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76" r:id="rId2"/>
    <p:sldId id="307" r:id="rId3"/>
    <p:sldId id="299" r:id="rId4"/>
    <p:sldId id="298" r:id="rId5"/>
    <p:sldId id="258" r:id="rId6"/>
    <p:sldId id="300" r:id="rId7"/>
    <p:sldId id="301" r:id="rId8"/>
    <p:sldId id="257" r:id="rId9"/>
    <p:sldId id="287" r:id="rId10"/>
    <p:sldId id="305" r:id="rId11"/>
    <p:sldId id="269" r:id="rId12"/>
    <p:sldId id="281" r:id="rId13"/>
    <p:sldId id="260" r:id="rId14"/>
    <p:sldId id="283" r:id="rId15"/>
    <p:sldId id="295" r:id="rId16"/>
    <p:sldId id="262" r:id="rId17"/>
    <p:sldId id="309" r:id="rId18"/>
    <p:sldId id="308" r:id="rId19"/>
    <p:sldId id="310" r:id="rId20"/>
    <p:sldId id="271" r:id="rId21"/>
    <p:sldId id="289" r:id="rId22"/>
    <p:sldId id="273" r:id="rId23"/>
    <p:sldId id="311" r:id="rId24"/>
    <p:sldId id="288" r:id="rId25"/>
    <p:sldId id="275" r:id="rId26"/>
    <p:sldId id="274" r:id="rId27"/>
    <p:sldId id="270" r:id="rId28"/>
    <p:sldId id="312" r:id="rId29"/>
    <p:sldId id="313" r:id="rId30"/>
    <p:sldId id="266" r:id="rId31"/>
    <p:sldId id="268" r:id="rId32"/>
    <p:sldId id="292" r:id="rId33"/>
    <p:sldId id="264" r:id="rId34"/>
    <p:sldId id="304" r:id="rId35"/>
    <p:sldId id="296" r:id="rId36"/>
    <p:sldId id="314" r:id="rId37"/>
    <p:sldId id="302" r:id="rId38"/>
    <p:sldId id="290" r:id="rId39"/>
    <p:sldId id="303" r:id="rId40"/>
    <p:sldId id="267" r:id="rId4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109" d="100"/>
          <a:sy n="109" d="100"/>
        </p:scale>
        <p:origin x="534" y="96"/>
      </p:cViewPr>
      <p:guideLst/>
    </p:cSldViewPr>
  </p:slideViewPr>
  <p:notesTextViewPr>
    <p:cViewPr>
      <p:scale>
        <a:sx n="1" d="1"/>
        <a:sy n="1" d="1"/>
      </p:scale>
      <p:origin x="0" y="0"/>
    </p:cViewPr>
  </p:notesTextViewPr>
  <p:sorterViewPr>
    <p:cViewPr varScale="1">
      <p:scale>
        <a:sx n="100" d="100"/>
        <a:sy n="100" d="100"/>
      </p:scale>
      <p:origin x="0" y="-48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4436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3065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8037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65648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3512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84756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942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23786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7034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976684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8149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0C5B035-466C-44C5-86AF-6DA97000743F}" type="datetimeFigureOut">
              <a:rPr lang="he-IL" smtClean="0">
                <a:solidFill>
                  <a:prstClr val="black">
                    <a:tint val="75000"/>
                  </a:prstClr>
                </a:solidFill>
              </a:rPr>
              <a:pPr/>
              <a:t>ב'/כסלו/תשפ"ב</a:t>
            </a:fld>
            <a:endParaRPr lang="he-IL">
              <a:solidFill>
                <a:prstClr val="black">
                  <a:tint val="75000"/>
                </a:prstClr>
              </a:solidFill>
            </a:endParaRPr>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8141696-AAF0-49EB-BB7E-2CFBA79C6FCB}"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592392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assaffeller.com/"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678324" cy="6858000"/>
          </a:xfrm>
          <a:prstGeom prst="rect">
            <a:avLst/>
          </a:prstGeom>
        </p:spPr>
      </p:pic>
      <p:sp>
        <p:nvSpPr>
          <p:cNvPr id="5" name="מלבן 4"/>
          <p:cNvSpPr/>
          <p:nvPr/>
        </p:nvSpPr>
        <p:spPr>
          <a:xfrm>
            <a:off x="9653303" y="5688449"/>
            <a:ext cx="2673512" cy="1169551"/>
          </a:xfrm>
          <a:prstGeom prst="rect">
            <a:avLst/>
          </a:prstGeom>
        </p:spPr>
        <p:txBody>
          <a:bodyPr wrap="square">
            <a:spAutoFit/>
          </a:bodyPr>
          <a:lstStyle/>
          <a:p>
            <a:pPr algn="l"/>
            <a:r>
              <a:rPr lang="sv-SE" sz="1400" b="1" i="1" dirty="0" smtClean="0">
                <a:solidFill>
                  <a:schemeClr val="bg1"/>
                </a:solidFill>
                <a:latin typeface="Times New Roman" panose="02020603050405020304" pitchFamily="18" charset="0"/>
                <a:cs typeface="Times New Roman" panose="02020603050405020304" pitchFamily="18" charset="0"/>
              </a:rPr>
              <a:t>Jacob Jordaens</a:t>
            </a:r>
          </a:p>
          <a:p>
            <a:pPr algn="l"/>
            <a:r>
              <a:rPr lang="sv-SE" sz="1400" b="1" i="1" dirty="0" smtClean="0">
                <a:solidFill>
                  <a:schemeClr val="bg1"/>
                </a:solidFill>
                <a:latin typeface="Times New Roman" panose="02020603050405020304" pitchFamily="18" charset="0"/>
                <a:cs typeface="Times New Roman" panose="02020603050405020304" pitchFamily="18" charset="0"/>
              </a:rPr>
              <a:t>Sts Paul and Barnabas in Lystra circa 1616</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Hermitage Museum, </a:t>
            </a:r>
          </a:p>
          <a:p>
            <a:pPr algn="l"/>
            <a:r>
              <a:rPr lang="en-US" sz="1400" b="1" i="1" dirty="0" smtClean="0">
                <a:solidFill>
                  <a:schemeClr val="bg1"/>
                </a:solidFill>
                <a:latin typeface="Times New Roman" panose="02020603050405020304" pitchFamily="18" charset="0"/>
                <a:cs typeface="Times New Roman" panose="02020603050405020304" pitchFamily="18" charset="0"/>
              </a:rPr>
              <a:t>St Petersburg </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6" name="מלבן 5"/>
          <p:cNvSpPr/>
          <p:nvPr/>
        </p:nvSpPr>
        <p:spPr>
          <a:xfrm>
            <a:off x="8950569" y="487905"/>
            <a:ext cx="3821825" cy="4524315"/>
          </a:xfrm>
          <a:prstGeom prst="rect">
            <a:avLst/>
          </a:prstGeom>
          <a:noFill/>
        </p:spPr>
        <p:txBody>
          <a:bodyPr wrap="square" lIns="91440" tIns="45720" rIns="91440" bIns="45720">
            <a:spAutoFit/>
          </a:bodyPr>
          <a:lstStyle/>
          <a:p>
            <a:pPr algn="ctr"/>
            <a:r>
              <a:rPr lang="sv-SE" sz="4800" b="1" cap="none" spc="0" dirty="0" smtClean="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Saints</a:t>
            </a:r>
          </a:p>
          <a:p>
            <a:pPr algn="ctr"/>
            <a:r>
              <a:rPr lang="sv-SE" sz="4800" b="1" cap="none" spc="0" dirty="0" smtClean="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Paul</a:t>
            </a:r>
          </a:p>
          <a:p>
            <a:pPr algn="ctr"/>
            <a:r>
              <a:rPr lang="sv-SE" sz="4800" b="1" cap="none" spc="0" dirty="0" smtClean="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&amp;</a:t>
            </a:r>
          </a:p>
          <a:p>
            <a:pPr algn="ctr"/>
            <a:r>
              <a:rPr lang="sv-SE" sz="4800" b="1" cap="none" spc="0" dirty="0" smtClean="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Barnabas</a:t>
            </a:r>
          </a:p>
          <a:p>
            <a:pPr algn="ctr"/>
            <a:r>
              <a:rPr lang="sv-SE" sz="4800" b="1" cap="none" spc="0" dirty="0" smtClean="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in</a:t>
            </a:r>
          </a:p>
          <a:p>
            <a:pPr algn="ctr"/>
            <a:r>
              <a:rPr lang="sv-SE" sz="4800" b="1" cap="none" spc="0" dirty="0" smtClean="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Lystra </a:t>
            </a:r>
            <a:endParaRPr lang="he-IL" sz="4800" b="1" cap="none" spc="0" dirty="0">
              <a:ln w="10160">
                <a:solidFill>
                  <a:schemeClr val="bg1"/>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6832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586452" cy="6858000"/>
          </a:xfrm>
          <a:prstGeom prst="rect">
            <a:avLst/>
          </a:prstGeom>
        </p:spPr>
      </p:pic>
      <p:sp>
        <p:nvSpPr>
          <p:cNvPr id="5" name="מלבן 4"/>
          <p:cNvSpPr/>
          <p:nvPr/>
        </p:nvSpPr>
        <p:spPr>
          <a:xfrm>
            <a:off x="9583614" y="6127458"/>
            <a:ext cx="2608386" cy="95410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Flemish School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The </a:t>
            </a:r>
            <a:r>
              <a:rPr lang="en-US" sz="1400" b="1" i="1" dirty="0">
                <a:solidFill>
                  <a:schemeClr val="bg1"/>
                </a:solidFill>
                <a:latin typeface="Times New Roman" panose="02020603050405020304" pitchFamily="18" charset="0"/>
                <a:cs typeface="Times New Roman" panose="02020603050405020304" pitchFamily="18" charset="0"/>
              </a:rPr>
              <a:t>Saints Paul and Barnabas in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ca. 1600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 </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653954" y="430823"/>
            <a:ext cx="2497015" cy="608693"/>
          </a:xfrm>
          <a:prstGeom prst="rect">
            <a:avLst/>
          </a:prstGeom>
          <a:noFill/>
        </p:spPr>
        <p:txBody>
          <a:bodyPr wrap="square" rtlCol="1">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ליסטרה מתוארת כעיר חוף אף שבמציאות היא רחוקה מאד ממנו.</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0725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939130" cy="6858000"/>
          </a:xfrm>
          <a:prstGeom prst="rect">
            <a:avLst/>
          </a:prstGeom>
        </p:spPr>
      </p:pic>
      <p:sp>
        <p:nvSpPr>
          <p:cNvPr id="5" name="מלבן 4"/>
          <p:cNvSpPr/>
          <p:nvPr/>
        </p:nvSpPr>
        <p:spPr>
          <a:xfrm>
            <a:off x="9157447" y="5473005"/>
            <a:ext cx="3634628" cy="1384995"/>
          </a:xfrm>
          <a:prstGeom prst="rect">
            <a:avLst/>
          </a:prstGeom>
        </p:spPr>
        <p:txBody>
          <a:bodyPr wrap="square">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	</a:t>
            </a:r>
          </a:p>
          <a:p>
            <a:pPr algn="l"/>
            <a:r>
              <a:rPr lang="en-US" sz="1400" b="1" i="1" dirty="0">
                <a:solidFill>
                  <a:schemeClr val="bg1"/>
                </a:solidFill>
                <a:latin typeface="Times New Roman" panose="02020603050405020304" pitchFamily="18" charset="0"/>
                <a:cs typeface="Times New Roman" panose="02020603050405020304" pitchFamily="18" charset="0"/>
              </a:rPr>
              <a:t>Master of Paul and Barnabas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&amp; Circle </a:t>
            </a:r>
            <a:r>
              <a:rPr lang="en-US" sz="1400" b="1" i="1" dirty="0">
                <a:solidFill>
                  <a:schemeClr val="bg1"/>
                </a:solidFill>
                <a:latin typeface="Times New Roman" panose="02020603050405020304" pitchFamily="18" charset="0"/>
                <a:cs typeface="Times New Roman" panose="02020603050405020304" pitchFamily="18" charset="0"/>
              </a:rPr>
              <a:t>of Jan Sanders van </a:t>
            </a:r>
            <a:r>
              <a:rPr lang="en-US" sz="1400" b="1" i="1" dirty="0" err="1">
                <a:solidFill>
                  <a:schemeClr val="bg1"/>
                </a:solidFill>
                <a:latin typeface="Times New Roman" panose="02020603050405020304" pitchFamily="18" charset="0"/>
                <a:cs typeface="Times New Roman" panose="02020603050405020304" pitchFamily="18" charset="0"/>
              </a:rPr>
              <a:t>Hemessen</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smtClean="0">
                <a:solidFill>
                  <a:schemeClr val="bg1"/>
                </a:solidFill>
                <a:latin typeface="Times New Roman" panose="02020603050405020304" pitchFamily="18" charset="0"/>
                <a:cs typeface="Times New Roman" panose="02020603050405020304" pitchFamily="18" charset="0"/>
              </a:rPr>
              <a:t>Saints Paul &amp; Barnabas 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2</a:t>
            </a:r>
            <a:r>
              <a:rPr lang="en-US" sz="1400" b="1" i="1" baseline="30000" dirty="0" smtClean="0">
                <a:solidFill>
                  <a:schemeClr val="bg1"/>
                </a:solidFill>
                <a:latin typeface="Times New Roman" panose="02020603050405020304" pitchFamily="18" charset="0"/>
                <a:cs typeface="Times New Roman" panose="02020603050405020304" pitchFamily="18" charset="0"/>
              </a:rPr>
              <a:t>nd</a:t>
            </a:r>
            <a:r>
              <a:rPr lang="en-US" sz="1400" b="1" i="1" dirty="0" smtClean="0">
                <a:solidFill>
                  <a:schemeClr val="bg1"/>
                </a:solidFill>
                <a:latin typeface="Times New Roman" panose="02020603050405020304" pitchFamily="18" charset="0"/>
                <a:cs typeface="Times New Roman" panose="02020603050405020304" pitchFamily="18" charset="0"/>
              </a:rPr>
              <a:t> quarter of the 16</a:t>
            </a:r>
            <a:r>
              <a:rPr lang="en-US" sz="1400" b="1" i="1" baseline="30000" dirty="0" smtClean="0">
                <a:solidFill>
                  <a:schemeClr val="bg1"/>
                </a:solidFill>
                <a:latin typeface="Times New Roman" panose="02020603050405020304" pitchFamily="18" charset="0"/>
                <a:cs typeface="Times New Roman" panose="02020603050405020304" pitchFamily="18" charset="0"/>
              </a:rPr>
              <a:t>th</a:t>
            </a:r>
            <a:r>
              <a:rPr lang="en-US" sz="1400" b="1" i="1" dirty="0" smtClean="0">
                <a:solidFill>
                  <a:schemeClr val="bg1"/>
                </a:solidFill>
                <a:latin typeface="Times New Roman" panose="02020603050405020304" pitchFamily="18" charset="0"/>
                <a:cs typeface="Times New Roman" panose="02020603050405020304" pitchFamily="18" charset="0"/>
              </a:rPr>
              <a:t> century</a:t>
            </a:r>
          </a:p>
          <a:p>
            <a:pPr algn="l"/>
            <a:r>
              <a:rPr lang="en-US" sz="1400" b="1" i="1" dirty="0" smtClean="0">
                <a:solidFill>
                  <a:schemeClr val="bg1"/>
                </a:solidFill>
                <a:latin typeface="Times New Roman" panose="02020603050405020304" pitchFamily="18" charset="0"/>
                <a:cs typeface="Times New Roman" panose="02020603050405020304" pitchFamily="18" charset="0"/>
              </a:rPr>
              <a:t>Museum of Fine Arts, Budapest</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7" name="אליפסה 6"/>
          <p:cNvSpPr/>
          <p:nvPr/>
        </p:nvSpPr>
        <p:spPr>
          <a:xfrm>
            <a:off x="123825" y="3057525"/>
            <a:ext cx="4362451" cy="38004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p:cNvSpPr/>
          <p:nvPr/>
        </p:nvSpPr>
        <p:spPr>
          <a:xfrm>
            <a:off x="5343525" y="2247900"/>
            <a:ext cx="1990725" cy="22383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9982200" y="476250"/>
            <a:ext cx="2152650" cy="3139321"/>
          </a:xfrm>
          <a:prstGeom prst="rect">
            <a:avLst/>
          </a:prstGeom>
          <a:noFill/>
        </p:spPr>
        <p:txBody>
          <a:bodyPr wrap="square" rtlCol="1">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ביצירה זו  של אמן אנונימי המכונה המאסטר מבודפשט</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שהיה פעיל במחצית המאה ה-16 מופיעים פאולוס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פעמיים,  כבקומיקס.</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בקדמת התמונה משמאל פאולוס מרפא את המשותק ומימין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במרכז,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השליחים קורעים בגדיהם כשההמון מבקש להקריב קרבן לכבודם.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2996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962147" cy="6858000"/>
          </a:xfrm>
          <a:prstGeom prst="rect">
            <a:avLst/>
          </a:prstGeom>
        </p:spPr>
      </p:pic>
      <p:sp>
        <p:nvSpPr>
          <p:cNvPr id="5" name="מלבן 4"/>
          <p:cNvSpPr/>
          <p:nvPr/>
        </p:nvSpPr>
        <p:spPr>
          <a:xfrm>
            <a:off x="9979270" y="5903893"/>
            <a:ext cx="2370992" cy="954107"/>
          </a:xfrm>
          <a:prstGeom prst="rect">
            <a:avLst/>
          </a:prstGeom>
        </p:spPr>
        <p:txBody>
          <a:bodyPr wrap="square">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Willem van </a:t>
            </a:r>
            <a:r>
              <a:rPr lang="en-US" sz="1400" b="1" i="1" dirty="0" err="1" smtClean="0">
                <a:solidFill>
                  <a:schemeClr val="bg1"/>
                </a:solidFill>
                <a:latin typeface="Times New Roman" panose="02020603050405020304" pitchFamily="18" charset="0"/>
                <a:cs typeface="Times New Roman" panose="02020603050405020304" pitchFamily="18" charset="0"/>
              </a:rPr>
              <a:t>Nieulandt</a:t>
            </a:r>
            <a:r>
              <a:rPr lang="en-US" sz="1400" b="1" i="1" dirty="0" smtClean="0">
                <a:solidFill>
                  <a:schemeClr val="bg1"/>
                </a:solidFill>
                <a:latin typeface="Times New Roman" panose="02020603050405020304" pitchFamily="18" charset="0"/>
                <a:cs typeface="Times New Roman" panose="02020603050405020304" pitchFamily="18" charset="0"/>
              </a:rPr>
              <a:t> II,</a:t>
            </a:r>
          </a:p>
          <a:p>
            <a:pPr algn="l"/>
            <a:r>
              <a:rPr lang="en-US" sz="1400" b="1" i="1" dirty="0">
                <a:solidFill>
                  <a:schemeClr val="bg1"/>
                </a:solidFill>
                <a:latin typeface="Times New Roman" panose="02020603050405020304" pitchFamily="18" charset="0"/>
                <a:cs typeface="Times New Roman" panose="02020603050405020304" pitchFamily="18" charset="0"/>
              </a:rPr>
              <a:t>  (1584–1635)</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St Paul and St Barnabas </a:t>
            </a:r>
          </a:p>
          <a:p>
            <a:pPr algn="l"/>
            <a:r>
              <a:rPr lang="en-US" sz="1400" b="1" i="1" dirty="0" smtClean="0">
                <a:solidFill>
                  <a:schemeClr val="bg1"/>
                </a:solidFill>
                <a:latin typeface="Times New Roman" panose="02020603050405020304" pitchFamily="18" charset="0"/>
                <a:cs typeface="Times New Roman" panose="02020603050405020304" pitchFamily="18" charset="0"/>
              </a:rPr>
              <a:t>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endParaRPr lang="en-US"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457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469515" cy="6858000"/>
          </a:xfrm>
          <a:prstGeom prst="rect">
            <a:avLst/>
          </a:prstGeom>
        </p:spPr>
      </p:pic>
      <p:sp>
        <p:nvSpPr>
          <p:cNvPr id="5" name="מלבן 4"/>
          <p:cNvSpPr/>
          <p:nvPr/>
        </p:nvSpPr>
        <p:spPr>
          <a:xfrm>
            <a:off x="9455240" y="6119336"/>
            <a:ext cx="2832570" cy="738664"/>
          </a:xfrm>
          <a:prstGeom prst="rect">
            <a:avLst/>
          </a:prstGeom>
        </p:spPr>
        <p:txBody>
          <a:bodyPr wrap="none">
            <a:spAutoFit/>
          </a:bodyPr>
          <a:lstStyle/>
          <a:p>
            <a:pPr algn="l"/>
            <a:r>
              <a:rPr lang="en-US" sz="1400" b="1" i="1" dirty="0" err="1">
                <a:solidFill>
                  <a:schemeClr val="bg1"/>
                </a:solidFill>
                <a:latin typeface="Times New Roman" panose="02020603050405020304" pitchFamily="18" charset="0"/>
                <a:cs typeface="Times New Roman" panose="02020603050405020304" pitchFamily="18" charset="0"/>
              </a:rPr>
              <a:t>Adriaen</a:t>
            </a:r>
            <a:r>
              <a:rPr lang="en-US" sz="1400" b="1" i="1" dirty="0">
                <a:solidFill>
                  <a:schemeClr val="bg1"/>
                </a:solidFill>
                <a:latin typeface="Times New Roman" panose="02020603050405020304" pitchFamily="18" charset="0"/>
                <a:cs typeface="Times New Roman" panose="02020603050405020304" pitchFamily="18" charset="0"/>
              </a:rPr>
              <a:t> van </a:t>
            </a:r>
            <a:r>
              <a:rPr lang="en-US" sz="1400" b="1" i="1" dirty="0" err="1">
                <a:solidFill>
                  <a:schemeClr val="bg1"/>
                </a:solidFill>
                <a:latin typeface="Times New Roman" panose="02020603050405020304" pitchFamily="18" charset="0"/>
                <a:cs typeface="Times New Roman" panose="02020603050405020304" pitchFamily="18" charset="0"/>
              </a:rPr>
              <a:t>Stalbemt</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Paul and Barnabas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1610s</a:t>
            </a:r>
          </a:p>
          <a:p>
            <a:pPr algn="l"/>
            <a:r>
              <a:rPr lang="en-US" sz="1400" b="1" i="1" dirty="0" err="1">
                <a:solidFill>
                  <a:schemeClr val="bg1"/>
                </a:solidFill>
                <a:latin typeface="Times New Roman" panose="02020603050405020304" pitchFamily="18" charset="0"/>
                <a:cs typeface="Times New Roman" panose="02020603050405020304" pitchFamily="18" charset="0"/>
              </a:rPr>
              <a:t>Städel</a:t>
            </a:r>
            <a:r>
              <a:rPr lang="en-US" sz="1400" b="1" i="1" dirty="0">
                <a:solidFill>
                  <a:schemeClr val="bg1"/>
                </a:solidFill>
                <a:latin typeface="Times New Roman" panose="02020603050405020304" pitchFamily="18" charset="0"/>
                <a:cs typeface="Times New Roman" panose="02020603050405020304" pitchFamily="18" charset="0"/>
              </a:rPr>
              <a:t> Museum, Frankfurt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691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0"/>
            <a:ext cx="8644254" cy="6858000"/>
          </a:xfrm>
          <a:prstGeom prst="rect">
            <a:avLst/>
          </a:prstGeom>
        </p:spPr>
      </p:pic>
      <p:sp>
        <p:nvSpPr>
          <p:cNvPr id="5" name="מלבן 4"/>
          <p:cNvSpPr/>
          <p:nvPr/>
        </p:nvSpPr>
        <p:spPr>
          <a:xfrm>
            <a:off x="8625253" y="6119336"/>
            <a:ext cx="3566747" cy="738664"/>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Monogrammist </a:t>
            </a:r>
            <a:r>
              <a:rPr lang="en-US" sz="1400" b="1" i="1" dirty="0" smtClean="0">
                <a:solidFill>
                  <a:schemeClr val="bg1"/>
                </a:solidFill>
                <a:latin typeface="Times New Roman" panose="02020603050405020304" pitchFamily="18" charset="0"/>
                <a:cs typeface="Times New Roman" panose="02020603050405020304" pitchFamily="18" charset="0"/>
              </a:rPr>
              <a:t>PLP</a:t>
            </a:r>
          </a:p>
          <a:p>
            <a:pPr algn="l"/>
            <a:r>
              <a:rPr lang="en-US" sz="1400" b="1" i="1" dirty="0" smtClean="0">
                <a:solidFill>
                  <a:schemeClr val="bg1"/>
                </a:solidFill>
                <a:latin typeface="Times New Roman" panose="02020603050405020304" pitchFamily="18" charset="0"/>
                <a:cs typeface="Times New Roman" panose="02020603050405020304" pitchFamily="18" charset="0"/>
              </a:rPr>
              <a:t>Paul </a:t>
            </a:r>
            <a:r>
              <a:rPr lang="en-US" sz="1400" b="1" i="1" dirty="0">
                <a:solidFill>
                  <a:schemeClr val="bg1"/>
                </a:solidFill>
                <a:latin typeface="Times New Roman" panose="02020603050405020304" pitchFamily="18" charset="0"/>
                <a:cs typeface="Times New Roman" panose="02020603050405020304" pitchFamily="18" charset="0"/>
              </a:rPr>
              <a:t>and Barnabas in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1679</a:t>
            </a:r>
          </a:p>
          <a:p>
            <a:pPr algn="l"/>
            <a:r>
              <a:rPr lang="en-US" sz="1400" b="1" i="1" dirty="0">
                <a:solidFill>
                  <a:schemeClr val="bg1"/>
                </a:solidFill>
                <a:latin typeface="Times New Roman" panose="02020603050405020304" pitchFamily="18" charset="0"/>
                <a:cs typeface="Times New Roman" panose="02020603050405020304" pitchFamily="18" charset="0"/>
              </a:rPr>
              <a:t>Ekaterinburg Museum of Fine Arts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310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312" t="1410" r="1386" b="4360"/>
          <a:stretch/>
        </p:blipFill>
        <p:spPr>
          <a:xfrm>
            <a:off x="0" y="0"/>
            <a:ext cx="8024326" cy="6858000"/>
          </a:xfrm>
          <a:prstGeom prst="rect">
            <a:avLst/>
          </a:prstGeom>
        </p:spPr>
      </p:pic>
      <p:sp>
        <p:nvSpPr>
          <p:cNvPr id="6" name="מלבן 5"/>
          <p:cNvSpPr/>
          <p:nvPr/>
        </p:nvSpPr>
        <p:spPr>
          <a:xfrm>
            <a:off x="8110904" y="6119336"/>
            <a:ext cx="4510454" cy="738664"/>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Johann </a:t>
            </a:r>
            <a:r>
              <a:rPr lang="en-US" sz="1400" b="1" i="1" dirty="0" err="1">
                <a:solidFill>
                  <a:schemeClr val="bg1"/>
                </a:solidFill>
                <a:latin typeface="Times New Roman" panose="02020603050405020304" pitchFamily="18" charset="0"/>
                <a:cs typeface="Times New Roman" panose="02020603050405020304" pitchFamily="18" charset="0"/>
              </a:rPr>
              <a:t>Heiss</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Paul and Barnabas in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1678</a:t>
            </a:r>
          </a:p>
          <a:p>
            <a:pPr algn="l"/>
            <a:r>
              <a:rPr lang="en-US" sz="1400" b="1" i="1" dirty="0">
                <a:solidFill>
                  <a:schemeClr val="bg1"/>
                </a:solidFill>
                <a:latin typeface="Times New Roman" panose="02020603050405020304" pitchFamily="18" charset="0"/>
                <a:cs typeface="Times New Roman" panose="02020603050405020304" pitchFamily="18" charset="0"/>
              </a:rPr>
              <a:t>	Germanisches Nationalmuseum , Nuremberg</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028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96715" y="0"/>
            <a:ext cx="9153535" cy="6858000"/>
          </a:xfrm>
          <a:prstGeom prst="rect">
            <a:avLst/>
          </a:prstGeom>
        </p:spPr>
      </p:pic>
      <p:sp>
        <p:nvSpPr>
          <p:cNvPr id="5" name="מלבן 4"/>
          <p:cNvSpPr/>
          <p:nvPr/>
        </p:nvSpPr>
        <p:spPr>
          <a:xfrm>
            <a:off x="9105900" y="5903893"/>
            <a:ext cx="3307115" cy="95410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Bartholomeus </a:t>
            </a:r>
            <a:r>
              <a:rPr lang="en-US" sz="1400" b="1" i="1" dirty="0" err="1">
                <a:solidFill>
                  <a:schemeClr val="bg1"/>
                </a:solidFill>
                <a:latin typeface="Times New Roman" panose="02020603050405020304" pitchFamily="18" charset="0"/>
                <a:cs typeface="Times New Roman" panose="02020603050405020304" pitchFamily="18" charset="0"/>
              </a:rPr>
              <a:t>Breenberch</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Saints Paul and Barnabas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(Sacrifice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1637</a:t>
            </a:r>
          </a:p>
          <a:p>
            <a:pPr algn="l"/>
            <a:r>
              <a:rPr lang="en-US" sz="1400" b="1" i="1" dirty="0">
                <a:solidFill>
                  <a:schemeClr val="bg1"/>
                </a:solidFill>
                <a:latin typeface="Times New Roman" panose="02020603050405020304" pitchFamily="18" charset="0"/>
                <a:cs typeface="Times New Roman" panose="02020603050405020304" pitchFamily="18" charset="0"/>
              </a:rPr>
              <a:t>Princeton University Art Museum</a:t>
            </a:r>
          </a:p>
        </p:txBody>
      </p:sp>
      <p:sp>
        <p:nvSpPr>
          <p:cNvPr id="3" name="מלבן 2"/>
          <p:cNvSpPr/>
          <p:nvPr/>
        </p:nvSpPr>
        <p:spPr>
          <a:xfrm>
            <a:off x="9179169" y="122818"/>
            <a:ext cx="2892670" cy="5355312"/>
          </a:xfrm>
          <a:prstGeom prst="rect">
            <a:avLst/>
          </a:prstGeom>
        </p:spPr>
        <p:txBody>
          <a:bodyPr wrap="square">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ציור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זה מתאר את הרגע לאחר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ריפא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את הנכה.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ניתן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לזהות את האחרון כדמות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המבוגרת העומדת משמאל, עיניו מופנות לשמיים, ידיו שלובות בתפילה וקביים על הקרקע.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פניהם של המון העם הבעות של תדהמה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והתרגשות דתית. שעה שהכהן מימין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מכין קורבן לאלים מרקורי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ויופיטר,  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בראש המדרגות, קורע את בגדיו בבהלה.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כורע מאחוריו כשידיו פרושות לפניו,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כופר בטקס הפגאני.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לאחר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ששהה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ברומא,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התמחה ברינברג בציור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סצנות מקראיות ומיתולוגיות בנוף איטלקי.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עבודות אלה,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שצוירו בשובו לאמסטרדם, מלאות באביזרים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התקופה הקלאסית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ומאוכלסות בדמויות קטנות ומפורטות בקפידה שטופות באור דרומי חמים,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ומציגות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את "הבירה התרבותית" שהאמן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חווה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באיטליה.</a:t>
            </a:r>
          </a:p>
        </p:txBody>
      </p:sp>
    </p:spTree>
    <p:extLst>
      <p:ext uri="{BB962C8B-B14F-4D97-AF65-F5344CB8AC3E}">
        <p14:creationId xmlns:p14="http://schemas.microsoft.com/office/powerpoint/2010/main" val="3089242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rotWithShape="1">
          <a:blip r:embed="rId2"/>
          <a:srcRect r="2139" b="3974"/>
          <a:stretch/>
        </p:blipFill>
        <p:spPr>
          <a:xfrm>
            <a:off x="0" y="-1"/>
            <a:ext cx="12424977" cy="6858001"/>
          </a:xfrm>
          <a:prstGeom prst="rect">
            <a:avLst/>
          </a:prstGeom>
        </p:spPr>
      </p:pic>
    </p:spTree>
    <p:extLst>
      <p:ext uri="{BB962C8B-B14F-4D97-AF65-F5344CB8AC3E}">
        <p14:creationId xmlns:p14="http://schemas.microsoft.com/office/powerpoint/2010/main" val="1933083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2235"/>
          <a:stretch/>
        </p:blipFill>
        <p:spPr>
          <a:xfrm>
            <a:off x="0" y="-68898"/>
            <a:ext cx="12192000" cy="7014822"/>
          </a:xfrm>
          <a:prstGeom prst="rect">
            <a:avLst/>
          </a:prstGeom>
        </p:spPr>
      </p:pic>
    </p:spTree>
    <p:extLst>
      <p:ext uri="{BB962C8B-B14F-4D97-AF65-F5344CB8AC3E}">
        <p14:creationId xmlns:p14="http://schemas.microsoft.com/office/powerpoint/2010/main" val="2682670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069705" cy="6858000"/>
          </a:xfrm>
          <a:prstGeom prst="rect">
            <a:avLst/>
          </a:prstGeom>
        </p:spPr>
      </p:pic>
      <p:sp>
        <p:nvSpPr>
          <p:cNvPr id="5" name="מלבן 4"/>
          <p:cNvSpPr/>
          <p:nvPr/>
        </p:nvSpPr>
        <p:spPr>
          <a:xfrm>
            <a:off x="8917719" y="6312849"/>
            <a:ext cx="3391378" cy="738664"/>
          </a:xfrm>
          <a:prstGeom prst="rect">
            <a:avLst/>
          </a:prstGeom>
        </p:spPr>
        <p:txBody>
          <a:bodyPr wrap="none">
            <a:spAutoFit/>
          </a:bodyPr>
          <a:lstStyle/>
          <a:p>
            <a:pPr algn="l"/>
            <a:r>
              <a:rPr lang="nl-NL" sz="1400" b="1" i="1" dirty="0">
                <a:solidFill>
                  <a:schemeClr val="bg1"/>
                </a:solidFill>
                <a:latin typeface="Times New Roman" panose="02020603050405020304" pitchFamily="18" charset="0"/>
                <a:cs typeface="Times New Roman" panose="02020603050405020304" pitchFamily="18" charset="0"/>
              </a:rPr>
              <a:t>Jacob Willemsz De Wet (Dutch, 1610-1671</a:t>
            </a:r>
            <a:r>
              <a:rPr lang="nl-NL" sz="1400" b="1" i="1" dirty="0" smtClean="0">
                <a:solidFill>
                  <a:schemeClr val="bg1"/>
                </a:solidFill>
                <a:latin typeface="Times New Roman" panose="02020603050405020304" pitchFamily="18" charset="0"/>
                <a:cs typeface="Times New Roman" panose="02020603050405020304" pitchFamily="18" charset="0"/>
              </a:rPr>
              <a:t>)</a:t>
            </a:r>
          </a:p>
          <a:p>
            <a:pPr algn="l"/>
            <a:r>
              <a:rPr lang="en-US" sz="1400" b="1" i="1" dirty="0" smtClean="0">
                <a:solidFill>
                  <a:schemeClr val="bg1"/>
                </a:solidFill>
                <a:latin typeface="Times New Roman" panose="02020603050405020304" pitchFamily="18" charset="0"/>
                <a:cs typeface="Times New Roman" panose="02020603050405020304" pitchFamily="18" charset="0"/>
              </a:rPr>
              <a:t>St</a:t>
            </a:r>
            <a:r>
              <a:rPr lang="en-US" sz="1400" b="1" i="1" dirty="0">
                <a:solidFill>
                  <a:schemeClr val="bg1"/>
                </a:solidFill>
                <a:latin typeface="Times New Roman" panose="02020603050405020304" pitchFamily="18" charset="0"/>
                <a:cs typeface="Times New Roman" panose="02020603050405020304" pitchFamily="18" charset="0"/>
              </a:rPr>
              <a:t>. Paul and St. Barnabas at </a:t>
            </a:r>
            <a:r>
              <a:rPr lang="en-US" sz="1400" b="1" i="1" dirty="0" err="1">
                <a:solidFill>
                  <a:schemeClr val="bg1"/>
                </a:solidFill>
                <a:latin typeface="Times New Roman" panose="02020603050405020304" pitchFamily="18" charset="0"/>
                <a:cs typeface="Times New Roman" panose="02020603050405020304" pitchFamily="18" charset="0"/>
              </a:rPr>
              <a:t>Lystra</a:t>
            </a:r>
            <a:endParaRPr lang="nl-NL" sz="1400" b="1" i="1" dirty="0" smtClean="0">
              <a:solidFill>
                <a:schemeClr val="bg1"/>
              </a:solidFill>
              <a:latin typeface="Times New Roman" panose="02020603050405020304" pitchFamily="18" charset="0"/>
              <a:cs typeface="Times New Roman" panose="02020603050405020304" pitchFamily="18" charset="0"/>
            </a:endParaRPr>
          </a:p>
          <a:p>
            <a:pPr algn="l"/>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905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978242" y="810947"/>
            <a:ext cx="3834716" cy="4645555"/>
          </a:xfrm>
          <a:prstGeom prst="rect">
            <a:avLst/>
          </a:prstGeom>
        </p:spPr>
      </p:pic>
      <p:sp>
        <p:nvSpPr>
          <p:cNvPr id="5" name="מלבן 4"/>
          <p:cNvSpPr/>
          <p:nvPr/>
        </p:nvSpPr>
        <p:spPr>
          <a:xfrm>
            <a:off x="866775" y="5548640"/>
            <a:ext cx="6096000" cy="523220"/>
          </a:xfrm>
          <a:prstGeom prst="rect">
            <a:avLst/>
          </a:prstGeom>
        </p:spPr>
        <p:txBody>
          <a:bodyPr>
            <a:spAutoFit/>
          </a:bodyPr>
          <a:lstStyle/>
          <a:p>
            <a:pPr lvl="0" algn="l"/>
            <a:r>
              <a:rPr lang="en-US" sz="1400" b="1" i="1" dirty="0">
                <a:solidFill>
                  <a:prstClr val="white"/>
                </a:solidFill>
                <a:latin typeface="Times New Roman" panose="02020603050405020304" pitchFamily="18" charset="0"/>
                <a:cs typeface="Times New Roman" panose="02020603050405020304" pitchFamily="18" charset="0"/>
              </a:rPr>
              <a:t>Claude Guy Halle (1652-1736)</a:t>
            </a:r>
          </a:p>
          <a:p>
            <a:pPr lvl="0" algn="l"/>
            <a:r>
              <a:rPr lang="en-US" sz="1400" b="1" i="1" dirty="0">
                <a:solidFill>
                  <a:prstClr val="white"/>
                </a:solidFill>
                <a:latin typeface="Times New Roman" panose="02020603050405020304" pitchFamily="18" charset="0"/>
                <a:cs typeface="Times New Roman" panose="02020603050405020304" pitchFamily="18" charset="0"/>
              </a:rPr>
              <a:t>Saint Peter Healing the Lame</a:t>
            </a:r>
            <a:endParaRPr lang="he-IL" sz="1400" b="1" i="1" dirty="0">
              <a:solidFill>
                <a:prstClr val="white"/>
              </a:solidFill>
              <a:latin typeface="Times New Roman" panose="02020603050405020304" pitchFamily="18" charset="0"/>
              <a:cs typeface="Times New Roman" panose="02020603050405020304" pitchFamily="18" charset="0"/>
            </a:endParaRPr>
          </a:p>
        </p:txBody>
      </p:sp>
      <p:sp>
        <p:nvSpPr>
          <p:cNvPr id="2" name="מלבן 1"/>
          <p:cNvSpPr/>
          <p:nvPr/>
        </p:nvSpPr>
        <p:spPr>
          <a:xfrm>
            <a:off x="5329604" y="796368"/>
            <a:ext cx="6096000" cy="1477328"/>
          </a:xfrm>
          <a:prstGeom prst="rect">
            <a:avLst/>
          </a:prstGeom>
        </p:spPr>
        <p:txBody>
          <a:bodyPr>
            <a:spAutoFit/>
          </a:bodyPr>
          <a:lstStyle/>
          <a:p>
            <a:pPr lvl="0">
              <a:lnSpc>
                <a:spcPct val="150000"/>
              </a:lnSpc>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לאחר תקופה במהלכה הטיפו לקהלים יהודיים, הגיעו פאולוס (שאול </a:t>
            </a:r>
            <a:r>
              <a:rPr 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התרסי</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וברנבא</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לליסטרה</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שם התגוררה אוכלוסיית נכרים </a:t>
            </a:r>
            <a:r>
              <a:rPr 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פגאנים</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p>
          <a:p>
            <a:pPr lvl="0">
              <a:lnSpc>
                <a:spcPct val="150000"/>
              </a:lnSpc>
            </a:pPr>
            <a:r>
              <a:rPr 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בְּלִיסְטְרָה </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יָשַׁב אִישׁ אֶחָד רְפֵה רַגְלַיִם, פִּסֵּחַ מִבֶּטֶן אִמּוֹ שֶׁלֹּא הָלַךְ מִיָּמָיו. הוּא שָׁמַע אֶת שָׁאוּל מְדַבֵּר. כְּשֶׁהִבִּיט בּוֹ שָׁאוּל וְרָאָה שֶׁיֵּשׁ לוֹ אֱמוּנָה </a:t>
            </a:r>
            <a:r>
              <a:rPr lang="he-IL" sz="1200" b="1" dirty="0" err="1">
                <a:solidFill>
                  <a:prstClr val="white"/>
                </a:solidFill>
                <a:latin typeface="Tahoma" panose="020B0604030504040204" pitchFamily="34" charset="0"/>
                <a:ea typeface="Tahoma" panose="020B0604030504040204" pitchFamily="34" charset="0"/>
                <a:cs typeface="Tahoma" panose="020B0604030504040204" pitchFamily="34" charset="0"/>
              </a:rPr>
              <a:t>לְהֵרָפֵא</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 אָמַר בְּקוֹל גָּדוֹל: "קוּם עַל רַגְלֶיךָ וְהִזְדַּקֵּף!" הוּא זִנֵּק וְהִתְהַלֵּךְ. (מעשי השליחים יד, 8-10)</a:t>
            </a:r>
            <a:endParaRPr lang="he-IL" dirty="0">
              <a:solidFill>
                <a:prstClr val="white"/>
              </a:solidFill>
            </a:endParaRPr>
          </a:p>
        </p:txBody>
      </p:sp>
    </p:spTree>
    <p:extLst>
      <p:ext uri="{BB962C8B-B14F-4D97-AF65-F5344CB8AC3E}">
        <p14:creationId xmlns:p14="http://schemas.microsoft.com/office/powerpoint/2010/main" val="3382601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611065" y="267798"/>
            <a:ext cx="7620000" cy="5838825"/>
          </a:xfrm>
          <a:prstGeom prst="rect">
            <a:avLst/>
          </a:prstGeom>
          <a:ln>
            <a:solidFill>
              <a:schemeClr val="bg1"/>
            </a:solidFill>
          </a:ln>
        </p:spPr>
      </p:pic>
      <p:sp>
        <p:nvSpPr>
          <p:cNvPr id="6" name="מלבן 5"/>
          <p:cNvSpPr/>
          <p:nvPr/>
        </p:nvSpPr>
        <p:spPr>
          <a:xfrm>
            <a:off x="495328" y="6119336"/>
            <a:ext cx="3817905" cy="738664"/>
          </a:xfrm>
          <a:prstGeom prst="rect">
            <a:avLst/>
          </a:prstGeom>
        </p:spPr>
        <p:txBody>
          <a:bodyPr wrap="none">
            <a:spAutoFit/>
          </a:bodyPr>
          <a:lstStyle/>
          <a:p>
            <a:pPr algn="l"/>
            <a:r>
              <a:rPr lang="nl-NL" sz="1400" b="1" i="1" dirty="0" smtClean="0">
                <a:solidFill>
                  <a:schemeClr val="bg1"/>
                </a:solidFill>
                <a:latin typeface="Times New Roman" panose="02020603050405020304" pitchFamily="18" charset="0"/>
                <a:cs typeface="Times New Roman" panose="02020603050405020304" pitchFamily="18" charset="0"/>
              </a:rPr>
              <a:t>Jacob Willemsz. de Wet (c.1610–c.1671)</a:t>
            </a:r>
          </a:p>
          <a:p>
            <a:pPr algn="l"/>
            <a:r>
              <a:rPr lang="en-US" sz="1400" b="1" i="1" dirty="0" smtClean="0">
                <a:solidFill>
                  <a:schemeClr val="bg1"/>
                </a:solidFill>
                <a:latin typeface="Times New Roman" panose="02020603050405020304" pitchFamily="18" charset="0"/>
                <a:cs typeface="Times New Roman" panose="02020603050405020304" pitchFamily="18" charset="0"/>
              </a:rPr>
              <a:t>Paul and Barnabas 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The Ashmolean Museum of Art and Archaeology</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080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20664" t="12051" r="20379" b="13590"/>
          <a:stretch/>
        </p:blipFill>
        <p:spPr>
          <a:xfrm>
            <a:off x="1371600" y="835268"/>
            <a:ext cx="6066692" cy="5099539"/>
          </a:xfrm>
          <a:prstGeom prst="rect">
            <a:avLst/>
          </a:prstGeom>
        </p:spPr>
      </p:pic>
      <p:sp>
        <p:nvSpPr>
          <p:cNvPr id="5" name="מלבן 4"/>
          <p:cNvSpPr/>
          <p:nvPr/>
        </p:nvSpPr>
        <p:spPr>
          <a:xfrm>
            <a:off x="0" y="5998505"/>
            <a:ext cx="6614746"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Jacob Jordaens (1593-1678), Saint Paul and Saint Barnabas in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a:t>
            </a:r>
            <a:endParaRPr lang="he-IL" sz="1400" b="1" i="1" dirty="0">
              <a:solidFill>
                <a:schemeClr val="bg1"/>
              </a:solidFill>
              <a:latin typeface="Times New Roman" panose="02020603050405020304" pitchFamily="18" charset="0"/>
              <a:cs typeface="Times New Roman" panose="02020603050405020304" pitchFamily="18" charset="0"/>
            </a:endParaRPr>
          </a:p>
        </p:txBody>
      </p:sp>
      <p:cxnSp>
        <p:nvCxnSpPr>
          <p:cNvPr id="7" name="מחבר חץ ישר 6"/>
          <p:cNvCxnSpPr/>
          <p:nvPr/>
        </p:nvCxnSpPr>
        <p:spPr>
          <a:xfrm flipH="1">
            <a:off x="3947746" y="3569677"/>
            <a:ext cx="17585" cy="2989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a:off x="1652954" y="1116623"/>
            <a:ext cx="193431" cy="3516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a:off x="6321669" y="5389685"/>
            <a:ext cx="3165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flipH="1">
            <a:off x="3745523" y="1107831"/>
            <a:ext cx="131885" cy="25497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flipH="1">
            <a:off x="2919046" y="2268415"/>
            <a:ext cx="8792" cy="27256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7614138" y="821930"/>
            <a:ext cx="4334608" cy="4209679"/>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יאקוב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יורדאנס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צייר מספר גרסאות של נושא זה. כל פעם הקומפוזיציה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שונה אך יש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מספר מוטיבים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חוזרים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סימנתי אותם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בחיצים):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המשרת עם הגוף המפותל והגב השרירי,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האשה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בחלון, גברים הנתלים על גבי עמודי המקדש,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אשה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וילד בזרועותיה וכלב נובח. כל כך הרבה פרטים שהופכים את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הסצינה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למשכנעת.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יורדאנס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בוחר לתארה בשעות היום האחרונות , כפי שמעידים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הרקעים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האפורים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כחלחלים המדגישים את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צבע הזהב של המזבח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והכלים.</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פרטים אדריכליים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ותלבושות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הכוהנים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צויירו</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בהשראת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תחריטים של אנדרטאות רומיות וסצנות עתיקות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שצייר פיטר פול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רובנס. </a:t>
            </a: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כמי שהיה מקורב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לחוגים קלוויניסטיים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ולמרות זאת קיבל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הזמנות לתמונות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עבור הכנסיות הפלמיות</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העדיף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יורדאנס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להתעסק בנושאים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 התנצרות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וגילוי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"הדת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האמיתית</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שהיו שווים הן לקהל הקתולי והן לקהל הפרוטסטנטי</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5147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685020" cy="6858000"/>
          </a:xfrm>
          <a:prstGeom prst="rect">
            <a:avLst/>
          </a:prstGeom>
        </p:spPr>
      </p:pic>
      <p:sp>
        <p:nvSpPr>
          <p:cNvPr id="5" name="מלבן 4"/>
          <p:cNvSpPr/>
          <p:nvPr/>
        </p:nvSpPr>
        <p:spPr>
          <a:xfrm>
            <a:off x="9617953" y="5688449"/>
            <a:ext cx="2574047" cy="1169551"/>
          </a:xfrm>
          <a:prstGeom prst="rect">
            <a:avLst/>
          </a:prstGeom>
        </p:spPr>
        <p:txBody>
          <a:bodyPr wrap="square">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Jacob Jordaens</a:t>
            </a:r>
          </a:p>
          <a:p>
            <a:pPr algn="l"/>
            <a:r>
              <a:rPr lang="sv-SE" sz="1400" b="1" i="1" dirty="0" smtClean="0">
                <a:solidFill>
                  <a:schemeClr val="bg1"/>
                </a:solidFill>
                <a:latin typeface="Times New Roman" panose="02020603050405020304" pitchFamily="18" charset="0"/>
                <a:cs typeface="Times New Roman" panose="02020603050405020304" pitchFamily="18" charset="0"/>
              </a:rPr>
              <a:t>Apostles Paul and Barnabas in Lystra</a:t>
            </a:r>
            <a:r>
              <a:rPr lang="en-US" sz="1400" b="1" i="1" dirty="0" smtClean="0">
                <a:solidFill>
                  <a:schemeClr val="bg1"/>
                </a:solidFill>
                <a:latin typeface="Times New Roman" panose="02020603050405020304" pitchFamily="18" charset="0"/>
                <a:cs typeface="Times New Roman" panose="02020603050405020304" pitchFamily="18" charset="0"/>
              </a:rPr>
              <a:t>, 1645</a:t>
            </a:r>
          </a:p>
          <a:p>
            <a:pPr algn="l"/>
            <a:r>
              <a:rPr lang="de-DE" sz="1400" b="1" i="1" dirty="0">
                <a:solidFill>
                  <a:schemeClr val="bg1"/>
                </a:solidFill>
                <a:latin typeface="Times New Roman" panose="02020603050405020304" pitchFamily="18" charset="0"/>
                <a:cs typeface="Times New Roman" panose="02020603050405020304" pitchFamily="18" charset="0"/>
              </a:rPr>
              <a:t>Akademie der bildenden Künste, Vienna</a:t>
            </a:r>
            <a:endParaRPr lang="he-IL" sz="1400" b="1" i="1" dirty="0">
              <a:solidFill>
                <a:schemeClr val="bg1"/>
              </a:solidFill>
              <a:latin typeface="Times New Roman" panose="02020603050405020304" pitchFamily="18" charset="0"/>
              <a:cs typeface="Times New Roman" panose="02020603050405020304" pitchFamily="18" charset="0"/>
            </a:endParaRPr>
          </a:p>
        </p:txBody>
      </p:sp>
      <p:cxnSp>
        <p:nvCxnSpPr>
          <p:cNvPr id="3" name="מחבר חץ ישר 2"/>
          <p:cNvCxnSpPr/>
          <p:nvPr/>
        </p:nvCxnSpPr>
        <p:spPr>
          <a:xfrm>
            <a:off x="2549769" y="4475284"/>
            <a:ext cx="0" cy="27256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p:nvPr/>
        </p:nvCxnSpPr>
        <p:spPr>
          <a:xfrm flipH="1">
            <a:off x="2294792" y="4492869"/>
            <a:ext cx="219808" cy="87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a:off x="2391508" y="1055077"/>
            <a:ext cx="8792" cy="2110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p:nvPr/>
        </p:nvCxnSpPr>
        <p:spPr>
          <a:xfrm>
            <a:off x="6365631" y="5354515"/>
            <a:ext cx="369277" cy="615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a:off x="7992208" y="1767254"/>
            <a:ext cx="272561" cy="17584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מחבר חץ ישר 14"/>
          <p:cNvCxnSpPr/>
          <p:nvPr/>
        </p:nvCxnSpPr>
        <p:spPr>
          <a:xfrm flipH="1">
            <a:off x="1002323" y="2919046"/>
            <a:ext cx="79131" cy="3429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643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678324" cy="6858000"/>
          </a:xfrm>
          <a:prstGeom prst="rect">
            <a:avLst/>
          </a:prstGeom>
        </p:spPr>
      </p:pic>
      <p:sp>
        <p:nvSpPr>
          <p:cNvPr id="5" name="מלבן 4"/>
          <p:cNvSpPr/>
          <p:nvPr/>
        </p:nvSpPr>
        <p:spPr>
          <a:xfrm>
            <a:off x="9653303" y="5688449"/>
            <a:ext cx="2673512" cy="1169551"/>
          </a:xfrm>
          <a:prstGeom prst="rect">
            <a:avLst/>
          </a:prstGeom>
        </p:spPr>
        <p:txBody>
          <a:bodyPr wrap="square">
            <a:spAutoFit/>
          </a:bodyPr>
          <a:lstStyle/>
          <a:p>
            <a:pPr algn="l"/>
            <a:r>
              <a:rPr lang="sv-SE" sz="1400" b="1" i="1" dirty="0" smtClean="0">
                <a:solidFill>
                  <a:prstClr val="white"/>
                </a:solidFill>
                <a:latin typeface="Times New Roman" panose="02020603050405020304" pitchFamily="18" charset="0"/>
                <a:cs typeface="Times New Roman" panose="02020603050405020304" pitchFamily="18" charset="0"/>
              </a:rPr>
              <a:t>Jacob Jordaens</a:t>
            </a:r>
          </a:p>
          <a:p>
            <a:pPr algn="l"/>
            <a:r>
              <a:rPr lang="sv-SE" sz="1400" b="1" i="1" dirty="0" smtClean="0">
                <a:solidFill>
                  <a:prstClr val="white"/>
                </a:solidFill>
                <a:latin typeface="Times New Roman" panose="02020603050405020304" pitchFamily="18" charset="0"/>
                <a:cs typeface="Times New Roman" panose="02020603050405020304" pitchFamily="18" charset="0"/>
              </a:rPr>
              <a:t>Sts Paul and Barnabas in Lystra circa 1616</a:t>
            </a:r>
            <a:endParaRPr lang="en-US" sz="1400" b="1" i="1" dirty="0" smtClean="0">
              <a:solidFill>
                <a:prstClr val="white"/>
              </a:solidFill>
              <a:latin typeface="Times New Roman" panose="02020603050405020304" pitchFamily="18" charset="0"/>
              <a:cs typeface="Times New Roman" panose="02020603050405020304" pitchFamily="18" charset="0"/>
            </a:endParaRPr>
          </a:p>
          <a:p>
            <a:pPr algn="l"/>
            <a:r>
              <a:rPr lang="en-US" sz="1400" b="1" i="1" dirty="0" smtClean="0">
                <a:solidFill>
                  <a:prstClr val="white"/>
                </a:solidFill>
                <a:latin typeface="Times New Roman" panose="02020603050405020304" pitchFamily="18" charset="0"/>
                <a:cs typeface="Times New Roman" panose="02020603050405020304" pitchFamily="18" charset="0"/>
              </a:rPr>
              <a:t>Hermitage Museum, </a:t>
            </a:r>
          </a:p>
          <a:p>
            <a:pPr algn="l"/>
            <a:r>
              <a:rPr lang="en-US" sz="1400" b="1" i="1" dirty="0" smtClean="0">
                <a:solidFill>
                  <a:prstClr val="white"/>
                </a:solidFill>
                <a:latin typeface="Times New Roman" panose="02020603050405020304" pitchFamily="18" charset="0"/>
                <a:cs typeface="Times New Roman" panose="02020603050405020304" pitchFamily="18" charset="0"/>
              </a:rPr>
              <a:t>St Petersburg </a:t>
            </a:r>
            <a:endParaRPr lang="he-IL" sz="1400" b="1" i="1" dirty="0">
              <a:solidFill>
                <a:prstClr val="white"/>
              </a:solidFill>
              <a:latin typeface="Times New Roman" panose="02020603050405020304" pitchFamily="18" charset="0"/>
              <a:cs typeface="Times New Roman" panose="02020603050405020304" pitchFamily="18" charset="0"/>
            </a:endParaRPr>
          </a:p>
        </p:txBody>
      </p:sp>
      <p:cxnSp>
        <p:nvCxnSpPr>
          <p:cNvPr id="3" name="מחבר חץ ישר 2"/>
          <p:cNvCxnSpPr/>
          <p:nvPr/>
        </p:nvCxnSpPr>
        <p:spPr>
          <a:xfrm>
            <a:off x="2558561" y="3147646"/>
            <a:ext cx="35169" cy="3956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flipH="1">
            <a:off x="1916723" y="720969"/>
            <a:ext cx="96715" cy="2198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p:nvPr/>
        </p:nvCxnSpPr>
        <p:spPr>
          <a:xfrm>
            <a:off x="7728438" y="5099538"/>
            <a:ext cx="46599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a:off x="8862646" y="2233246"/>
            <a:ext cx="8792" cy="25497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8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8792"/>
            <a:ext cx="6040755" cy="6858000"/>
          </a:xfrm>
          <a:prstGeom prst="rect">
            <a:avLst/>
          </a:prstGeom>
        </p:spPr>
      </p:pic>
      <p:sp>
        <p:nvSpPr>
          <p:cNvPr id="5" name="מלבן 4"/>
          <p:cNvSpPr/>
          <p:nvPr/>
        </p:nvSpPr>
        <p:spPr>
          <a:xfrm>
            <a:off x="6084277" y="6119336"/>
            <a:ext cx="4862146" cy="738664"/>
          </a:xfrm>
          <a:prstGeom prst="rect">
            <a:avLst/>
          </a:prstGeom>
        </p:spPr>
        <p:txBody>
          <a:bodyPr wrap="square">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Jacob Jordaens</a:t>
            </a:r>
          </a:p>
          <a:p>
            <a:pPr algn="l"/>
            <a:r>
              <a:rPr lang="en-US" sz="1400" b="1" i="1" dirty="0">
                <a:solidFill>
                  <a:schemeClr val="bg1"/>
                </a:solidFill>
                <a:latin typeface="Times New Roman" panose="02020603050405020304" pitchFamily="18" charset="0"/>
                <a:cs typeface="Times New Roman" panose="02020603050405020304" pitchFamily="18" charset="0"/>
              </a:rPr>
              <a:t>Saint Paul 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smtClean="0">
                <a:solidFill>
                  <a:schemeClr val="bg1"/>
                </a:solidFill>
                <a:latin typeface="Times New Roman" panose="02020603050405020304" pitchFamily="18" charset="0"/>
                <a:cs typeface="Times New Roman" panose="02020603050405020304" pitchFamily="18" charset="0"/>
              </a:rPr>
              <a:t>17</a:t>
            </a:r>
            <a:r>
              <a:rPr lang="en-US" sz="1400" b="1" i="1" baseline="30000" dirty="0" smtClean="0">
                <a:solidFill>
                  <a:schemeClr val="bg1"/>
                </a:solidFill>
                <a:latin typeface="Times New Roman" panose="02020603050405020304" pitchFamily="18" charset="0"/>
                <a:cs typeface="Times New Roman" panose="02020603050405020304" pitchFamily="18" charset="0"/>
              </a:rPr>
              <a:t>th</a:t>
            </a:r>
            <a:r>
              <a:rPr lang="en-US" sz="1400" b="1" i="1" dirty="0" smtClean="0">
                <a:solidFill>
                  <a:schemeClr val="bg1"/>
                </a:solidFill>
                <a:latin typeface="Times New Roman" panose="02020603050405020304" pitchFamily="18" charset="0"/>
                <a:cs typeface="Times New Roman" panose="02020603050405020304" pitchFamily="18" charset="0"/>
              </a:rPr>
              <a:t> century</a:t>
            </a:r>
          </a:p>
          <a:p>
            <a:pPr algn="l"/>
            <a:r>
              <a:rPr lang="en-US" sz="1400" b="1" i="1" dirty="0" smtClean="0">
                <a:solidFill>
                  <a:schemeClr val="bg1"/>
                </a:solidFill>
                <a:latin typeface="Times New Roman" panose="02020603050405020304" pitchFamily="18" charset="0"/>
                <a:cs typeface="Times New Roman" panose="02020603050405020304" pitchFamily="18" charset="0"/>
              </a:rPr>
              <a:t>The </a:t>
            </a:r>
            <a:r>
              <a:rPr lang="en-US" sz="1400" b="1" i="1" dirty="0">
                <a:solidFill>
                  <a:schemeClr val="bg1"/>
                </a:solidFill>
                <a:latin typeface="Times New Roman" panose="02020603050405020304" pitchFamily="18" charset="0"/>
                <a:cs typeface="Times New Roman" panose="02020603050405020304" pitchFamily="18" charset="0"/>
              </a:rPr>
              <a:t>Metropolitan Museum of </a:t>
            </a:r>
            <a:r>
              <a:rPr lang="en-US" sz="1400" b="1" i="1" dirty="0" smtClean="0">
                <a:solidFill>
                  <a:schemeClr val="bg1"/>
                </a:solidFill>
                <a:latin typeface="Times New Roman" panose="02020603050405020304" pitchFamily="18" charset="0"/>
                <a:cs typeface="Times New Roman" panose="02020603050405020304" pitchFamily="18" charset="0"/>
              </a:rPr>
              <a:t>Art, New York</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137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5953125"/>
            <a:ext cx="5619750" cy="223838"/>
          </a:xfrm>
        </p:spPr>
        <p:txBody>
          <a:bodyPr>
            <a:normAutofit fontScale="40000" lnSpcReduction="20000"/>
          </a:bodyPr>
          <a:lstStyle/>
          <a:p>
            <a:endParaRPr lang="he-IL" dirty="0"/>
          </a:p>
        </p:txBody>
      </p:sp>
      <p:pic>
        <p:nvPicPr>
          <p:cNvPr id="4" name="תמונה 3"/>
          <p:cNvPicPr>
            <a:picLocks noChangeAspect="1"/>
          </p:cNvPicPr>
          <p:nvPr/>
        </p:nvPicPr>
        <p:blipFill>
          <a:blip r:embed="rId2"/>
          <a:stretch>
            <a:fillRect/>
          </a:stretch>
        </p:blipFill>
        <p:spPr>
          <a:xfrm>
            <a:off x="0" y="0"/>
            <a:ext cx="10610282" cy="6858000"/>
          </a:xfrm>
          <a:prstGeom prst="rect">
            <a:avLst/>
          </a:prstGeom>
        </p:spPr>
      </p:pic>
      <p:sp>
        <p:nvSpPr>
          <p:cNvPr id="5" name="מלבן 4"/>
          <p:cNvSpPr/>
          <p:nvPr/>
        </p:nvSpPr>
        <p:spPr>
          <a:xfrm>
            <a:off x="8886825" y="6153805"/>
            <a:ext cx="6096000" cy="523220"/>
          </a:xfrm>
          <a:prstGeom prst="rect">
            <a:avLst/>
          </a:prstGeom>
        </p:spPr>
        <p:txBody>
          <a:bodyPr>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Joachim </a:t>
            </a:r>
            <a:r>
              <a:rPr lang="en-US" sz="1400" b="1" i="1" dirty="0" err="1" smtClean="0">
                <a:solidFill>
                  <a:schemeClr val="bg1"/>
                </a:solidFill>
                <a:latin typeface="Times New Roman" panose="02020603050405020304" pitchFamily="18" charset="0"/>
                <a:cs typeface="Times New Roman" panose="02020603050405020304" pitchFamily="18" charset="0"/>
              </a:rPr>
              <a:t>Beuckelaer</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Saints Paul and Barnabas 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smtClean="0">
                <a:solidFill>
                  <a:schemeClr val="bg1"/>
                </a:solidFill>
                <a:latin typeface="Times New Roman" panose="02020603050405020304" pitchFamily="18" charset="0"/>
                <a:cs typeface="Times New Roman" panose="02020603050405020304" pitchFamily="18" charset="0"/>
              </a:rPr>
              <a:t>, 1565</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668000" y="638175"/>
            <a:ext cx="1447800" cy="3693319"/>
          </a:xfrm>
          <a:prstGeom prst="rect">
            <a:avLst/>
          </a:prstGeom>
          <a:noFill/>
        </p:spPr>
        <p:txBody>
          <a:bodyPr wrap="square" rtlCol="1">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פאולוס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מופיעים בתמונה לפחות פעמיים . </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בקדמת התמונה מימין ריפוי הנכה</a:t>
            </a: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ןבמרכז</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התמונה מאחור על מדרגות המקדש.</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אפשר שמימין למעלה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נמצאת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סצנת הסקילה של פאולוס בליסטרה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שתוסבר בהמשך</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מחבר חץ ישר 9"/>
          <p:cNvCxnSpPr/>
          <p:nvPr/>
        </p:nvCxnSpPr>
        <p:spPr>
          <a:xfrm flipV="1">
            <a:off x="4876800" y="3667126"/>
            <a:ext cx="123825" cy="30479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flipV="1">
            <a:off x="4333875" y="3695700"/>
            <a:ext cx="38100" cy="27622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מחבר חץ ישר 14"/>
          <p:cNvCxnSpPr/>
          <p:nvPr/>
        </p:nvCxnSpPr>
        <p:spPr>
          <a:xfrm flipH="1">
            <a:off x="4533900" y="123825"/>
            <a:ext cx="114300" cy="1428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a:off x="4676775" y="152400"/>
            <a:ext cx="133350" cy="1428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162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1961784" y="386862"/>
            <a:ext cx="8391525" cy="5715000"/>
          </a:xfrm>
          <a:prstGeom prst="rect">
            <a:avLst/>
          </a:prstGeom>
        </p:spPr>
      </p:pic>
      <p:sp>
        <p:nvSpPr>
          <p:cNvPr id="5" name="מלבן 4"/>
          <p:cNvSpPr/>
          <p:nvPr/>
        </p:nvSpPr>
        <p:spPr>
          <a:xfrm>
            <a:off x="1827335" y="6128210"/>
            <a:ext cx="3149965" cy="523220"/>
          </a:xfrm>
          <a:prstGeom prst="rect">
            <a:avLst/>
          </a:prstGeom>
        </p:spPr>
        <p:txBody>
          <a:bodyPr wrap="none">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Willem De </a:t>
            </a:r>
            <a:r>
              <a:rPr lang="en-US" sz="1400" b="1" i="1" dirty="0" err="1" smtClean="0">
                <a:solidFill>
                  <a:schemeClr val="bg1"/>
                </a:solidFill>
                <a:latin typeface="Times New Roman" panose="02020603050405020304" pitchFamily="18" charset="0"/>
                <a:cs typeface="Times New Roman" panose="02020603050405020304" pitchFamily="18" charset="0"/>
              </a:rPr>
              <a:t>Poorter</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St Paul and St Barnabas 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smtClean="0">
                <a:solidFill>
                  <a:schemeClr val="bg1"/>
                </a:solidFill>
                <a:latin typeface="Times New Roman" panose="02020603050405020304" pitchFamily="18" charset="0"/>
                <a:cs typeface="Times New Roman" panose="02020603050405020304" pitchFamily="18" charset="0"/>
              </a:rPr>
              <a:t>, 1636</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148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מלבן 4"/>
          <p:cNvSpPr/>
          <p:nvPr/>
        </p:nvSpPr>
        <p:spPr>
          <a:xfrm>
            <a:off x="10301654" y="5903893"/>
            <a:ext cx="1890346" cy="954107"/>
          </a:xfrm>
          <a:prstGeom prst="rect">
            <a:avLst/>
          </a:prstGeom>
        </p:spPr>
        <p:txBody>
          <a:bodyPr wrap="square">
            <a:spAutoFit/>
          </a:bodyPr>
          <a:lstStyle/>
          <a:p>
            <a:pPr lvl="0" algn="l"/>
            <a:r>
              <a:rPr lang="en-US" sz="1400" b="1" i="1" dirty="0">
                <a:solidFill>
                  <a:schemeClr val="bg1"/>
                </a:solidFill>
                <a:latin typeface="Times New Roman" panose="02020603050405020304" pitchFamily="18" charset="0"/>
                <a:cs typeface="Times New Roman" panose="02020603050405020304" pitchFamily="18" charset="0"/>
              </a:rPr>
              <a:t>Pieter </a:t>
            </a:r>
            <a:r>
              <a:rPr lang="en-US" sz="1400" b="1" i="1" dirty="0" err="1">
                <a:solidFill>
                  <a:schemeClr val="bg1"/>
                </a:solidFill>
                <a:latin typeface="Times New Roman" panose="02020603050405020304" pitchFamily="18" charset="0"/>
                <a:cs typeface="Times New Roman" panose="02020603050405020304" pitchFamily="18" charset="0"/>
              </a:rPr>
              <a:t>Lastman</a:t>
            </a:r>
            <a:endParaRPr lang="en-US" sz="1400" b="1" i="1" dirty="0">
              <a:solidFill>
                <a:schemeClr val="bg1"/>
              </a:solidFill>
              <a:latin typeface="Times New Roman" panose="02020603050405020304" pitchFamily="18" charset="0"/>
              <a:cs typeface="Times New Roman" panose="02020603050405020304" pitchFamily="18" charset="0"/>
            </a:endParaRPr>
          </a:p>
          <a:p>
            <a:pPr lvl="0" algn="l"/>
            <a:r>
              <a:rPr lang="en-US" sz="1400" b="1" i="1" dirty="0">
                <a:solidFill>
                  <a:schemeClr val="bg1"/>
                </a:solidFill>
                <a:latin typeface="Times New Roman" panose="02020603050405020304" pitchFamily="18" charset="0"/>
                <a:cs typeface="Times New Roman" panose="02020603050405020304" pitchFamily="18" charset="0"/>
              </a:rPr>
              <a:t>Paul and Barnabas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c.1617 </a:t>
            </a:r>
          </a:p>
          <a:p>
            <a:pPr lvl="0" algn="l"/>
            <a:r>
              <a:rPr lang="en-US" sz="1400" b="1" i="1" dirty="0">
                <a:solidFill>
                  <a:schemeClr val="bg1"/>
                </a:solidFill>
                <a:latin typeface="Times New Roman" panose="02020603050405020304" pitchFamily="18" charset="0"/>
                <a:cs typeface="Times New Roman" panose="02020603050405020304" pitchFamily="18" charset="0"/>
              </a:rPr>
              <a:t>Amsterdam Museum</a:t>
            </a:r>
          </a:p>
        </p:txBody>
      </p:sp>
      <p:pic>
        <p:nvPicPr>
          <p:cNvPr id="6" name="תמונה 5"/>
          <p:cNvPicPr>
            <a:picLocks noChangeAspect="1"/>
          </p:cNvPicPr>
          <p:nvPr/>
        </p:nvPicPr>
        <p:blipFill>
          <a:blip r:embed="rId2"/>
          <a:stretch>
            <a:fillRect/>
          </a:stretch>
        </p:blipFill>
        <p:spPr>
          <a:xfrm>
            <a:off x="0" y="0"/>
            <a:ext cx="10312782" cy="6858000"/>
          </a:xfrm>
          <a:prstGeom prst="rect">
            <a:avLst/>
          </a:prstGeom>
        </p:spPr>
      </p:pic>
    </p:spTree>
    <p:extLst>
      <p:ext uri="{BB962C8B-B14F-4D97-AF65-F5344CB8AC3E}">
        <p14:creationId xmlns:p14="http://schemas.microsoft.com/office/powerpoint/2010/main" val="1419270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3964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433" r="1"/>
          <a:stretch/>
        </p:blipFill>
        <p:spPr>
          <a:xfrm>
            <a:off x="0" y="-29803"/>
            <a:ext cx="12192000" cy="6887803"/>
          </a:xfrm>
          <a:prstGeom prst="rect">
            <a:avLst/>
          </a:prstGeom>
        </p:spPr>
      </p:pic>
    </p:spTree>
    <p:extLst>
      <p:ext uri="{BB962C8B-B14F-4D97-AF65-F5344CB8AC3E}">
        <p14:creationId xmlns:p14="http://schemas.microsoft.com/office/powerpoint/2010/main" val="2054245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מלבן 4"/>
          <p:cNvSpPr/>
          <p:nvPr/>
        </p:nvSpPr>
        <p:spPr>
          <a:xfrm>
            <a:off x="536331" y="6264423"/>
            <a:ext cx="4089004" cy="523220"/>
          </a:xfrm>
          <a:prstGeom prst="rect">
            <a:avLst/>
          </a:prstGeom>
        </p:spPr>
        <p:txBody>
          <a:bodyPr wrap="none">
            <a:spAutoFit/>
          </a:bodyPr>
          <a:lstStyle/>
          <a:p>
            <a:pPr algn="l"/>
            <a:r>
              <a:rPr lang="en-US" sz="1400" b="1" i="1"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Saint Paul and Barnabas Taken for </a:t>
            </a:r>
            <a:r>
              <a:rPr lang="en-US" sz="1400" b="1" i="1" dirty="0" smtClean="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Gods</a:t>
            </a:r>
          </a:p>
          <a:p>
            <a:pPr algn="l"/>
            <a:r>
              <a:rPr lang="en-US" sz="1400" b="1" i="1" dirty="0" smtClean="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Basilica of Saint Paul Outside the </a:t>
            </a:r>
            <a:r>
              <a:rPr lang="en-US" sz="1400" b="1" i="1"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Walls, Rome, </a:t>
            </a:r>
            <a:r>
              <a:rPr lang="en-US" sz="1400" b="1" i="1" dirty="0" smtClean="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Italy</a:t>
            </a:r>
            <a:endParaRPr lang="he-IL" sz="1400" b="1" i="1"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6" name="תמונה 5"/>
          <p:cNvPicPr>
            <a:picLocks noChangeAspect="1"/>
          </p:cNvPicPr>
          <p:nvPr/>
        </p:nvPicPr>
        <p:blipFill>
          <a:blip r:embed="rId2"/>
          <a:stretch>
            <a:fillRect/>
          </a:stretch>
        </p:blipFill>
        <p:spPr>
          <a:xfrm>
            <a:off x="534109" y="258640"/>
            <a:ext cx="4551392" cy="6010275"/>
          </a:xfrm>
          <a:prstGeom prst="rect">
            <a:avLst/>
          </a:prstGeom>
        </p:spPr>
      </p:pic>
      <p:sp>
        <p:nvSpPr>
          <p:cNvPr id="2" name="מלבן 1"/>
          <p:cNvSpPr/>
          <p:nvPr/>
        </p:nvSpPr>
        <p:spPr>
          <a:xfrm>
            <a:off x="5685693" y="505489"/>
            <a:ext cx="6096000" cy="1200329"/>
          </a:xfrm>
          <a:prstGeom prst="rect">
            <a:avLst/>
          </a:prstGeom>
        </p:spPr>
        <p:txBody>
          <a:bodyPr>
            <a:spAutoFit/>
          </a:bodyPr>
          <a:lstStyle/>
          <a:p>
            <a:pPr lvl="0">
              <a:lnSpc>
                <a:spcPct val="150000"/>
              </a:lnSpc>
            </a:pP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כִּרְאוֹת הֲמוֹן הָעָם אֶת הַמַּעֲשֶׂה שֶׁל שָׁאוּל נָשְׂאוּ קוֹלָם וְאָמְרוּ בַּלָּשׁוֹן </a:t>
            </a:r>
            <a:r>
              <a:rPr lang="he-IL" sz="1200" b="1" dirty="0" err="1">
                <a:solidFill>
                  <a:prstClr val="white"/>
                </a:solidFill>
                <a:latin typeface="Tahoma" panose="020B0604030504040204" pitchFamily="34" charset="0"/>
                <a:ea typeface="Tahoma" panose="020B0604030504040204" pitchFamily="34" charset="0"/>
                <a:cs typeface="Tahoma" panose="020B0604030504040204" pitchFamily="34" charset="0"/>
              </a:rPr>
              <a:t>הַלִּיקָאוֹנִית</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 "הָאֵלִים יָרְדוּ אֵלֵינוּ בִּדְמוּת אֲנָשִׁים", </a:t>
            </a:r>
          </a:p>
          <a:p>
            <a:pPr lvl="0">
              <a:lnSpc>
                <a:spcPct val="150000"/>
              </a:lnSpc>
            </a:pPr>
            <a:r>
              <a:rPr lang="he-IL" sz="1200" b="1" dirty="0" err="1">
                <a:solidFill>
                  <a:prstClr val="white"/>
                </a:solidFill>
                <a:latin typeface="Tahoma" panose="020B0604030504040204" pitchFamily="34" charset="0"/>
                <a:ea typeface="Tahoma" panose="020B0604030504040204" pitchFamily="34" charset="0"/>
                <a:cs typeface="Tahoma" panose="020B0604030504040204" pitchFamily="34" charset="0"/>
              </a:rPr>
              <a:t>וּלְבַר־נַבָּא</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 קָרְאוּ זֵאוּס וּלְשָׁאוּל קָרְאוּ הֶרְמֶס, כִּי הָיָה רֹאשׁ הַמְדַבְּרִים. </a:t>
            </a:r>
            <a:r>
              <a:rPr 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p>
          <a:p>
            <a:pPr lvl="0">
              <a:lnSpc>
                <a:spcPct val="150000"/>
              </a:lnSpc>
            </a:pP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מעשי השליחים יד, </a:t>
            </a:r>
            <a:r>
              <a:rPr 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11-12)</a:t>
            </a:r>
            <a:endParaRPr lang="he-IL" dirty="0"/>
          </a:p>
        </p:txBody>
      </p:sp>
    </p:spTree>
    <p:extLst>
      <p:ext uri="{BB962C8B-B14F-4D97-AF65-F5344CB8AC3E}">
        <p14:creationId xmlns:p14="http://schemas.microsoft.com/office/powerpoint/2010/main" val="3268585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0"/>
            <a:ext cx="10435034" cy="6858000"/>
          </a:xfrm>
          <a:prstGeom prst="rect">
            <a:avLst/>
          </a:prstGeom>
        </p:spPr>
      </p:pic>
      <p:sp>
        <p:nvSpPr>
          <p:cNvPr id="5" name="מלבן 4"/>
          <p:cNvSpPr/>
          <p:nvPr/>
        </p:nvSpPr>
        <p:spPr>
          <a:xfrm>
            <a:off x="8762998" y="6119336"/>
            <a:ext cx="3429002" cy="738664"/>
          </a:xfrm>
          <a:prstGeom prst="rect">
            <a:avLst/>
          </a:prstGeom>
        </p:spPr>
        <p:txBody>
          <a:bodyPr wrap="square">
            <a:spAutoFit/>
          </a:bodyPr>
          <a:lstStyle/>
          <a:p>
            <a:pPr algn="l"/>
            <a:r>
              <a:rPr lang="sv-SE" sz="1400" b="1" i="1" dirty="0">
                <a:solidFill>
                  <a:schemeClr val="bg1"/>
                </a:solidFill>
                <a:latin typeface="Times New Roman" panose="02020603050405020304" pitchFamily="18" charset="0"/>
                <a:cs typeface="Times New Roman" panose="02020603050405020304" pitchFamily="18" charset="0"/>
              </a:rPr>
              <a:t>Jacob Pynas </a:t>
            </a:r>
          </a:p>
          <a:p>
            <a:pPr algn="l"/>
            <a:r>
              <a:rPr lang="sv-SE" sz="1400" b="1" i="1" dirty="0">
                <a:solidFill>
                  <a:schemeClr val="bg1"/>
                </a:solidFill>
                <a:latin typeface="Times New Roman" panose="02020603050405020304" pitchFamily="18" charset="0"/>
                <a:cs typeface="Times New Roman" panose="02020603050405020304" pitchFamily="18" charset="0"/>
              </a:rPr>
              <a:t>Paul and Barnabas at Lystra, 17th century</a:t>
            </a:r>
          </a:p>
          <a:p>
            <a:pPr algn="l"/>
            <a:r>
              <a:rPr lang="en-US" sz="1400" b="1" i="1" dirty="0">
                <a:solidFill>
                  <a:schemeClr val="bg1"/>
                </a:solidFill>
                <a:latin typeface="Times New Roman" panose="02020603050405020304" pitchFamily="18" charset="0"/>
                <a:cs typeface="Times New Roman" panose="02020603050405020304" pitchFamily="18" charset="0"/>
              </a:rPr>
              <a:t>The Metropolitan Museum of Art.</a:t>
            </a:r>
            <a:endParaRPr lang="sv-SE" sz="1400" b="1" i="1" dirty="0">
              <a:solidFill>
                <a:schemeClr val="bg1"/>
              </a:solidFill>
              <a:latin typeface="Times New Roman" panose="02020603050405020304" pitchFamily="18" charset="0"/>
              <a:cs typeface="Times New Roman" panose="02020603050405020304" pitchFamily="18" charset="0"/>
            </a:endParaRPr>
          </a:p>
        </p:txBody>
      </p:sp>
      <p:sp>
        <p:nvSpPr>
          <p:cNvPr id="7" name="מלבן 6"/>
          <p:cNvSpPr/>
          <p:nvPr/>
        </p:nvSpPr>
        <p:spPr>
          <a:xfrm>
            <a:off x="10229850" y="201990"/>
            <a:ext cx="1885950" cy="6186309"/>
          </a:xfrm>
          <a:prstGeom prst="rect">
            <a:avLst/>
          </a:prstGeom>
        </p:spPr>
        <p:txBody>
          <a:bodyPr wrap="square">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ממצודת העיר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ליסטרה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מתפתלתת</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שיירת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תושבים 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מובילים שוורים לפולחן זאוס. במרכז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מזבח פגאני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ערוך ומוכן לטקס. פסלו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 אל מזכיר לנו שהעיר עדיין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פגאנית. 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לבוש בירוק ואדום מרים את ידו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בפנותו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לקהל. מאחוריו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מנסה לשכנע אנשים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שנותרו מאחור. וקורע את בגדו. האם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הצעיר מימין למטה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שידיו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שלובות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וחיוך על פניו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הוא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האיש שפאולוס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ריפא זה עתה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והוא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המושא להתלהבותו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 הקהל?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בצדו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השני של המזבח, גברים ונשים מביטים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בהערצה. </a:t>
            </a:r>
          </a:p>
        </p:txBody>
      </p:sp>
    </p:spTree>
    <p:extLst>
      <p:ext uri="{BB962C8B-B14F-4D97-AF65-F5344CB8AC3E}">
        <p14:creationId xmlns:p14="http://schemas.microsoft.com/office/powerpoint/2010/main" val="3164263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0801772" cy="6858000"/>
          </a:xfrm>
          <a:prstGeom prst="rect">
            <a:avLst/>
          </a:prstGeom>
        </p:spPr>
      </p:pic>
      <p:sp>
        <p:nvSpPr>
          <p:cNvPr id="5" name="מלבן 4"/>
          <p:cNvSpPr/>
          <p:nvPr/>
        </p:nvSpPr>
        <p:spPr>
          <a:xfrm>
            <a:off x="10767646" y="5556500"/>
            <a:ext cx="1532792" cy="1384995"/>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	</a:t>
            </a:r>
          </a:p>
          <a:p>
            <a:pPr algn="l"/>
            <a:r>
              <a:rPr lang="en-US" sz="1400" b="1" i="1" dirty="0">
                <a:solidFill>
                  <a:schemeClr val="bg1"/>
                </a:solidFill>
                <a:latin typeface="Times New Roman" panose="02020603050405020304" pitchFamily="18" charset="0"/>
                <a:cs typeface="Times New Roman" panose="02020603050405020304" pitchFamily="18" charset="0"/>
              </a:rPr>
              <a:t>Raphael</a:t>
            </a:r>
          </a:p>
          <a:p>
            <a:pPr algn="l"/>
            <a:r>
              <a:rPr lang="en-US" sz="1400" b="1" i="1" dirty="0">
                <a:solidFill>
                  <a:schemeClr val="bg1"/>
                </a:solidFill>
                <a:latin typeface="Times New Roman" panose="02020603050405020304" pitchFamily="18" charset="0"/>
                <a:cs typeface="Times New Roman" panose="02020603050405020304" pitchFamily="18" charset="0"/>
              </a:rPr>
              <a:t>The Sacrifice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1515</a:t>
            </a:r>
          </a:p>
          <a:p>
            <a:pPr algn="l"/>
            <a:r>
              <a:rPr lang="en-US" sz="1400" b="1" i="1" dirty="0">
                <a:solidFill>
                  <a:schemeClr val="bg1"/>
                </a:solidFill>
                <a:latin typeface="Times New Roman" panose="02020603050405020304" pitchFamily="18" charset="0"/>
                <a:cs typeface="Times New Roman" panose="02020603050405020304" pitchFamily="18" charset="0"/>
              </a:rPr>
              <a:t>Victoria &amp;  Albert Museum, London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471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0287000" cy="6858000"/>
          </a:xfrm>
          <a:prstGeom prst="rect">
            <a:avLst/>
          </a:prstGeom>
        </p:spPr>
      </p:pic>
      <p:sp>
        <p:nvSpPr>
          <p:cNvPr id="6" name="מלבן 5"/>
          <p:cNvSpPr/>
          <p:nvPr/>
        </p:nvSpPr>
        <p:spPr>
          <a:xfrm>
            <a:off x="-4038601" y="6550223"/>
            <a:ext cx="9220201" cy="307777"/>
          </a:xfrm>
          <a:prstGeom prst="rect">
            <a:avLst/>
          </a:prstGeom>
        </p:spPr>
        <p:txBody>
          <a:bodyPr wrap="square">
            <a:spAutoFit/>
          </a:bodyPr>
          <a:lstStyle/>
          <a:p>
            <a:r>
              <a:rPr lang="en-US" sz="1400" b="1" i="1" dirty="0" smtClean="0">
                <a:solidFill>
                  <a:schemeClr val="bg1"/>
                </a:solidFill>
                <a:latin typeface="Times New Roman" panose="02020603050405020304" pitchFamily="18" charset="0"/>
                <a:cs typeface="Times New Roman" panose="02020603050405020304" pitchFamily="18" charset="0"/>
              </a:rPr>
              <a:t>"</a:t>
            </a:r>
            <a:r>
              <a:rPr lang="en-US" sz="1400" b="1" i="1" dirty="0">
                <a:solidFill>
                  <a:schemeClr val="bg1"/>
                </a:solidFill>
                <a:latin typeface="Times New Roman" panose="02020603050405020304" pitchFamily="18" charset="0"/>
                <a:cs typeface="Times New Roman" panose="02020603050405020304" pitchFamily="18" charset="0"/>
              </a:rPr>
              <a:t>The sacrifice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Tapestry after a </a:t>
            </a:r>
            <a:r>
              <a:rPr lang="en-US" sz="1400" b="1" i="1" dirty="0" smtClean="0">
                <a:solidFill>
                  <a:schemeClr val="bg1"/>
                </a:solidFill>
                <a:latin typeface="Times New Roman" panose="02020603050405020304" pitchFamily="18" charset="0"/>
                <a:cs typeface="Times New Roman" panose="02020603050405020304" pitchFamily="18" charset="0"/>
              </a:rPr>
              <a:t>cartoon by </a:t>
            </a:r>
            <a:r>
              <a:rPr lang="en-US" sz="1400" b="1" i="1" dirty="0">
                <a:solidFill>
                  <a:schemeClr val="bg1"/>
                </a:solidFill>
                <a:latin typeface="Times New Roman" panose="02020603050405020304" pitchFamily="18" charset="0"/>
                <a:cs typeface="Times New Roman" panose="02020603050405020304" pitchFamily="18" charset="0"/>
              </a:rPr>
              <a:t>Raphael.</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597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תמונה 6"/>
          <p:cNvPicPr>
            <a:picLocks noChangeAspect="1"/>
          </p:cNvPicPr>
          <p:nvPr/>
        </p:nvPicPr>
        <p:blipFill>
          <a:blip r:embed="rId2"/>
          <a:stretch>
            <a:fillRect/>
          </a:stretch>
        </p:blipFill>
        <p:spPr>
          <a:xfrm>
            <a:off x="152400" y="676274"/>
            <a:ext cx="6004027" cy="5972175"/>
          </a:xfrm>
          <a:prstGeom prst="rect">
            <a:avLst/>
          </a:prstGeom>
        </p:spPr>
      </p:pic>
      <p:pic>
        <p:nvPicPr>
          <p:cNvPr id="4" name="תמונה 3"/>
          <p:cNvPicPr>
            <a:picLocks noChangeAspect="1"/>
          </p:cNvPicPr>
          <p:nvPr/>
        </p:nvPicPr>
        <p:blipFill rotWithShape="1">
          <a:blip r:embed="rId3"/>
          <a:srcRect t="2441" b="1645"/>
          <a:stretch/>
        </p:blipFill>
        <p:spPr>
          <a:xfrm>
            <a:off x="6159012" y="723900"/>
            <a:ext cx="5715000" cy="3800476"/>
          </a:xfrm>
          <a:prstGeom prst="rect">
            <a:avLst/>
          </a:prstGeom>
        </p:spPr>
      </p:pic>
      <p:sp>
        <p:nvSpPr>
          <p:cNvPr id="6" name="מלבן 5"/>
          <p:cNvSpPr/>
          <p:nvPr/>
        </p:nvSpPr>
        <p:spPr>
          <a:xfrm>
            <a:off x="6096000" y="4596110"/>
            <a:ext cx="6096000" cy="523220"/>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Flemish tapestry on a cartoon by </a:t>
            </a:r>
            <a:r>
              <a:rPr lang="en-US" sz="1400" b="1" i="1" dirty="0" smtClean="0">
                <a:solidFill>
                  <a:schemeClr val="bg1"/>
                </a:solidFill>
                <a:latin typeface="Times New Roman" panose="02020603050405020304" pitchFamily="18" charset="0"/>
                <a:cs typeface="Times New Roman" panose="02020603050405020304" pitchFamily="18" charset="0"/>
              </a:rPr>
              <a:t>Raphael</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Mantua </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alazzo</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Ducale</a:t>
            </a:r>
            <a:r>
              <a:rPr lang="en-US" sz="1400" b="1" i="1" dirty="0">
                <a:solidFill>
                  <a:schemeClr val="bg1"/>
                </a:solidFill>
                <a:latin typeface="Times New Roman" panose="02020603050405020304" pitchFamily="18" charset="0"/>
                <a:cs typeface="Times New Roman" panose="02020603050405020304" pitchFamily="18" charset="0"/>
              </a:rPr>
              <a:t> - Green Apartment - Room of the Empresses</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8" name="מלבן 7"/>
          <p:cNvSpPr/>
          <p:nvPr/>
        </p:nvSpPr>
        <p:spPr>
          <a:xfrm>
            <a:off x="6181725" y="5767685"/>
            <a:ext cx="6096000" cy="738664"/>
          </a:xfrm>
          <a:prstGeom prst="rect">
            <a:avLst/>
          </a:prstGeom>
        </p:spPr>
        <p:txBody>
          <a:bodyPr>
            <a:spAutoFit/>
          </a:bodyPr>
          <a:lstStyle/>
          <a:p>
            <a:pPr lvl="0" algn="l"/>
            <a:r>
              <a:rPr lang="en-US" sz="1400" b="1" i="1" dirty="0">
                <a:solidFill>
                  <a:schemeClr val="bg1"/>
                </a:solidFill>
                <a:latin typeface="Times New Roman" panose="02020603050405020304" pitchFamily="18" charset="0"/>
                <a:cs typeface="Times New Roman" panose="02020603050405020304" pitchFamily="18" charset="0"/>
              </a:rPr>
              <a:t>The Sacrifice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a:t>
            </a:r>
          </a:p>
          <a:p>
            <a:pPr lvl="0" algn="l"/>
            <a:r>
              <a:rPr lang="en-US" sz="1400" b="1" i="1" dirty="0">
                <a:solidFill>
                  <a:schemeClr val="bg1"/>
                </a:solidFill>
                <a:latin typeface="Times New Roman" panose="02020603050405020304" pitchFamily="18" charset="0"/>
                <a:cs typeface="Times New Roman" panose="02020603050405020304" pitchFamily="18" charset="0"/>
              </a:rPr>
              <a:t>from The Acts of the Apostles series, 1600–1625</a:t>
            </a:r>
          </a:p>
          <a:p>
            <a:pPr lvl="0" algn="l"/>
            <a:r>
              <a:rPr lang="en-US" sz="1400" b="1" i="1" dirty="0">
                <a:solidFill>
                  <a:schemeClr val="bg1"/>
                </a:solidFill>
                <a:latin typeface="Times New Roman" panose="02020603050405020304" pitchFamily="18" charset="0"/>
                <a:cs typeface="Times New Roman" panose="02020603050405020304" pitchFamily="18" charset="0"/>
              </a:rPr>
              <a:t>Fine Arts Museums of San Francisco</a:t>
            </a:r>
          </a:p>
        </p:txBody>
      </p:sp>
    </p:spTree>
    <p:extLst>
      <p:ext uri="{BB962C8B-B14F-4D97-AF65-F5344CB8AC3E}">
        <p14:creationId xmlns:p14="http://schemas.microsoft.com/office/powerpoint/2010/main" val="24425399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מלבן 4"/>
          <p:cNvSpPr/>
          <p:nvPr/>
        </p:nvSpPr>
        <p:spPr>
          <a:xfrm>
            <a:off x="642571" y="5903893"/>
            <a:ext cx="6096000" cy="954107"/>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	</a:t>
            </a:r>
          </a:p>
          <a:p>
            <a:pPr algn="l"/>
            <a:r>
              <a:rPr lang="en-US" sz="1400" b="1" i="1" dirty="0">
                <a:solidFill>
                  <a:schemeClr val="bg1"/>
                </a:solidFill>
                <a:latin typeface="Times New Roman" panose="02020603050405020304" pitchFamily="18" charset="0"/>
                <a:cs typeface="Times New Roman" panose="02020603050405020304" pitchFamily="18" charset="0"/>
              </a:rPr>
              <a:t>Attributed to Alessandro </a:t>
            </a:r>
            <a:r>
              <a:rPr lang="en-US" sz="1400" b="1" i="1" dirty="0" err="1" smtClean="0">
                <a:solidFill>
                  <a:schemeClr val="bg1"/>
                </a:solidFill>
                <a:latin typeface="Times New Roman" panose="02020603050405020304" pitchFamily="18" charset="0"/>
                <a:cs typeface="Times New Roman" panose="02020603050405020304" pitchFamily="18" charset="0"/>
              </a:rPr>
              <a:t>Salucci</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Saint Paul and Saint Barnabas at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smtClean="0">
                <a:solidFill>
                  <a:schemeClr val="bg1"/>
                </a:solidFill>
                <a:latin typeface="Times New Roman" panose="02020603050405020304" pitchFamily="18" charset="0"/>
                <a:cs typeface="Times New Roman" panose="02020603050405020304" pitchFamily="18" charset="0"/>
              </a:rPr>
              <a:t>, between </a:t>
            </a:r>
            <a:r>
              <a:rPr lang="en-US" sz="1400" b="1" i="1" dirty="0">
                <a:solidFill>
                  <a:schemeClr val="bg1"/>
                </a:solidFill>
                <a:latin typeface="Times New Roman" panose="02020603050405020304" pitchFamily="18" charset="0"/>
                <a:cs typeface="Times New Roman" panose="02020603050405020304" pitchFamily="18" charset="0"/>
              </a:rPr>
              <a:t>1610-1660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Kingston Lacy, </a:t>
            </a:r>
            <a:r>
              <a:rPr lang="en-US" sz="1400" b="1" i="1" dirty="0" err="1" smtClean="0">
                <a:solidFill>
                  <a:schemeClr val="bg1"/>
                </a:solidFill>
                <a:latin typeface="Times New Roman" panose="02020603050405020304" pitchFamily="18" charset="0"/>
                <a:cs typeface="Times New Roman" panose="02020603050405020304" pitchFamily="18" charset="0"/>
              </a:rPr>
              <a:t>Wimborne</a:t>
            </a:r>
            <a:r>
              <a:rPr lang="en-US" sz="1400" b="1" i="1" dirty="0" smtClean="0">
                <a:solidFill>
                  <a:schemeClr val="bg1"/>
                </a:solidFill>
                <a:latin typeface="Times New Roman" panose="02020603050405020304" pitchFamily="18" charset="0"/>
                <a:cs typeface="Times New Roman" panose="02020603050405020304" pitchFamily="18" charset="0"/>
              </a:rPr>
              <a:t> </a:t>
            </a:r>
            <a:r>
              <a:rPr lang="en-US" sz="1400" b="1" i="1" dirty="0">
                <a:solidFill>
                  <a:schemeClr val="bg1"/>
                </a:solidFill>
                <a:latin typeface="Times New Roman" panose="02020603050405020304" pitchFamily="18" charset="0"/>
                <a:cs typeface="Times New Roman" panose="02020603050405020304" pitchFamily="18" charset="0"/>
              </a:rPr>
              <a:t>Minster </a:t>
            </a:r>
          </a:p>
        </p:txBody>
      </p:sp>
      <p:pic>
        <p:nvPicPr>
          <p:cNvPr id="6" name="תמונה 5"/>
          <p:cNvPicPr>
            <a:picLocks noChangeAspect="1"/>
          </p:cNvPicPr>
          <p:nvPr/>
        </p:nvPicPr>
        <p:blipFill>
          <a:blip r:embed="rId2"/>
          <a:stretch>
            <a:fillRect/>
          </a:stretch>
        </p:blipFill>
        <p:spPr>
          <a:xfrm>
            <a:off x="744809" y="336499"/>
            <a:ext cx="7636418" cy="5635676"/>
          </a:xfrm>
          <a:prstGeom prst="rect">
            <a:avLst/>
          </a:prstGeom>
          <a:ln>
            <a:solidFill>
              <a:schemeClr val="bg1"/>
            </a:solidFill>
          </a:ln>
        </p:spPr>
      </p:pic>
    </p:spTree>
    <p:extLst>
      <p:ext uri="{BB962C8B-B14F-4D97-AF65-F5344CB8AC3E}">
        <p14:creationId xmlns:p14="http://schemas.microsoft.com/office/powerpoint/2010/main" val="3339515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3919" t="5001" r="3804" b="5277"/>
          <a:stretch/>
        </p:blipFill>
        <p:spPr>
          <a:xfrm>
            <a:off x="342901" y="342900"/>
            <a:ext cx="8077199" cy="6153150"/>
          </a:xfrm>
          <a:prstGeom prst="rect">
            <a:avLst/>
          </a:prstGeom>
          <a:ln>
            <a:solidFill>
              <a:schemeClr val="bg1"/>
            </a:solidFill>
          </a:ln>
        </p:spPr>
      </p:pic>
      <p:sp>
        <p:nvSpPr>
          <p:cNvPr id="5" name="מלבן 4"/>
          <p:cNvSpPr/>
          <p:nvPr/>
        </p:nvSpPr>
        <p:spPr>
          <a:xfrm>
            <a:off x="8488972" y="5733269"/>
            <a:ext cx="3703028" cy="738664"/>
          </a:xfrm>
          <a:prstGeom prst="rect">
            <a:avLst/>
          </a:prstGeom>
        </p:spPr>
        <p:txBody>
          <a:bodyPr wrap="square">
            <a:spAutoFit/>
          </a:bodyPr>
          <a:lstStyle/>
          <a:p>
            <a:pPr algn="l"/>
            <a:r>
              <a:rPr lang="nl-NL" sz="1400" b="1" i="1" dirty="0">
                <a:solidFill>
                  <a:schemeClr val="bg1"/>
                </a:solidFill>
                <a:latin typeface="Times New Roman" panose="02020603050405020304" pitchFamily="18" charset="0"/>
                <a:cs typeface="Times New Roman" panose="02020603050405020304" pitchFamily="18" charset="0"/>
              </a:rPr>
              <a:t>Johann </a:t>
            </a:r>
            <a:r>
              <a:rPr lang="nl-NL" sz="1400" b="1" i="1" dirty="0" smtClean="0">
                <a:solidFill>
                  <a:schemeClr val="bg1"/>
                </a:solidFill>
                <a:latin typeface="Times New Roman" panose="02020603050405020304" pitchFamily="18" charset="0"/>
                <a:cs typeface="Times New Roman" panose="02020603050405020304" pitchFamily="18" charset="0"/>
              </a:rPr>
              <a:t>Zick</a:t>
            </a:r>
            <a:endParaRPr lang="he-IL" sz="1400" b="1" i="1" dirty="0" smtClean="0">
              <a:solidFill>
                <a:schemeClr val="bg1"/>
              </a:solidFill>
              <a:latin typeface="Times New Roman" panose="02020603050405020304" pitchFamily="18" charset="0"/>
              <a:cs typeface="Times New Roman" panose="02020603050405020304" pitchFamily="18" charset="0"/>
            </a:endParaRPr>
          </a:p>
          <a:p>
            <a:pPr algn="l"/>
            <a:r>
              <a:rPr lang="nl-NL" sz="1400" b="1" i="1" dirty="0">
                <a:solidFill>
                  <a:schemeClr val="bg1"/>
                </a:solidFill>
                <a:latin typeface="Times New Roman" panose="02020603050405020304" pitchFamily="18" charset="0"/>
                <a:cs typeface="Times New Roman" panose="02020603050405020304" pitchFamily="18" charset="0"/>
              </a:rPr>
              <a:t>The Sacrifice at </a:t>
            </a:r>
            <a:r>
              <a:rPr lang="nl-NL" sz="1400" b="1" i="1" dirty="0" smtClean="0">
                <a:solidFill>
                  <a:schemeClr val="bg1"/>
                </a:solidFill>
                <a:latin typeface="Times New Roman" panose="02020603050405020304" pitchFamily="18" charset="0"/>
                <a:cs typeface="Times New Roman" panose="02020603050405020304" pitchFamily="18" charset="0"/>
              </a:rPr>
              <a:t>Lystra, 1753</a:t>
            </a:r>
          </a:p>
          <a:p>
            <a:pPr algn="l"/>
            <a:r>
              <a:rPr lang="nl-NL" sz="1400" b="1" i="1" dirty="0" smtClean="0">
                <a:solidFill>
                  <a:schemeClr val="bg1"/>
                </a:solidFill>
                <a:latin typeface="Times New Roman" panose="02020603050405020304" pitchFamily="18" charset="0"/>
                <a:cs typeface="Times New Roman" panose="02020603050405020304" pitchFamily="18" charset="0"/>
              </a:rPr>
              <a:t>Private Collection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237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2286000" y="1109662"/>
            <a:ext cx="7620000" cy="4638675"/>
          </a:xfrm>
          <a:prstGeom prst="rect">
            <a:avLst/>
          </a:prstGeom>
          <a:ln>
            <a:solidFill>
              <a:schemeClr val="bg1"/>
            </a:solidFill>
          </a:ln>
        </p:spPr>
      </p:pic>
      <p:sp>
        <p:nvSpPr>
          <p:cNvPr id="5" name="מלבן 4"/>
          <p:cNvSpPr/>
          <p:nvPr/>
        </p:nvSpPr>
        <p:spPr>
          <a:xfrm>
            <a:off x="2140194" y="5782360"/>
            <a:ext cx="9050215" cy="738664"/>
          </a:xfrm>
          <a:prstGeom prst="rect">
            <a:avLst/>
          </a:prstGeom>
        </p:spPr>
        <p:txBody>
          <a:bodyPr wrap="square">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Jacob </a:t>
            </a:r>
            <a:r>
              <a:rPr lang="en-US" sz="1400" b="1" i="1" dirty="0" err="1" smtClean="0">
                <a:solidFill>
                  <a:schemeClr val="bg1"/>
                </a:solidFill>
                <a:latin typeface="Times New Roman" panose="02020603050405020304" pitchFamily="18" charset="0"/>
                <a:cs typeface="Times New Roman" panose="02020603050405020304" pitchFamily="18" charset="0"/>
              </a:rPr>
              <a:t>Pynas</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Paul and Barnabas in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smtClean="0">
                <a:solidFill>
                  <a:schemeClr val="bg1"/>
                </a:solidFill>
                <a:latin typeface="Times New Roman" panose="02020603050405020304" pitchFamily="18" charset="0"/>
                <a:cs typeface="Times New Roman" panose="02020603050405020304" pitchFamily="18" charset="0"/>
              </a:rPr>
              <a:t> venerated as gods by the people of </a:t>
            </a:r>
            <a:r>
              <a:rPr lang="en-US" sz="1400" b="1" i="1" dirty="0" err="1" smtClean="0">
                <a:solidFill>
                  <a:schemeClr val="bg1"/>
                </a:solidFill>
                <a:latin typeface="Times New Roman" panose="02020603050405020304" pitchFamily="18" charset="0"/>
                <a:cs typeface="Times New Roman" panose="02020603050405020304" pitchFamily="18" charset="0"/>
              </a:rPr>
              <a:t>Lystra</a:t>
            </a:r>
            <a:r>
              <a:rPr lang="en-US" sz="1400" b="1" i="1" dirty="0" smtClean="0">
                <a:solidFill>
                  <a:schemeClr val="bg1"/>
                </a:solidFill>
                <a:latin typeface="Times New Roman" panose="02020603050405020304" pitchFamily="18" charset="0"/>
                <a:cs typeface="Times New Roman" panose="02020603050405020304" pitchFamily="18" charset="0"/>
              </a:rPr>
              <a:t>, 1628</a:t>
            </a:r>
          </a:p>
          <a:p>
            <a:pPr algn="l"/>
            <a:r>
              <a:rPr lang="en-US" sz="1400" b="1" i="1" dirty="0" smtClean="0">
                <a:solidFill>
                  <a:schemeClr val="bg1"/>
                </a:solidFill>
                <a:latin typeface="Times New Roman" panose="02020603050405020304" pitchFamily="18" charset="0"/>
                <a:cs typeface="Times New Roman" panose="02020603050405020304" pitchFamily="18" charset="0"/>
              </a:rPr>
              <a:t>Rijksmuseum, Amsterdam</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133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5726162" cy="6858000"/>
          </a:xfrm>
          <a:prstGeom prst="rect">
            <a:avLst/>
          </a:prstGeom>
        </p:spPr>
      </p:pic>
      <p:sp>
        <p:nvSpPr>
          <p:cNvPr id="5" name="מלבן 4"/>
          <p:cNvSpPr/>
          <p:nvPr/>
        </p:nvSpPr>
        <p:spPr>
          <a:xfrm>
            <a:off x="5738447" y="6053426"/>
            <a:ext cx="6096000" cy="738664"/>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Jean-Baptiste de </a:t>
            </a:r>
            <a:r>
              <a:rPr lang="en-US" sz="1400" b="1" i="1" dirty="0" err="1" smtClean="0">
                <a:solidFill>
                  <a:schemeClr val="bg1"/>
                </a:solidFill>
                <a:latin typeface="Times New Roman" panose="02020603050405020304" pitchFamily="18" charset="0"/>
                <a:cs typeface="Times New Roman" panose="02020603050405020304" pitchFamily="18" charset="0"/>
              </a:rPr>
              <a:t>Champaigne</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Saint </a:t>
            </a:r>
            <a:r>
              <a:rPr lang="en-US" sz="1400" b="1" i="1" dirty="0">
                <a:solidFill>
                  <a:schemeClr val="bg1"/>
                </a:solidFill>
                <a:latin typeface="Times New Roman" panose="02020603050405020304" pitchFamily="18" charset="0"/>
                <a:cs typeface="Times New Roman" panose="02020603050405020304" pitchFamily="18" charset="0"/>
              </a:rPr>
              <a:t>Paul Stoned in the City of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circa 1667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err="1">
                <a:solidFill>
                  <a:schemeClr val="bg1"/>
                </a:solidFill>
                <a:latin typeface="Times New Roman" panose="02020603050405020304" pitchFamily="18" charset="0"/>
                <a:cs typeface="Times New Roman" panose="02020603050405020304" pitchFamily="18" charset="0"/>
              </a:rPr>
              <a:t>Arnot</a:t>
            </a:r>
            <a:r>
              <a:rPr lang="en-US" sz="1400" b="1" i="1" dirty="0">
                <a:solidFill>
                  <a:schemeClr val="bg1"/>
                </a:solidFill>
                <a:latin typeface="Times New Roman" panose="02020603050405020304" pitchFamily="18" charset="0"/>
                <a:cs typeface="Times New Roman" panose="02020603050405020304" pitchFamily="18" charset="0"/>
              </a:rPr>
              <a:t> Art Museum, Elmira, New York</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6" name="מלבן 5"/>
          <p:cNvSpPr/>
          <p:nvPr/>
        </p:nvSpPr>
        <p:spPr>
          <a:xfrm>
            <a:off x="5782407" y="586797"/>
            <a:ext cx="6096000" cy="1200329"/>
          </a:xfrm>
          <a:prstGeom prst="rect">
            <a:avLst/>
          </a:prstGeom>
        </p:spPr>
        <p:txBody>
          <a:bodyPr>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יְהוּדִים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מֵאַנְטִיּוֹכְיָה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וּמֵאִיקוֹנְיוֹן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בָּאוּ לְשָׁם. הֵם הֵסִיתוּ אֶת הֲמוֹן הָעָם וְרָגְמוּ אֶת שָׁאוּל בַּאֲבָנִים. לְאַחַר מִכֵּן גָּרְרוּ אוֹתוֹ אֶל מִחוּץ לָעִיר בְּחָשְׁבָם אוֹתוֹ לְמֵת.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אֲבָל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הִקִּיפוּהוּ הַתַּלְמִידִים קָם וְהָלַךְ הָעִירָה וּמִמָּחֳרָת יָצָא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אֶל־דֶּרְבִּי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הוּא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וּבַר־נַבָּא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(מעשי השליחים יד, 19-20)</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210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114300" y="0"/>
            <a:ext cx="10790350" cy="6858000"/>
          </a:xfrm>
          <a:prstGeom prst="rect">
            <a:avLst/>
          </a:prstGeom>
        </p:spPr>
      </p:pic>
      <p:sp>
        <p:nvSpPr>
          <p:cNvPr id="5" name="מלבן 4"/>
          <p:cNvSpPr/>
          <p:nvPr/>
        </p:nvSpPr>
        <p:spPr>
          <a:xfrm>
            <a:off x="138453" y="6550223"/>
            <a:ext cx="6515758" cy="307777"/>
          </a:xfrm>
          <a:prstGeom prst="rect">
            <a:avLst/>
          </a:prstGeom>
        </p:spPr>
        <p:txBody>
          <a:bodyPr wrap="none">
            <a:spAutoFit/>
          </a:bodyPr>
          <a:lstStyle/>
          <a:p>
            <a:pPr algn="l"/>
            <a:r>
              <a:rPr lang="en-US" sz="1400" b="1" i="1" dirty="0">
                <a:latin typeface="Times New Roman" panose="02020603050405020304" pitchFamily="18" charset="0"/>
                <a:cs typeface="Times New Roman" panose="02020603050405020304" pitchFamily="18" charset="0"/>
              </a:rPr>
              <a:t>Pieter Coecke van </a:t>
            </a:r>
            <a:r>
              <a:rPr lang="en-US" sz="1400" b="1" i="1" dirty="0" err="1" smtClean="0">
                <a:latin typeface="Times New Roman" panose="02020603050405020304" pitchFamily="18" charset="0"/>
                <a:cs typeface="Times New Roman" panose="02020603050405020304" pitchFamily="18" charset="0"/>
              </a:rPr>
              <a:t>Aelst</a:t>
            </a:r>
            <a:r>
              <a:rPr lang="en-US" sz="1400" b="1" i="1" dirty="0" smtClean="0">
                <a:latin typeface="Times New Roman" panose="02020603050405020304" pitchFamily="18" charset="0"/>
                <a:cs typeface="Times New Roman" panose="02020603050405020304" pitchFamily="18" charset="0"/>
              </a:rPr>
              <a:t>, The </a:t>
            </a:r>
            <a:r>
              <a:rPr lang="en-US" sz="1400" b="1" i="1" dirty="0">
                <a:latin typeface="Times New Roman" panose="02020603050405020304" pitchFamily="18" charset="0"/>
                <a:cs typeface="Times New Roman" panose="02020603050405020304" pitchFamily="18" charset="0"/>
              </a:rPr>
              <a:t>Sacrifice at </a:t>
            </a:r>
            <a:r>
              <a:rPr lang="en-US" sz="1400" b="1" i="1" dirty="0" err="1" smtClean="0">
                <a:latin typeface="Times New Roman" panose="02020603050405020304" pitchFamily="18" charset="0"/>
                <a:cs typeface="Times New Roman" panose="02020603050405020304" pitchFamily="18" charset="0"/>
              </a:rPr>
              <a:t>Lystra</a:t>
            </a:r>
            <a:r>
              <a:rPr lang="en-US" sz="1400" b="1" i="1" dirty="0">
                <a:latin typeface="Times New Roman" panose="02020603050405020304" pitchFamily="18" charset="0"/>
                <a:cs typeface="Times New Roman" panose="02020603050405020304" pitchFamily="18" charset="0"/>
              </a:rPr>
              <a:t>, C. 1529 – 1530, Getty Villa Museum </a:t>
            </a:r>
            <a:endParaRPr lang="he-IL" sz="1400" b="1" i="1" dirty="0">
              <a:latin typeface="Times New Roman" panose="02020603050405020304" pitchFamily="18" charset="0"/>
              <a:cs typeface="Times New Roman" panose="02020603050405020304" pitchFamily="18" charset="0"/>
            </a:endParaRPr>
          </a:p>
        </p:txBody>
      </p:sp>
      <p:sp>
        <p:nvSpPr>
          <p:cNvPr id="7" name="מלבן 6"/>
          <p:cNvSpPr/>
          <p:nvPr/>
        </p:nvSpPr>
        <p:spPr>
          <a:xfrm>
            <a:off x="10594731" y="0"/>
            <a:ext cx="1597269" cy="6702669"/>
          </a:xfrm>
          <a:prstGeom prst="rect">
            <a:avLst/>
          </a:prstGeom>
        </p:spPr>
        <p:txBody>
          <a:bodyPr wrap="square">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זהו רישום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הכנה לאחד השטיחים שנושאם חיי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פאולוס.</a:t>
            </a: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הדרמה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המרכזית מתרחשת לפני מקדש מפואר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נמצא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פסלו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זאוס (יופיטר). במרכז, הכוהן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והחסידים מתכנסים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סביב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מזבח מגולף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ומעוטר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עם חיות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קורבן. מימין</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צועד לעבר הקהל עם הבעה מיוסרת על פניו כשהוא קורע את גלימתו, בעוד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מרים את זרועותיו בתסכול.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בפינה העליונה מימין ריפוי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הנכה. במקביל משמאל</a:t>
            </a:r>
            <a:r>
              <a:rPr lang="he-IL" sz="1200" smtClean="0">
                <a:solidFill>
                  <a:schemeClr val="bg1"/>
                </a:solidFill>
                <a:latin typeface="Tahoma" panose="020B0604030504040204" pitchFamily="34" charset="0"/>
                <a:ea typeface="Tahoma" panose="020B0604030504040204" pitchFamily="34" charset="0"/>
                <a:cs typeface="Tahoma" panose="020B0604030504040204" pitchFamily="34" charset="0"/>
              </a:rPr>
              <a:t>, פאולוס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נסקל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ונגרר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מחוץ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לעיר. </a:t>
            </a:r>
          </a:p>
        </p:txBody>
      </p:sp>
    </p:spTree>
    <p:extLst>
      <p:ext uri="{BB962C8B-B14F-4D97-AF65-F5344CB8AC3E}">
        <p14:creationId xmlns:p14="http://schemas.microsoft.com/office/powerpoint/2010/main" val="3037319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544587" y="504825"/>
            <a:ext cx="4521238" cy="5819775"/>
          </a:xfrm>
          <a:prstGeom prst="rect">
            <a:avLst/>
          </a:prstGeom>
          <a:ln>
            <a:solidFill>
              <a:schemeClr val="bg1"/>
            </a:solidFill>
          </a:ln>
        </p:spPr>
      </p:pic>
      <p:sp>
        <p:nvSpPr>
          <p:cNvPr id="5" name="מלבן 4"/>
          <p:cNvSpPr/>
          <p:nvPr/>
        </p:nvSpPr>
        <p:spPr>
          <a:xfrm>
            <a:off x="5258532" y="5604986"/>
            <a:ext cx="6096000" cy="738664"/>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Fabritius </a:t>
            </a:r>
            <a:r>
              <a:rPr lang="en-US" sz="1400" b="1" i="1" dirty="0" err="1" smtClean="0">
                <a:solidFill>
                  <a:schemeClr val="bg1"/>
                </a:solidFill>
                <a:latin typeface="Times New Roman" panose="02020603050405020304" pitchFamily="18" charset="0"/>
                <a:cs typeface="Times New Roman" panose="02020603050405020304" pitchFamily="18" charset="0"/>
              </a:rPr>
              <a:t>Barent</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Stoning </a:t>
            </a:r>
            <a:r>
              <a:rPr lang="en-US" sz="1400" b="1" i="1" dirty="0">
                <a:solidFill>
                  <a:schemeClr val="bg1"/>
                </a:solidFill>
                <a:latin typeface="Times New Roman" panose="02020603050405020304" pitchFamily="18" charset="0"/>
                <a:cs typeface="Times New Roman" panose="02020603050405020304" pitchFamily="18" charset="0"/>
              </a:rPr>
              <a:t>of Paul and Barnabas in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 17th </a:t>
            </a:r>
            <a:r>
              <a:rPr lang="en-US" sz="1400" b="1" i="1" dirty="0" smtClean="0">
                <a:solidFill>
                  <a:schemeClr val="bg1"/>
                </a:solidFill>
                <a:latin typeface="Times New Roman" panose="02020603050405020304" pitchFamily="18" charset="0"/>
                <a:cs typeface="Times New Roman" panose="02020603050405020304" pitchFamily="18" charset="0"/>
              </a:rPr>
              <a:t>century</a:t>
            </a:r>
          </a:p>
          <a:p>
            <a:pPr algn="l"/>
            <a:r>
              <a:rPr lang="en-US" sz="1400" b="1" i="1" dirty="0" smtClean="0">
                <a:solidFill>
                  <a:schemeClr val="bg1"/>
                </a:solidFill>
                <a:latin typeface="Times New Roman" panose="02020603050405020304" pitchFamily="18" charset="0"/>
                <a:cs typeface="Times New Roman" panose="02020603050405020304" pitchFamily="18" charset="0"/>
              </a:rPr>
              <a:t>private </a:t>
            </a:r>
            <a:r>
              <a:rPr lang="en-US" sz="1400" b="1" i="1" dirty="0">
                <a:solidFill>
                  <a:schemeClr val="bg1"/>
                </a:solidFill>
                <a:latin typeface="Times New Roman" panose="02020603050405020304" pitchFamily="18" charset="0"/>
                <a:cs typeface="Times New Roman" panose="02020603050405020304" pitchFamily="18" charset="0"/>
              </a:rPr>
              <a:t>collection</a:t>
            </a:r>
          </a:p>
        </p:txBody>
      </p:sp>
    </p:spTree>
    <p:extLst>
      <p:ext uri="{BB962C8B-B14F-4D97-AF65-F5344CB8AC3E}">
        <p14:creationId xmlns:p14="http://schemas.microsoft.com/office/powerpoint/2010/main" val="3916711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426426" y="315955"/>
            <a:ext cx="6767147" cy="6340390"/>
          </a:xfrm>
          <a:prstGeom prst="rect">
            <a:avLst/>
          </a:prstGeom>
          <a:ln>
            <a:solidFill>
              <a:schemeClr val="bg1"/>
            </a:solidFill>
          </a:ln>
        </p:spPr>
      </p:pic>
      <p:sp>
        <p:nvSpPr>
          <p:cNvPr id="5" name="מלבן 4"/>
          <p:cNvSpPr/>
          <p:nvPr/>
        </p:nvSpPr>
        <p:spPr>
          <a:xfrm>
            <a:off x="7245466" y="5996949"/>
            <a:ext cx="4946534" cy="738664"/>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Simone </a:t>
            </a:r>
            <a:r>
              <a:rPr lang="en-US" sz="1400" b="1" i="1" dirty="0" err="1">
                <a:solidFill>
                  <a:schemeClr val="bg1"/>
                </a:solidFill>
                <a:latin typeface="Times New Roman" panose="02020603050405020304" pitchFamily="18" charset="0"/>
                <a:cs typeface="Times New Roman" panose="02020603050405020304" pitchFamily="18" charset="0"/>
              </a:rPr>
              <a:t>Peterzano</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Saints Paul and Barnabas in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1573-74</a:t>
            </a:r>
          </a:p>
          <a:p>
            <a:pPr algn="l"/>
            <a:r>
              <a:rPr lang="en-US" sz="1400" b="1" i="1" dirty="0">
                <a:solidFill>
                  <a:schemeClr val="bg1"/>
                </a:solidFill>
                <a:latin typeface="Times New Roman" panose="02020603050405020304" pitchFamily="18" charset="0"/>
                <a:cs typeface="Times New Roman" panose="02020603050405020304" pitchFamily="18" charset="0"/>
              </a:rPr>
              <a:t>Church of Saints </a:t>
            </a:r>
            <a:r>
              <a:rPr lang="en-US" sz="1400" b="1" i="1" dirty="0" err="1">
                <a:solidFill>
                  <a:schemeClr val="bg1"/>
                </a:solidFill>
                <a:latin typeface="Times New Roman" panose="02020603050405020304" pitchFamily="18" charset="0"/>
                <a:cs typeface="Times New Roman" panose="02020603050405020304" pitchFamily="18" charset="0"/>
              </a:rPr>
              <a:t>Paaul</a:t>
            </a:r>
            <a:r>
              <a:rPr lang="en-US" sz="1400" b="1" i="1" dirty="0">
                <a:solidFill>
                  <a:schemeClr val="bg1"/>
                </a:solidFill>
                <a:latin typeface="Times New Roman" panose="02020603050405020304" pitchFamily="18" charset="0"/>
                <a:cs typeface="Times New Roman" panose="02020603050405020304" pitchFamily="18" charset="0"/>
              </a:rPr>
              <a:t> and Barnabas, Milan</a:t>
            </a:r>
          </a:p>
        </p:txBody>
      </p:sp>
      <p:sp>
        <p:nvSpPr>
          <p:cNvPr id="6" name="מלבן 5"/>
          <p:cNvSpPr/>
          <p:nvPr/>
        </p:nvSpPr>
        <p:spPr>
          <a:xfrm>
            <a:off x="7304208" y="279841"/>
            <a:ext cx="4706083" cy="1200329"/>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הַכֹּהֵן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שֶׁל זֵאוּס, שֶׁהֵיכָלוֹ לִפְנֵי הָעִיר, הֵבִיא פָּרִים וַעֲטָרוֹת אֶל הַשְּׁעָרִים וְרָצָה לְהַקְרִיב קָרְבָּנוֹת הוּא וַהֲמוֹן הָעָם. כַּאֲשֶׁר שָׁמְעוּ זֹאת שָׁאוּל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וּבַר־נַבָּא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הַשְּׁלִיחִים, קָרְעוּ אֶת בִּגְדֵיהֶם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(מעשי השליחים יד, 13-14)</a:t>
            </a:r>
            <a:endParaRPr lang="he-IL" dirty="0">
              <a:solidFill>
                <a:schemeClr val="bg1"/>
              </a:solidFill>
            </a:endParaRPr>
          </a:p>
        </p:txBody>
      </p:sp>
      <p:pic>
        <p:nvPicPr>
          <p:cNvPr id="2" name="תמונה 1"/>
          <p:cNvPicPr>
            <a:picLocks noChangeAspect="1"/>
          </p:cNvPicPr>
          <p:nvPr/>
        </p:nvPicPr>
        <p:blipFill>
          <a:blip r:embed="rId3"/>
          <a:stretch>
            <a:fillRect/>
          </a:stretch>
        </p:blipFill>
        <p:spPr>
          <a:xfrm>
            <a:off x="7739111" y="2193901"/>
            <a:ext cx="4007412" cy="3362837"/>
          </a:xfrm>
          <a:prstGeom prst="rect">
            <a:avLst/>
          </a:prstGeom>
        </p:spPr>
      </p:pic>
      <p:sp>
        <p:nvSpPr>
          <p:cNvPr id="3" name="מלבן 2"/>
          <p:cNvSpPr/>
          <p:nvPr/>
        </p:nvSpPr>
        <p:spPr>
          <a:xfrm>
            <a:off x="7672009" y="5539126"/>
            <a:ext cx="2552302" cy="400110"/>
          </a:xfrm>
          <a:prstGeom prst="rect">
            <a:avLst/>
          </a:prstGeom>
        </p:spPr>
        <p:txBody>
          <a:bodyPr wrap="none">
            <a:spAutoFit/>
          </a:bodyPr>
          <a:lstStyle/>
          <a:p>
            <a:pPr algn="just"/>
            <a:r>
              <a:rPr lang="en-US" sz="1000" b="1" i="1" dirty="0">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rPr>
              <a:t>Roman relief shows preparation for </a:t>
            </a:r>
            <a:r>
              <a:rPr lang="en-US" sz="1000" b="1" i="1" dirty="0" smtClean="0">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rPr>
              <a:t>sacrifice</a:t>
            </a:r>
          </a:p>
          <a:p>
            <a:pPr algn="l"/>
            <a:r>
              <a:rPr lang="en-US" sz="1000" b="1" i="1" dirty="0">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rPr>
              <a:t> </a:t>
            </a:r>
            <a:r>
              <a:rPr lang="en-US" sz="1000" b="1" i="1" dirty="0" err="1">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rPr>
              <a:t>Musée</a:t>
            </a:r>
            <a:r>
              <a:rPr lang="en-US" sz="1000" b="1" i="1" dirty="0">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rPr>
              <a:t> du Louvre </a:t>
            </a:r>
            <a:r>
              <a:rPr lang="en-US" sz="1000" b="1" i="1" dirty="0" smtClean="0">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rPr>
              <a:t>, Paris</a:t>
            </a:r>
            <a:endParaRPr lang="he-IL" sz="1000" b="1" i="1" dirty="0">
              <a:solidFill>
                <a:schemeClr val="bg1"/>
              </a:solidFill>
              <a:latin typeface="Times New Roman" panose="02020603050405020304" pitchFamily="18" charset="0"/>
              <a:ea typeface="Yu Gothic UI Semibold" panose="020B0700000000000000" pitchFamily="34" charset="-128"/>
              <a:cs typeface="Times New Roman" panose="02020603050405020304" pitchFamily="18" charset="0"/>
            </a:endParaRPr>
          </a:p>
        </p:txBody>
      </p:sp>
    </p:spTree>
    <p:extLst>
      <p:ext uri="{BB962C8B-B14F-4D97-AF65-F5344CB8AC3E}">
        <p14:creationId xmlns:p14="http://schemas.microsoft.com/office/powerpoint/2010/main" val="3252129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378860" y="460863"/>
            <a:ext cx="7765014" cy="5530362"/>
          </a:xfrm>
          <a:prstGeom prst="rect">
            <a:avLst/>
          </a:prstGeom>
        </p:spPr>
      </p:pic>
      <p:sp>
        <p:nvSpPr>
          <p:cNvPr id="5" name="מלבן 4"/>
          <p:cNvSpPr/>
          <p:nvPr/>
        </p:nvSpPr>
        <p:spPr>
          <a:xfrm>
            <a:off x="247650" y="5777805"/>
            <a:ext cx="7896225" cy="95410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	</a:t>
            </a:r>
          </a:p>
          <a:p>
            <a:pPr algn="l"/>
            <a:r>
              <a:rPr lang="en-US" sz="1400" b="1" i="1" dirty="0">
                <a:solidFill>
                  <a:schemeClr val="bg1"/>
                </a:solidFill>
                <a:latin typeface="Times New Roman" panose="02020603050405020304" pitchFamily="18" charset="0"/>
                <a:cs typeface="Times New Roman" panose="02020603050405020304" pitchFamily="18" charset="0"/>
              </a:rPr>
              <a:t>Hans </a:t>
            </a:r>
            <a:r>
              <a:rPr lang="en-US" sz="1400" b="1" i="1" dirty="0" err="1">
                <a:solidFill>
                  <a:schemeClr val="bg1"/>
                </a:solidFill>
                <a:latin typeface="Times New Roman" panose="02020603050405020304" pitchFamily="18" charset="0"/>
                <a:cs typeface="Times New Roman" panose="02020603050405020304" pitchFamily="18" charset="0"/>
              </a:rPr>
              <a:t>Vredeman</a:t>
            </a:r>
            <a:r>
              <a:rPr lang="en-US" sz="1400" b="1" i="1" dirty="0">
                <a:solidFill>
                  <a:schemeClr val="bg1"/>
                </a:solidFill>
                <a:latin typeface="Times New Roman" panose="02020603050405020304" pitchFamily="18" charset="0"/>
                <a:cs typeface="Times New Roman" panose="02020603050405020304" pitchFamily="18" charset="0"/>
              </a:rPr>
              <a:t> de </a:t>
            </a:r>
            <a:r>
              <a:rPr lang="en-US" sz="1400" b="1" i="1" dirty="0" err="1">
                <a:solidFill>
                  <a:schemeClr val="bg1"/>
                </a:solidFill>
                <a:latin typeface="Times New Roman" panose="02020603050405020304" pitchFamily="18" charset="0"/>
                <a:cs typeface="Times New Roman" panose="02020603050405020304" pitchFamily="18" charset="0"/>
              </a:rPr>
              <a:t>Vries</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smtClean="0">
                <a:solidFill>
                  <a:schemeClr val="bg1"/>
                </a:solidFill>
                <a:latin typeface="Times New Roman" panose="02020603050405020304" pitchFamily="18" charset="0"/>
                <a:cs typeface="Times New Roman" panose="02020603050405020304" pitchFamily="18" charset="0"/>
              </a:rPr>
              <a:t>&amp; </a:t>
            </a:r>
            <a:r>
              <a:rPr lang="en-US" sz="1400" b="1" i="1" dirty="0">
                <a:solidFill>
                  <a:schemeClr val="bg1"/>
                </a:solidFill>
                <a:latin typeface="Times New Roman" panose="02020603050405020304" pitchFamily="18" charset="0"/>
                <a:cs typeface="Times New Roman" panose="02020603050405020304" pitchFamily="18" charset="0"/>
              </a:rPr>
              <a:t>Gillis </a:t>
            </a:r>
            <a:r>
              <a:rPr lang="en-US" sz="1400" b="1" i="1" dirty="0" err="1" smtClean="0">
                <a:solidFill>
                  <a:schemeClr val="bg1"/>
                </a:solidFill>
                <a:latin typeface="Times New Roman" panose="02020603050405020304" pitchFamily="18" charset="0"/>
                <a:cs typeface="Times New Roman" panose="02020603050405020304" pitchFamily="18" charset="0"/>
              </a:rPr>
              <a:t>Mostaert</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The Sacrifice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1567</a:t>
            </a:r>
          </a:p>
          <a:p>
            <a:pPr algn="l"/>
            <a:r>
              <a:rPr lang="en-US" sz="1400" b="1" i="1" dirty="0">
                <a:solidFill>
                  <a:schemeClr val="bg1"/>
                </a:solidFill>
                <a:latin typeface="Times New Roman" panose="02020603050405020304" pitchFamily="18" charset="0"/>
                <a:cs typeface="Times New Roman" panose="02020603050405020304" pitchFamily="18" charset="0"/>
              </a:rPr>
              <a:t>Ludwig </a:t>
            </a:r>
            <a:r>
              <a:rPr lang="en-US" sz="1400" b="1" i="1" dirty="0" err="1">
                <a:solidFill>
                  <a:schemeClr val="bg1"/>
                </a:solidFill>
                <a:latin typeface="Times New Roman" panose="02020603050405020304" pitchFamily="18" charset="0"/>
                <a:cs typeface="Times New Roman" panose="02020603050405020304" pitchFamily="18" charset="0"/>
              </a:rPr>
              <a:t>Roselius</a:t>
            </a:r>
            <a:r>
              <a:rPr lang="en-US" sz="1400" b="1" i="1" dirty="0">
                <a:solidFill>
                  <a:schemeClr val="bg1"/>
                </a:solidFill>
                <a:latin typeface="Times New Roman" panose="02020603050405020304" pitchFamily="18" charset="0"/>
                <a:cs typeface="Times New Roman" panose="02020603050405020304" pitchFamily="18" charset="0"/>
              </a:rPr>
              <a:t> Museum, </a:t>
            </a:r>
            <a:r>
              <a:rPr lang="en-US" sz="1400" b="1" i="1" dirty="0" smtClean="0">
                <a:solidFill>
                  <a:schemeClr val="bg1"/>
                </a:solidFill>
                <a:latin typeface="Times New Roman" panose="02020603050405020304" pitchFamily="18" charset="0"/>
                <a:cs typeface="Times New Roman" panose="02020603050405020304" pitchFamily="18" charset="0"/>
              </a:rPr>
              <a:t>Bremen, Germany</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486775" y="1241796"/>
            <a:ext cx="3305175" cy="2308324"/>
          </a:xfrm>
          <a:prstGeom prst="rect">
            <a:avLst/>
          </a:prstGeom>
          <a:noFill/>
        </p:spPr>
        <p:txBody>
          <a:bodyPr wrap="square" rtlCol="1">
            <a:spAutoFit/>
          </a:bodyPr>
          <a:lstStyle/>
          <a:p>
            <a:pPr algn="ctr"/>
            <a:r>
              <a:rPr lang="he-IL"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שלום לך, </a:t>
            </a:r>
          </a:p>
          <a:p>
            <a:pPr algn="ctr"/>
            <a:r>
              <a:rPr lang="he-IL"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מזמין אותך לבקר באתר המצגות שלי</a:t>
            </a:r>
          </a:p>
          <a:p>
            <a:pPr algn="ctr"/>
            <a:r>
              <a:rPr lang="he-IL"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ולהנות</a:t>
            </a:r>
            <a:r>
              <a:rPr lang="he-IL"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ממצגות נוספות</a:t>
            </a:r>
          </a:p>
          <a:p>
            <a:pPr algn="ctr"/>
            <a:r>
              <a:rPr lang="he-IL"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להתראות, אסף פלר</a:t>
            </a:r>
          </a:p>
          <a:p>
            <a:pPr algn="ctr"/>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hlinkClick r:id="rId3"/>
              </a:rPr>
              <a:t>http://assaffeller.com</a:t>
            </a:r>
            <a:endPar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he-IL"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תמונה 1"/>
          <p:cNvPicPr>
            <a:picLocks noChangeAspect="1"/>
          </p:cNvPicPr>
          <p:nvPr/>
        </p:nvPicPr>
        <p:blipFill>
          <a:blip r:embed="rId4"/>
          <a:stretch>
            <a:fillRect/>
          </a:stretch>
        </p:blipFill>
        <p:spPr>
          <a:xfrm>
            <a:off x="8572015" y="3308047"/>
            <a:ext cx="3066554" cy="2017951"/>
          </a:xfrm>
          <a:prstGeom prst="rect">
            <a:avLst/>
          </a:prstGeom>
        </p:spPr>
      </p:pic>
      <p:sp>
        <p:nvSpPr>
          <p:cNvPr id="3" name="מלבן 2"/>
          <p:cNvSpPr/>
          <p:nvPr/>
        </p:nvSpPr>
        <p:spPr>
          <a:xfrm>
            <a:off x="8475612" y="5440206"/>
            <a:ext cx="3716388" cy="461665"/>
          </a:xfrm>
          <a:prstGeom prst="rect">
            <a:avLst/>
          </a:prstGeom>
        </p:spPr>
        <p:txBody>
          <a:bodyPr wrap="square">
            <a:spAutoFit/>
          </a:bodyPr>
          <a:lstStyle/>
          <a:p>
            <a:pPr lvl="0" algn="l"/>
            <a:r>
              <a:rPr lang="en-US" sz="1200" b="1" i="1" dirty="0">
                <a:solidFill>
                  <a:schemeClr val="bg1"/>
                </a:solidFill>
                <a:latin typeface="Times New Roman" panose="02020603050405020304" pitchFamily="18" charset="0"/>
                <a:cs typeface="Times New Roman" panose="02020603050405020304" pitchFamily="18" charset="0"/>
              </a:rPr>
              <a:t>Hendrik van </a:t>
            </a:r>
            <a:r>
              <a:rPr lang="en-US" sz="1200" b="1" i="1" dirty="0" err="1">
                <a:solidFill>
                  <a:schemeClr val="bg1"/>
                </a:solidFill>
                <a:latin typeface="Times New Roman" panose="02020603050405020304" pitchFamily="18" charset="0"/>
                <a:cs typeface="Times New Roman" panose="02020603050405020304" pitchFamily="18" charset="0"/>
              </a:rPr>
              <a:t>Balen</a:t>
            </a:r>
            <a:r>
              <a:rPr lang="en-US" sz="1200" b="1" i="1" dirty="0">
                <a:solidFill>
                  <a:schemeClr val="bg1"/>
                </a:solidFill>
                <a:latin typeface="Times New Roman" panose="02020603050405020304" pitchFamily="18" charset="0"/>
                <a:cs typeface="Times New Roman" panose="02020603050405020304" pitchFamily="18" charset="0"/>
              </a:rPr>
              <a:t> the Elder</a:t>
            </a:r>
          </a:p>
          <a:p>
            <a:pPr lvl="0" algn="l"/>
            <a:r>
              <a:rPr lang="en-US" sz="1200" b="1" i="1" dirty="0">
                <a:solidFill>
                  <a:schemeClr val="bg1"/>
                </a:solidFill>
                <a:latin typeface="Times New Roman" panose="02020603050405020304" pitchFamily="18" charset="0"/>
                <a:cs typeface="Times New Roman" panose="02020603050405020304" pitchFamily="18" charset="0"/>
              </a:rPr>
              <a:t>Saints Paul and Barnabas at </a:t>
            </a:r>
            <a:r>
              <a:rPr lang="en-US" sz="1200" b="1" i="1" dirty="0" err="1">
                <a:solidFill>
                  <a:schemeClr val="bg1"/>
                </a:solidFill>
                <a:latin typeface="Times New Roman" panose="02020603050405020304" pitchFamily="18" charset="0"/>
                <a:cs typeface="Times New Roman" panose="02020603050405020304" pitchFamily="18" charset="0"/>
              </a:rPr>
              <a:t>Lystra</a:t>
            </a:r>
            <a:endParaRPr lang="he-IL" sz="1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31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5811715"/>
            <a:ext cx="3285392" cy="365248"/>
          </a:xfrm>
        </p:spPr>
        <p:txBody>
          <a:bodyPr>
            <a:normAutofit fontScale="85000" lnSpcReduction="20000"/>
          </a:bodyPr>
          <a:lstStyle/>
          <a:p>
            <a:endParaRPr lang="he-IL" dirty="0"/>
          </a:p>
        </p:txBody>
      </p:sp>
      <p:pic>
        <p:nvPicPr>
          <p:cNvPr id="4" name="תמונה 3"/>
          <p:cNvPicPr>
            <a:picLocks noChangeAspect="1"/>
          </p:cNvPicPr>
          <p:nvPr/>
        </p:nvPicPr>
        <p:blipFill>
          <a:blip r:embed="rId2"/>
          <a:stretch>
            <a:fillRect/>
          </a:stretch>
        </p:blipFill>
        <p:spPr>
          <a:xfrm>
            <a:off x="0" y="0"/>
            <a:ext cx="5726931" cy="6858000"/>
          </a:xfrm>
          <a:prstGeom prst="rect">
            <a:avLst/>
          </a:prstGeom>
        </p:spPr>
      </p:pic>
      <p:sp>
        <p:nvSpPr>
          <p:cNvPr id="5" name="מלבן 4"/>
          <p:cNvSpPr/>
          <p:nvPr/>
        </p:nvSpPr>
        <p:spPr>
          <a:xfrm>
            <a:off x="5750818" y="6119336"/>
            <a:ext cx="3424335" cy="738664"/>
          </a:xfrm>
          <a:prstGeom prst="rect">
            <a:avLst/>
          </a:prstGeom>
        </p:spPr>
        <p:txBody>
          <a:bodyPr wrap="none">
            <a:spAutoFit/>
          </a:bodyPr>
          <a:lstStyle/>
          <a:p>
            <a:pPr algn="l"/>
            <a:r>
              <a:rPr lang="en-US" sz="1400" b="1" i="1" dirty="0" err="1">
                <a:solidFill>
                  <a:schemeClr val="bg1"/>
                </a:solidFill>
                <a:latin typeface="Times New Roman" panose="02020603050405020304" pitchFamily="18" charset="0"/>
                <a:cs typeface="Times New Roman" panose="02020603050405020304" pitchFamily="18" charset="0"/>
              </a:rPr>
              <a:t>Berchem</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Nicolaes</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Pietersz</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Paul and Barnabas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1650</a:t>
            </a:r>
            <a:endParaRPr lang="fr-FR" sz="1400" b="1" i="1" dirty="0">
              <a:solidFill>
                <a:schemeClr val="bg1"/>
              </a:solidFill>
              <a:latin typeface="Times New Roman" panose="02020603050405020304" pitchFamily="18" charset="0"/>
              <a:cs typeface="Times New Roman" panose="02020603050405020304" pitchFamily="18" charset="0"/>
            </a:endParaRPr>
          </a:p>
          <a:p>
            <a:pPr algn="l"/>
            <a:r>
              <a:rPr lang="fr-FR" sz="1400" b="1" i="1" dirty="0">
                <a:solidFill>
                  <a:schemeClr val="bg1"/>
                </a:solidFill>
                <a:latin typeface="Times New Roman" panose="02020603050405020304" pitchFamily="18" charset="0"/>
                <a:cs typeface="Times New Roman" panose="02020603050405020304" pitchFamily="18" charset="0"/>
              </a:rPr>
              <a:t>Musée d'Art et d'Industrie de Saint-Étienne</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8" name="מלבן 7"/>
          <p:cNvSpPr/>
          <p:nvPr/>
        </p:nvSpPr>
        <p:spPr>
          <a:xfrm>
            <a:off x="5843954" y="601711"/>
            <a:ext cx="6096000" cy="2308324"/>
          </a:xfrm>
          <a:prstGeom prst="rect">
            <a:avLst/>
          </a:prstGeom>
        </p:spPr>
        <p:txBody>
          <a:bodyPr>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רָצוּ אֶל תּוֹךְ הֶהָמוֹן וְצָעֲקוּ: "אֲנָשִׁים, לָמָּה אַתֶּם עוֹשִׂים זֹאת? גַּם אֲנַחְנוּ בְּנֵי אֱנוֹשׁ כְּמוֹכֶם, וּמְבַשְֹרִים לָכֶם אֶת הַבְּשׂוֹרָה כְּדֵי שֶׁתִּפְנוּ מִן הַהֲבָלִים הָאֵלֶּה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חַיִּים אֲשֶׁר עָשָׂה אֶת הַשָּׁמַיִם וְאֶת הָאָרֶץ וְאֶת הַיָּם וְאֶת כָּל אֲשֶׁר בָּם, וַאֲשֶׁר בַּדּוֹרוֹת הַקּוֹדְמִים הִנִּיחַ לְכָל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לָלֶכֶת בְּדַרְכֵיהֶם. וּבְכָל זֹאת לֹא חָדַל לְהָעִיד עַל עַצְמוֹ בְּמַעֲשָׂיו הַטּוֹבִים, בְּתִתּוֹ לָנוּ גֶּשֶׁם מִן הַשָּׁמַיִם וְעוֹנוֹת פּוֹרִיּוֹת, וּבְמַלְּאוֹ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לִבּוֹתֵינו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מָזוֹן וְשִׂמְחָה." וְגַם בְּאָמְרָם אֶת הַדְּבָרִים הָאֵלֶּה, בְּקֹשִׁי מָנְעוּ מֵהֲמוֹן הָעָם לְהַקְרִיב לָהֶם קָרְבָּן. (מעשי השליחים יד,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14-18</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8953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378068" y="2624574"/>
            <a:ext cx="5820509" cy="3831629"/>
          </a:xfrm>
          <a:prstGeom prst="rect">
            <a:avLst/>
          </a:prstGeom>
        </p:spPr>
      </p:pic>
      <p:sp>
        <p:nvSpPr>
          <p:cNvPr id="4" name="מלבן 3"/>
          <p:cNvSpPr/>
          <p:nvPr/>
        </p:nvSpPr>
        <p:spPr>
          <a:xfrm>
            <a:off x="325316" y="580292"/>
            <a:ext cx="11620502" cy="2031325"/>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ליסטרה הייתה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מושבה רומית חשובה שהוקמה בשנת 26 לפנה"ס על ידי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אוגוסטוס</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זו הייתה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עמדת ביניים צבאית על ויה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סבסט</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Via  </a:t>
            </a:r>
            <a:r>
              <a:rPr lang="en-US"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Sebaste</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שקישרה  את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אנטיוכיה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עם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איקוניון</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ליסטרה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ודרבי. </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מיקומה של העיר נקבע בבירור ב-1885 כאשר נתגלתה כתובת עם שמה המלא של העיר "יוליה פליקס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ג'מיניה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לוסטרה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כתובות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אחרות מאזכרות את כוהני זאוס ומזבח המוקדש ל"שומע תפילה", ככל הנראה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זאוס.  בתוך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החומות הרומיות המגוננות היו מספר מקדשים שהוקדשו לאלים היוונים, החשוב שבהם היה מקדש זאוס בו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הוקרב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דם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שוורים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לזאוס, אבי האלים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היוונים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זאוס המקומי היה ידוע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בכינויו  </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Zeus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Ampelites</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ותואר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כאדם מבוגר בעל זקן,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שלווה על ידי הרמס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עוזרו המתואר כגבר צעיר. </a:t>
            </a: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היה מי שהציע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שהסיפור בספר מעשי השליחים מרמז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לגילאים היחסיים של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(שנקרא כאן זאוס) ושל פאולוס.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היה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המבוגר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בין השניים.  גילו של פאולוס היה כנראה לא יותר מ-40 בשלב זה. </a:t>
            </a: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חץ למטה 6"/>
          <p:cNvSpPr/>
          <p:nvPr/>
        </p:nvSpPr>
        <p:spPr>
          <a:xfrm>
            <a:off x="2453052" y="4281854"/>
            <a:ext cx="96717" cy="12309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קשת 1"/>
          <p:cNvSpPr/>
          <p:nvPr/>
        </p:nvSpPr>
        <p:spPr>
          <a:xfrm>
            <a:off x="3297115" y="2839915"/>
            <a:ext cx="958362" cy="20222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cxnSp>
        <p:nvCxnSpPr>
          <p:cNvPr id="9" name="מחבר ישר 8"/>
          <p:cNvCxnSpPr/>
          <p:nvPr/>
        </p:nvCxnSpPr>
        <p:spPr>
          <a:xfrm flipV="1">
            <a:off x="3516923" y="4906108"/>
            <a:ext cx="246185" cy="879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p:cNvCxnSpPr/>
          <p:nvPr/>
        </p:nvCxnSpPr>
        <p:spPr>
          <a:xfrm flipV="1">
            <a:off x="2576147" y="4624754"/>
            <a:ext cx="140676" cy="879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מחבר ישר 13"/>
          <p:cNvCxnSpPr/>
          <p:nvPr/>
        </p:nvCxnSpPr>
        <p:spPr>
          <a:xfrm>
            <a:off x="2549768" y="4404946"/>
            <a:ext cx="2286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מלבן 19"/>
          <p:cNvSpPr/>
          <p:nvPr/>
        </p:nvSpPr>
        <p:spPr>
          <a:xfrm>
            <a:off x="10295130" y="5873234"/>
            <a:ext cx="885179" cy="246221"/>
          </a:xfrm>
          <a:prstGeom prst="rect">
            <a:avLst/>
          </a:prstGeom>
        </p:spPr>
        <p:txBody>
          <a:bodyPr wrap="none">
            <a:spAutoFit/>
          </a:bodyPr>
          <a:lstStyle/>
          <a:p>
            <a:pPr algn="l"/>
            <a:r>
              <a:rPr lang="en-US" sz="1000" b="1" i="1" dirty="0">
                <a:solidFill>
                  <a:schemeClr val="bg1"/>
                </a:solidFill>
                <a:latin typeface="Times New Roman" panose="02020603050405020304" pitchFamily="18" charset="0"/>
                <a:cs typeface="Times New Roman" panose="02020603050405020304" pitchFamily="18" charset="0"/>
              </a:rPr>
              <a:t>Bust of Zeus </a:t>
            </a:r>
            <a:endParaRPr lang="en-US" sz="1000" b="1" i="1" dirty="0" smtClean="0">
              <a:solidFill>
                <a:schemeClr val="bg1"/>
              </a:solidFill>
              <a:latin typeface="Times New Roman" panose="02020603050405020304" pitchFamily="18" charset="0"/>
              <a:cs typeface="Times New Roman" panose="02020603050405020304" pitchFamily="18" charset="0"/>
            </a:endParaRPr>
          </a:p>
        </p:txBody>
      </p:sp>
      <p:pic>
        <p:nvPicPr>
          <p:cNvPr id="17" name="תמונה 16"/>
          <p:cNvPicPr>
            <a:picLocks noChangeAspect="1"/>
          </p:cNvPicPr>
          <p:nvPr/>
        </p:nvPicPr>
        <p:blipFill>
          <a:blip r:embed="rId3"/>
          <a:stretch>
            <a:fillRect/>
          </a:stretch>
        </p:blipFill>
        <p:spPr>
          <a:xfrm>
            <a:off x="9461204" y="2584939"/>
            <a:ext cx="2429911" cy="3235568"/>
          </a:xfrm>
          <a:prstGeom prst="rect">
            <a:avLst/>
          </a:prstGeom>
        </p:spPr>
      </p:pic>
      <p:pic>
        <p:nvPicPr>
          <p:cNvPr id="18" name="תמונה 17"/>
          <p:cNvPicPr>
            <a:picLocks noChangeAspect="1"/>
          </p:cNvPicPr>
          <p:nvPr/>
        </p:nvPicPr>
        <p:blipFill>
          <a:blip r:embed="rId4"/>
          <a:stretch>
            <a:fillRect/>
          </a:stretch>
        </p:blipFill>
        <p:spPr>
          <a:xfrm>
            <a:off x="7162067" y="2887419"/>
            <a:ext cx="2008310" cy="2975950"/>
          </a:xfrm>
          <a:prstGeom prst="rect">
            <a:avLst/>
          </a:prstGeom>
        </p:spPr>
      </p:pic>
      <p:sp>
        <p:nvSpPr>
          <p:cNvPr id="21" name="מלבן 20"/>
          <p:cNvSpPr/>
          <p:nvPr/>
        </p:nvSpPr>
        <p:spPr>
          <a:xfrm>
            <a:off x="7570133" y="5890828"/>
            <a:ext cx="1042273" cy="246221"/>
          </a:xfrm>
          <a:prstGeom prst="rect">
            <a:avLst/>
          </a:prstGeom>
        </p:spPr>
        <p:txBody>
          <a:bodyPr wrap="none">
            <a:spAutoFit/>
          </a:bodyPr>
          <a:lstStyle/>
          <a:p>
            <a:pPr lvl="0" algn="l"/>
            <a:r>
              <a:rPr lang="en-US" sz="1000" b="1" i="1" dirty="0">
                <a:solidFill>
                  <a:prstClr val="white"/>
                </a:solidFill>
                <a:latin typeface="Times New Roman" panose="02020603050405020304" pitchFamily="18" charset="0"/>
                <a:cs typeface="Times New Roman" panose="02020603050405020304" pitchFamily="18" charset="0"/>
              </a:rPr>
              <a:t>Bust of </a:t>
            </a:r>
            <a:r>
              <a:rPr lang="en-US" sz="1000" b="1" i="1" dirty="0" smtClean="0">
                <a:solidFill>
                  <a:prstClr val="white"/>
                </a:solidFill>
                <a:latin typeface="Times New Roman" panose="02020603050405020304" pitchFamily="18" charset="0"/>
                <a:cs typeface="Times New Roman" panose="02020603050405020304" pitchFamily="18" charset="0"/>
              </a:rPr>
              <a:t> Hermes</a:t>
            </a:r>
            <a:endParaRPr lang="en-US" sz="10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078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מלבן 3"/>
          <p:cNvSpPr/>
          <p:nvPr/>
        </p:nvSpPr>
        <p:spPr>
          <a:xfrm>
            <a:off x="7315200" y="292214"/>
            <a:ext cx="4563208" cy="6232475"/>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האפשרות שזרים לא מזוהים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הזקוקים לאירוח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היו אלים מחופשים הייתה נטועה בתרבות המאה הראשונה. </a:t>
            </a: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בשנת 8 לספירה השלים המשורר הרומי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אובידיוס</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שחי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בין השנים 43 לפנה"ס – 17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לספירה, לכתוב את שירו האפי הגדול מטמורפוזות. בין 250 הסיפורים המיתולוגים המרכיבים את היצירה מופיע סיפורם של הישישים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פילמון</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ובאוקיס</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אשר ארחו את יופיטר (זאוס) ומרקוריוס (הרמס) אשר ירדו בדמויות אדם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לפריגיה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לבחון את התנהגות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בני האדם:</a:t>
            </a: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"יופיטר בא למקום בדמות בן אדם עם מרקוריוס,</a:t>
            </a:r>
          </a:p>
          <a:p>
            <a:pPr>
              <a:lnSpc>
                <a:spcPct val="150000"/>
              </a:lnSpc>
            </a:pP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נכד לאטלס, נושא השרביט, שאסף את </a:t>
            </a:r>
            <a:r>
              <a:rPr lang="he-IL" sz="16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כנפהו</a:t>
            </a: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a:lnSpc>
                <a:spcPct val="150000"/>
              </a:lnSpc>
            </a:pP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המה באלף בתים בקשו מחסה ומנוח –</a:t>
            </a:r>
          </a:p>
          <a:p>
            <a:pPr>
              <a:lnSpc>
                <a:spcPct val="150000"/>
              </a:lnSpc>
            </a:pP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אלף בתים ננעלו בפניהם. רק בקת אחת שם,</a:t>
            </a:r>
          </a:p>
          <a:p>
            <a:pPr>
              <a:lnSpc>
                <a:spcPct val="150000"/>
              </a:lnSpc>
            </a:pP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בקת קטנה , מכוסה בקני סוף ואגמון אספתם,</a:t>
            </a:r>
          </a:p>
          <a:p>
            <a:pPr>
              <a:lnSpc>
                <a:spcPct val="150000"/>
              </a:lnSpc>
            </a:pP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זוג ישישים צדיקים, </a:t>
            </a:r>
            <a:r>
              <a:rPr lang="he-IL" sz="16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פילמון</a:t>
            </a: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he-IL" sz="16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ובאוקיס</a:t>
            </a:r>
            <a:r>
              <a:rPr lang="he-IL" sz="1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שכנו בה"</a:t>
            </a:r>
            <a:r>
              <a:rPr lang="he-IL" sz="16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a:lnSpc>
                <a:spcPct val="150000"/>
              </a:lnSpc>
            </a:pPr>
            <a:r>
              <a:rPr lang="he-IL" sz="14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אובידיוס</a:t>
            </a:r>
            <a:r>
              <a:rPr lang="he-IL" sz="14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he-IL" sz="14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מטמורפוזיס</a:t>
            </a:r>
            <a:r>
              <a:rPr lang="he-IL" sz="14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ספר שמיני 626-631 , תרגום שלמה </a:t>
            </a:r>
            <a:r>
              <a:rPr lang="he-IL" sz="14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דיקמן</a:t>
            </a:r>
            <a:endParaRPr lang="he-IL" sz="14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פחות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משני דורות לאחר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מכן מסופר סיפורם של  פאולוס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בעת שליחותם בליסטרה אשר תושביה חשבום לאלים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הָאֵלִים יָרְדוּ אֵלֵינוּ בִּדְמוּת אֲנָשִׁים",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וּלְבַר־נַבָּא</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קָרְאוּ זֵאוּס וּלְשָׁאוּל קָרְאוּ הֶרְמֶס, כִּי הָיָה רֹאשׁ הַמְדַבְּרִים"</a:t>
            </a:r>
          </a:p>
        </p:txBody>
      </p:sp>
      <p:pic>
        <p:nvPicPr>
          <p:cNvPr id="6" name="תמונה 5"/>
          <p:cNvPicPr>
            <a:picLocks noChangeAspect="1"/>
          </p:cNvPicPr>
          <p:nvPr/>
        </p:nvPicPr>
        <p:blipFill>
          <a:blip r:embed="rId2"/>
          <a:stretch>
            <a:fillRect/>
          </a:stretch>
        </p:blipFill>
        <p:spPr>
          <a:xfrm>
            <a:off x="509955" y="395655"/>
            <a:ext cx="6549810" cy="5398476"/>
          </a:xfrm>
          <a:prstGeom prst="rect">
            <a:avLst/>
          </a:prstGeom>
        </p:spPr>
      </p:pic>
      <p:sp>
        <p:nvSpPr>
          <p:cNvPr id="7" name="מלבן 6"/>
          <p:cNvSpPr/>
          <p:nvPr/>
        </p:nvSpPr>
        <p:spPr>
          <a:xfrm>
            <a:off x="419100" y="5849034"/>
            <a:ext cx="6096000" cy="738664"/>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Peter Paul </a:t>
            </a:r>
            <a:r>
              <a:rPr lang="en-US" sz="1400" b="1" i="1" dirty="0" smtClean="0">
                <a:solidFill>
                  <a:schemeClr val="bg1"/>
                </a:solidFill>
                <a:latin typeface="Times New Roman" panose="02020603050405020304" pitchFamily="18" charset="0"/>
                <a:cs typeface="Times New Roman" panose="02020603050405020304" pitchFamily="18" charset="0"/>
              </a:rPr>
              <a:t>Rubens</a:t>
            </a:r>
          </a:p>
          <a:p>
            <a:pPr algn="l"/>
            <a:r>
              <a:rPr lang="en-US" sz="1400" b="1" i="1" dirty="0" smtClean="0">
                <a:solidFill>
                  <a:schemeClr val="bg1"/>
                </a:solidFill>
                <a:latin typeface="Times New Roman" panose="02020603050405020304" pitchFamily="18" charset="0"/>
                <a:cs typeface="Times New Roman" panose="02020603050405020304" pitchFamily="18" charset="0"/>
              </a:rPr>
              <a:t>Jupiter </a:t>
            </a:r>
            <a:r>
              <a:rPr lang="en-US" sz="1400" b="1" i="1" dirty="0">
                <a:solidFill>
                  <a:schemeClr val="bg1"/>
                </a:solidFill>
                <a:latin typeface="Times New Roman" panose="02020603050405020304" pitchFamily="18" charset="0"/>
                <a:cs typeface="Times New Roman" panose="02020603050405020304" pitchFamily="18" charset="0"/>
              </a:rPr>
              <a:t>and Mercury at Philemon and </a:t>
            </a:r>
            <a:r>
              <a:rPr lang="en-US" sz="1400" b="1" i="1" dirty="0" err="1" smtClean="0">
                <a:solidFill>
                  <a:schemeClr val="bg1"/>
                </a:solidFill>
                <a:latin typeface="Times New Roman" panose="02020603050405020304" pitchFamily="18" charset="0"/>
                <a:cs typeface="Times New Roman" panose="02020603050405020304" pitchFamily="18" charset="0"/>
              </a:rPr>
              <a:t>Baucis</a:t>
            </a:r>
            <a:r>
              <a:rPr lang="en-US" sz="1400" b="1" i="1" dirty="0">
                <a:solidFill>
                  <a:schemeClr val="bg1"/>
                </a:solidFill>
                <a:latin typeface="Times New Roman" panose="02020603050405020304" pitchFamily="18" charset="0"/>
                <a:cs typeface="Times New Roman" panose="02020603050405020304" pitchFamily="18" charset="0"/>
              </a:rPr>
              <a:t>, circa </a:t>
            </a:r>
            <a:r>
              <a:rPr lang="en-US" sz="1400" b="1" i="1" dirty="0" smtClean="0">
                <a:solidFill>
                  <a:schemeClr val="bg1"/>
                </a:solidFill>
                <a:latin typeface="Times New Roman" panose="02020603050405020304" pitchFamily="18" charset="0"/>
                <a:cs typeface="Times New Roman" panose="02020603050405020304" pitchFamily="18" charset="0"/>
              </a:rPr>
              <a:t>1620-1625</a:t>
            </a:r>
          </a:p>
          <a:p>
            <a:pPr algn="l"/>
            <a:r>
              <a:rPr lang="en-US" sz="1400" b="1" i="1" dirty="0" err="1" smtClean="0">
                <a:solidFill>
                  <a:schemeClr val="bg1"/>
                </a:solidFill>
                <a:latin typeface="Times New Roman" panose="02020603050405020304" pitchFamily="18" charset="0"/>
                <a:cs typeface="Times New Roman" panose="02020603050405020304" pitchFamily="18" charset="0"/>
              </a:rPr>
              <a:t>Kunsthistorisches</a:t>
            </a:r>
            <a:r>
              <a:rPr lang="en-US" sz="1400" b="1" i="1" dirty="0" smtClean="0">
                <a:solidFill>
                  <a:schemeClr val="bg1"/>
                </a:solidFill>
                <a:latin typeface="Times New Roman" panose="02020603050405020304" pitchFamily="18" charset="0"/>
                <a:cs typeface="Times New Roman" panose="02020603050405020304" pitchFamily="18" charset="0"/>
              </a:rPr>
              <a:t> Museum, Vienna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8527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5378824" cy="6858000"/>
          </a:xfrm>
          <a:prstGeom prst="rect">
            <a:avLst/>
          </a:prstGeom>
        </p:spPr>
      </p:pic>
      <p:sp>
        <p:nvSpPr>
          <p:cNvPr id="5" name="מלבן 4"/>
          <p:cNvSpPr/>
          <p:nvPr/>
        </p:nvSpPr>
        <p:spPr>
          <a:xfrm>
            <a:off x="5427784" y="5903893"/>
            <a:ext cx="4001966" cy="95410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	</a:t>
            </a:r>
          </a:p>
          <a:p>
            <a:pPr algn="l"/>
            <a:r>
              <a:rPr lang="en-US" sz="1400" b="1" i="1" dirty="0">
                <a:solidFill>
                  <a:schemeClr val="bg1"/>
                </a:solidFill>
                <a:latin typeface="Times New Roman" panose="02020603050405020304" pitchFamily="18" charset="0"/>
                <a:cs typeface="Times New Roman" panose="02020603050405020304" pitchFamily="18" charset="0"/>
              </a:rPr>
              <a:t>Karel </a:t>
            </a:r>
            <a:r>
              <a:rPr lang="en-US" sz="1400" b="1" i="1" dirty="0" err="1">
                <a:solidFill>
                  <a:schemeClr val="bg1"/>
                </a:solidFill>
                <a:latin typeface="Times New Roman" panose="02020603050405020304" pitchFamily="18" charset="0"/>
                <a:cs typeface="Times New Roman" panose="02020603050405020304" pitchFamily="18" charset="0"/>
              </a:rPr>
              <a:t>Dujardin</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St Paul Healing the Cripple at </a:t>
            </a:r>
            <a:r>
              <a:rPr lang="en-US" sz="1400" b="1" i="1" dirty="0" err="1">
                <a:solidFill>
                  <a:schemeClr val="bg1"/>
                </a:solidFill>
                <a:latin typeface="Times New Roman" panose="02020603050405020304" pitchFamily="18" charset="0"/>
                <a:cs typeface="Times New Roman" panose="02020603050405020304" pitchFamily="18" charset="0"/>
              </a:rPr>
              <a:t>Lystra</a:t>
            </a:r>
            <a:r>
              <a:rPr lang="en-US" sz="1400" b="1" i="1" dirty="0">
                <a:solidFill>
                  <a:schemeClr val="bg1"/>
                </a:solidFill>
                <a:latin typeface="Times New Roman" panose="02020603050405020304" pitchFamily="18" charset="0"/>
                <a:cs typeface="Times New Roman" panose="02020603050405020304" pitchFamily="18" charset="0"/>
              </a:rPr>
              <a:t>, 1663</a:t>
            </a:r>
          </a:p>
          <a:p>
            <a:pPr algn="l"/>
            <a:r>
              <a:rPr lang="en-US" sz="1400" b="1" i="1" dirty="0">
                <a:solidFill>
                  <a:schemeClr val="bg1"/>
                </a:solidFill>
                <a:latin typeface="Times New Roman" panose="02020603050405020304" pitchFamily="18" charset="0"/>
                <a:cs typeface="Times New Roman" panose="02020603050405020304" pitchFamily="18" charset="0"/>
              </a:rPr>
              <a:t>Rijksmuseum, Amsterdam </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3" name="מלבן 2"/>
          <p:cNvSpPr/>
          <p:nvPr/>
        </p:nvSpPr>
        <p:spPr>
          <a:xfrm>
            <a:off x="5852746" y="294227"/>
            <a:ext cx="6096000" cy="3378682"/>
          </a:xfrm>
          <a:prstGeom prst="rect">
            <a:avLst/>
          </a:prstGeom>
        </p:spPr>
        <p:txBody>
          <a:bodyPr>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הקרבת הקורבן לזאוס בליסטרה תוארה רבות במהלך המאה ה-17, אך קרל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דוז'ארדין</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בחר ברגע מקורי יותר-הרגע בו פאולוס השליח אומר לנכה "עמוד זקוף על רגליך". השליח פאולוס צויר מנקודת מבט נמוכה, דמותו מתנשאת מעל המון החולים והכורעים ברך על רקע השמים המעוננים. הוא עומד בתנוחה אלגנטית, כשמרכז הכובד מונח על רגלו השמאלית ותנועת ידיו הרחבה מעידה על אמירתו. הוא לבוש בכתונת חומה וגלימה אדומה בוהקת, מביט בנכה שלצדו. הצבע האדום החזק מאוזן על ידי הכחול הבוהק של בגדי הנשים שמשמאלו. בולטת גם האישה הכורעת בחזית מימין, עם כיסוי הראש הלבן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המשומם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שלה. היא אוחזת בשולי גלימתו של פאולוס בידה בתקווה לקבל חלק מכוחו המרפא. החולים והנכים הנזקקים לריפוי העומדים מאחורי פאולוס אינם מביטים בו אלא בנקודה בה עמד פעם בר-נבא.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דוז'רדן</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צייר במקור את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מאחורי פאולוס, אבל מאוחר יותר - מסיבות לא ידועות - הסיר את דמותו מהתמונה. קווי המתאר הקלושים של ראשו של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עדיין נראים במעומעם.</a:t>
            </a:r>
          </a:p>
        </p:txBody>
      </p:sp>
    </p:spTree>
    <p:extLst>
      <p:ext uri="{BB962C8B-B14F-4D97-AF65-F5344CB8AC3E}">
        <p14:creationId xmlns:p14="http://schemas.microsoft.com/office/powerpoint/2010/main" val="833060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36903" t="1538" b="30898"/>
          <a:stretch/>
        </p:blipFill>
        <p:spPr>
          <a:xfrm>
            <a:off x="5718505" y="1556239"/>
            <a:ext cx="6049474" cy="4431324"/>
          </a:xfrm>
          <a:prstGeom prst="rect">
            <a:avLst/>
          </a:prstGeom>
        </p:spPr>
      </p:pic>
      <p:sp>
        <p:nvSpPr>
          <p:cNvPr id="5" name="מלבן 4"/>
          <p:cNvSpPr/>
          <p:nvPr/>
        </p:nvSpPr>
        <p:spPr>
          <a:xfrm>
            <a:off x="5588977" y="6119336"/>
            <a:ext cx="6096000" cy="738664"/>
          </a:xfrm>
          <a:prstGeom prst="rect">
            <a:avLst/>
          </a:prstGeom>
        </p:spPr>
        <p:txBody>
          <a:bodyPr>
            <a:spAutoFit/>
          </a:bodyPr>
          <a:lstStyle/>
          <a:p>
            <a:pPr algn="l"/>
            <a:r>
              <a:rPr lang="fr-FR" sz="1400" b="1" i="1" dirty="0">
                <a:solidFill>
                  <a:schemeClr val="bg1"/>
                </a:solidFill>
                <a:latin typeface="Times New Roman" panose="02020603050405020304" pitchFamily="18" charset="0"/>
                <a:cs typeface="Times New Roman" panose="02020603050405020304" pitchFamily="18" charset="0"/>
              </a:rPr>
              <a:t>Michel Corneille </a:t>
            </a:r>
            <a:r>
              <a:rPr lang="fr-FR" sz="1400" b="1" i="1" dirty="0" smtClean="0">
                <a:solidFill>
                  <a:schemeClr val="bg1"/>
                </a:solidFill>
                <a:latin typeface="Times New Roman" panose="02020603050405020304" pitchFamily="18" charset="0"/>
                <a:cs typeface="Times New Roman" panose="02020603050405020304" pitchFamily="18" charset="0"/>
              </a:rPr>
              <a:t>l'Ancien</a:t>
            </a:r>
          </a:p>
          <a:p>
            <a:pPr algn="l"/>
            <a:r>
              <a:rPr lang="fr-FR" sz="1400" b="1" i="1" dirty="0" smtClean="0">
                <a:solidFill>
                  <a:schemeClr val="bg1"/>
                </a:solidFill>
                <a:latin typeface="Times New Roman" panose="02020603050405020304" pitchFamily="18" charset="0"/>
                <a:cs typeface="Times New Roman" panose="02020603050405020304" pitchFamily="18" charset="0"/>
              </a:rPr>
              <a:t>Saint </a:t>
            </a:r>
            <a:r>
              <a:rPr lang="fr-FR" sz="1400" b="1" i="1" dirty="0">
                <a:solidFill>
                  <a:schemeClr val="bg1"/>
                </a:solidFill>
                <a:latin typeface="Times New Roman" panose="02020603050405020304" pitchFamily="18" charset="0"/>
                <a:cs typeface="Times New Roman" panose="02020603050405020304" pitchFamily="18" charset="0"/>
              </a:rPr>
              <a:t>Paul et saint Barnabé à </a:t>
            </a:r>
            <a:r>
              <a:rPr lang="fr-FR" sz="1400" b="1" i="1" dirty="0" err="1" smtClean="0">
                <a:solidFill>
                  <a:schemeClr val="bg1"/>
                </a:solidFill>
                <a:latin typeface="Times New Roman" panose="02020603050405020304" pitchFamily="18" charset="0"/>
                <a:cs typeface="Times New Roman" panose="02020603050405020304" pitchFamily="18" charset="0"/>
              </a:rPr>
              <a:t>Lystre</a:t>
            </a:r>
            <a:r>
              <a:rPr lang="fr-FR" sz="1400" b="1" i="1" dirty="0" smtClean="0">
                <a:solidFill>
                  <a:schemeClr val="bg1"/>
                </a:solidFill>
                <a:latin typeface="Times New Roman" panose="02020603050405020304" pitchFamily="18" charset="0"/>
                <a:cs typeface="Times New Roman" panose="02020603050405020304" pitchFamily="18" charset="0"/>
              </a:rPr>
              <a:t>, 1644</a:t>
            </a:r>
          </a:p>
          <a:p>
            <a:pPr algn="l"/>
            <a:r>
              <a:rPr lang="fr-FR" sz="1400" b="1" i="1" dirty="0" smtClean="0">
                <a:solidFill>
                  <a:schemeClr val="bg1"/>
                </a:solidFill>
                <a:latin typeface="Times New Roman" panose="02020603050405020304" pitchFamily="18" charset="0"/>
                <a:cs typeface="Times New Roman" panose="02020603050405020304" pitchFamily="18" charset="0"/>
              </a:rPr>
              <a:t>Musée </a:t>
            </a:r>
            <a:r>
              <a:rPr lang="fr-FR" sz="1400" b="1" i="1" dirty="0">
                <a:solidFill>
                  <a:schemeClr val="bg1"/>
                </a:solidFill>
                <a:latin typeface="Times New Roman" panose="02020603050405020304" pitchFamily="18" charset="0"/>
                <a:cs typeface="Times New Roman" panose="02020603050405020304" pitchFamily="18" charset="0"/>
              </a:rPr>
              <a:t>des Beaux-Arts </a:t>
            </a:r>
            <a:r>
              <a:rPr lang="fr-FR" sz="1400" b="1" i="1" dirty="0" smtClean="0">
                <a:solidFill>
                  <a:schemeClr val="bg1"/>
                </a:solidFill>
                <a:latin typeface="Times New Roman" panose="02020603050405020304" pitchFamily="18" charset="0"/>
                <a:cs typeface="Times New Roman" panose="02020603050405020304" pitchFamily="18" charset="0"/>
              </a:rPr>
              <a:t>d'Arras</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3"/>
          <a:stretch>
            <a:fillRect/>
          </a:stretch>
        </p:blipFill>
        <p:spPr>
          <a:xfrm>
            <a:off x="0" y="0"/>
            <a:ext cx="5364510" cy="6858000"/>
          </a:xfrm>
          <a:prstGeom prst="rect">
            <a:avLst/>
          </a:prstGeom>
        </p:spPr>
      </p:pic>
      <p:sp>
        <p:nvSpPr>
          <p:cNvPr id="3" name="TextBox 2"/>
          <p:cNvSpPr txBox="1"/>
          <p:nvPr/>
        </p:nvSpPr>
        <p:spPr>
          <a:xfrm>
            <a:off x="5723792" y="298939"/>
            <a:ext cx="6137032" cy="923330"/>
          </a:xfrm>
          <a:prstGeom prst="rect">
            <a:avLst/>
          </a:prstGeom>
          <a:noFill/>
        </p:spPr>
        <p:txBody>
          <a:bodyPr wrap="square" rtlCol="1">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רקע המקדשים הקלסיים מובל השור אל המזבח, פאולוס בטוגה ירוקה וגלימה אדומה מעליה קורע את בגדו בזעם.  מאחוריו עומד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ברנבא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בגלימה חומה. </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הנכה שזה עתה נרפא מצביע על פאולוס אוחז קב אחד ושני מושלח לרגליו.</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2671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1852</Words>
  <Application>Microsoft Office PowerPoint</Application>
  <PresentationFormat>מסך רחב</PresentationFormat>
  <Paragraphs>165</Paragraphs>
  <Slides>40</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40</vt:i4>
      </vt:variant>
    </vt:vector>
  </HeadingPairs>
  <TitlesOfParts>
    <vt:vector size="48" baseType="lpstr">
      <vt:lpstr>Arial Unicode MS</vt:lpstr>
      <vt:lpstr>Yu Gothic UI Semibold</vt:lpstr>
      <vt:lpstr>Arial</vt:lpstr>
      <vt:lpstr>Calibri</vt:lpstr>
      <vt:lpstr>Calibri Light</vt:lpstr>
      <vt:lpstr>Tahoma</vt:lpstr>
      <vt:lpstr>Times New Roman</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 and Barnabas at Lystra</dc:title>
  <dc:creator>אסף פלר</dc:creator>
  <cp:lastModifiedBy>אסף פלר</cp:lastModifiedBy>
  <cp:revision>87</cp:revision>
  <dcterms:created xsi:type="dcterms:W3CDTF">2021-11-01T16:27:12Z</dcterms:created>
  <dcterms:modified xsi:type="dcterms:W3CDTF">2021-11-06T13:39:40Z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19753861</vt:lpwstr>
  </property>
  <property fmtid="{D5CDD505-2E9C-101B-9397-08002B2CF9AE}" pid="3" name="NXPowerLiteSettings">
    <vt:lpwstr>C990061A04D200</vt:lpwstr>
  </property>
  <property fmtid="{D5CDD505-2E9C-101B-9397-08002B2CF9AE}" pid="4" name="NXPowerLiteVersion">
    <vt:lpwstr>D9.0.3</vt:lpwstr>
  </property>
</Properties>
</file>