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56" r:id="rId3"/>
    <p:sldId id="348" r:id="rId4"/>
    <p:sldId id="345" r:id="rId5"/>
    <p:sldId id="354" r:id="rId6"/>
    <p:sldId id="293" r:id="rId7"/>
    <p:sldId id="298" r:id="rId8"/>
    <p:sldId id="272" r:id="rId9"/>
    <p:sldId id="273" r:id="rId10"/>
    <p:sldId id="355" r:id="rId11"/>
    <p:sldId id="331" r:id="rId12"/>
    <p:sldId id="319" r:id="rId13"/>
    <p:sldId id="274" r:id="rId14"/>
    <p:sldId id="353" r:id="rId15"/>
    <p:sldId id="279" r:id="rId16"/>
    <p:sldId id="276" r:id="rId17"/>
    <p:sldId id="327" r:id="rId18"/>
    <p:sldId id="328" r:id="rId19"/>
    <p:sldId id="277" r:id="rId20"/>
    <p:sldId id="329" r:id="rId21"/>
    <p:sldId id="330" r:id="rId22"/>
    <p:sldId id="278" r:id="rId23"/>
    <p:sldId id="268" r:id="rId24"/>
    <p:sldId id="339" r:id="rId25"/>
    <p:sldId id="340" r:id="rId26"/>
    <p:sldId id="286" r:id="rId27"/>
    <p:sldId id="334" r:id="rId2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160C"/>
    <a:srgbClr val="772F19"/>
    <a:srgbClr val="FDF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109" d="100"/>
          <a:sy n="109" d="100"/>
        </p:scale>
        <p:origin x="534" y="10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82BA5689-50BD-4D42-95EF-565084FFC6D1}" type="datetimeFigureOut">
              <a:rPr lang="he-IL" smtClean="0"/>
              <a:t>כ"ו/שבט/תשפ"ב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5904118-8D32-4F57-9DF7-26167A7CCAA7}" type="slidenum">
              <a:rPr lang="he-IL" smtClean="0"/>
              <a:t>‹#›</a:t>
            </a:fld>
            <a:endParaRPr lang="he-IL"/>
          </a:p>
        </p:txBody>
      </p:sp>
    </p:spTree>
    <p:extLst>
      <p:ext uri="{BB962C8B-B14F-4D97-AF65-F5344CB8AC3E}">
        <p14:creationId xmlns:p14="http://schemas.microsoft.com/office/powerpoint/2010/main" val="332699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2BA5689-50BD-4D42-95EF-565084FFC6D1}" type="datetimeFigureOut">
              <a:rPr lang="he-IL" smtClean="0"/>
              <a:t>כ"ו/שבט/תשפ"ב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5904118-8D32-4F57-9DF7-26167A7CCAA7}" type="slidenum">
              <a:rPr lang="he-IL" smtClean="0"/>
              <a:t>‹#›</a:t>
            </a:fld>
            <a:endParaRPr lang="he-IL"/>
          </a:p>
        </p:txBody>
      </p:sp>
    </p:spTree>
    <p:extLst>
      <p:ext uri="{BB962C8B-B14F-4D97-AF65-F5344CB8AC3E}">
        <p14:creationId xmlns:p14="http://schemas.microsoft.com/office/powerpoint/2010/main" val="957083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2BA5689-50BD-4D42-95EF-565084FFC6D1}" type="datetimeFigureOut">
              <a:rPr lang="he-IL" smtClean="0"/>
              <a:t>כ"ו/שבט/תשפ"ב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5904118-8D32-4F57-9DF7-26167A7CCAA7}" type="slidenum">
              <a:rPr lang="he-IL" smtClean="0"/>
              <a:t>‹#›</a:t>
            </a:fld>
            <a:endParaRPr lang="he-IL"/>
          </a:p>
        </p:txBody>
      </p:sp>
    </p:spTree>
    <p:extLst>
      <p:ext uri="{BB962C8B-B14F-4D97-AF65-F5344CB8AC3E}">
        <p14:creationId xmlns:p14="http://schemas.microsoft.com/office/powerpoint/2010/main" val="321754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D15823C0-3D2D-4A84-9F27-9067E9FDAE82}" type="datetimeFigureOut">
              <a:rPr lang="he-IL" smtClean="0">
                <a:solidFill>
                  <a:prstClr val="black">
                    <a:tint val="75000"/>
                  </a:prstClr>
                </a:solidFill>
              </a:rPr>
              <a:pPr/>
              <a:t>כ"ו/שבט/תשפ"ב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73396B5E-A75E-4A30-B262-22EBAD1357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45403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15823C0-3D2D-4A84-9F27-9067E9FDAE82}" type="datetimeFigureOut">
              <a:rPr lang="he-IL" smtClean="0">
                <a:solidFill>
                  <a:prstClr val="black">
                    <a:tint val="75000"/>
                  </a:prstClr>
                </a:solidFill>
              </a:rPr>
              <a:pPr/>
              <a:t>כ"ו/שבט/תשפ"ב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73396B5E-A75E-4A30-B262-22EBAD1357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73208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D15823C0-3D2D-4A84-9F27-9067E9FDAE82}" type="datetimeFigureOut">
              <a:rPr lang="he-IL" smtClean="0">
                <a:solidFill>
                  <a:prstClr val="black">
                    <a:tint val="75000"/>
                  </a:prstClr>
                </a:solidFill>
              </a:rPr>
              <a:pPr/>
              <a:t>כ"ו/שבט/תשפ"ב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73396B5E-A75E-4A30-B262-22EBAD1357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8188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D15823C0-3D2D-4A84-9F27-9067E9FDAE82}" type="datetimeFigureOut">
              <a:rPr lang="he-IL" smtClean="0">
                <a:solidFill>
                  <a:prstClr val="black">
                    <a:tint val="75000"/>
                  </a:prstClr>
                </a:solidFill>
              </a:rPr>
              <a:pPr/>
              <a:t>כ"ו/שבט/תשפ"ב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73396B5E-A75E-4A30-B262-22EBAD1357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07274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D15823C0-3D2D-4A84-9F27-9067E9FDAE82}" type="datetimeFigureOut">
              <a:rPr lang="he-IL" smtClean="0">
                <a:solidFill>
                  <a:prstClr val="black">
                    <a:tint val="75000"/>
                  </a:prstClr>
                </a:solidFill>
              </a:rPr>
              <a:pPr/>
              <a:t>כ"ו/שבט/תשפ"ב</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73396B5E-A75E-4A30-B262-22EBAD1357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78223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D15823C0-3D2D-4A84-9F27-9067E9FDAE82}" type="datetimeFigureOut">
              <a:rPr lang="he-IL" smtClean="0">
                <a:solidFill>
                  <a:prstClr val="black">
                    <a:tint val="75000"/>
                  </a:prstClr>
                </a:solidFill>
              </a:rPr>
              <a:pPr/>
              <a:t>כ"ו/שבט/תשפ"ב</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73396B5E-A75E-4A30-B262-22EBAD1357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07794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15823C0-3D2D-4A84-9F27-9067E9FDAE82}" type="datetimeFigureOut">
              <a:rPr lang="he-IL" smtClean="0">
                <a:solidFill>
                  <a:prstClr val="black">
                    <a:tint val="75000"/>
                  </a:prstClr>
                </a:solidFill>
              </a:rPr>
              <a:pPr/>
              <a:t>כ"ו/שבט/תשפ"ב</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73396B5E-A75E-4A30-B262-22EBAD1357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76606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15823C0-3D2D-4A84-9F27-9067E9FDAE82}" type="datetimeFigureOut">
              <a:rPr lang="he-IL" smtClean="0">
                <a:solidFill>
                  <a:prstClr val="black">
                    <a:tint val="75000"/>
                  </a:prstClr>
                </a:solidFill>
              </a:rPr>
              <a:pPr/>
              <a:t>כ"ו/שבט/תשפ"ב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73396B5E-A75E-4A30-B262-22EBAD1357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9475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2BA5689-50BD-4D42-95EF-565084FFC6D1}" type="datetimeFigureOut">
              <a:rPr lang="he-IL" smtClean="0"/>
              <a:t>כ"ו/שבט/תשפ"ב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5904118-8D32-4F57-9DF7-26167A7CCAA7}" type="slidenum">
              <a:rPr lang="he-IL" smtClean="0"/>
              <a:t>‹#›</a:t>
            </a:fld>
            <a:endParaRPr lang="he-IL"/>
          </a:p>
        </p:txBody>
      </p:sp>
    </p:spTree>
    <p:extLst>
      <p:ext uri="{BB962C8B-B14F-4D97-AF65-F5344CB8AC3E}">
        <p14:creationId xmlns:p14="http://schemas.microsoft.com/office/powerpoint/2010/main" val="2449851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D15823C0-3D2D-4A84-9F27-9067E9FDAE82}" type="datetimeFigureOut">
              <a:rPr lang="he-IL" smtClean="0">
                <a:solidFill>
                  <a:prstClr val="black">
                    <a:tint val="75000"/>
                  </a:prstClr>
                </a:solidFill>
              </a:rPr>
              <a:pPr/>
              <a:t>כ"ו/שבט/תשפ"ב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73396B5E-A75E-4A30-B262-22EBAD1357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99681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15823C0-3D2D-4A84-9F27-9067E9FDAE82}" type="datetimeFigureOut">
              <a:rPr lang="he-IL" smtClean="0">
                <a:solidFill>
                  <a:prstClr val="black">
                    <a:tint val="75000"/>
                  </a:prstClr>
                </a:solidFill>
              </a:rPr>
              <a:pPr/>
              <a:t>כ"ו/שבט/תשפ"ב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73396B5E-A75E-4A30-B262-22EBAD1357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30704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D15823C0-3D2D-4A84-9F27-9067E9FDAE82}" type="datetimeFigureOut">
              <a:rPr lang="he-IL" smtClean="0">
                <a:solidFill>
                  <a:prstClr val="black">
                    <a:tint val="75000"/>
                  </a:prstClr>
                </a:solidFill>
              </a:rPr>
              <a:pPr/>
              <a:t>כ"ו/שבט/תשפ"ב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73396B5E-A75E-4A30-B262-22EBAD1357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90679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82BA5689-50BD-4D42-95EF-565084FFC6D1}" type="datetimeFigureOut">
              <a:rPr lang="he-IL" smtClean="0"/>
              <a:t>כ"ו/שבט/תשפ"ב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5904118-8D32-4F57-9DF7-26167A7CCAA7}" type="slidenum">
              <a:rPr lang="he-IL" smtClean="0"/>
              <a:t>‹#›</a:t>
            </a:fld>
            <a:endParaRPr lang="he-IL"/>
          </a:p>
        </p:txBody>
      </p:sp>
    </p:spTree>
    <p:extLst>
      <p:ext uri="{BB962C8B-B14F-4D97-AF65-F5344CB8AC3E}">
        <p14:creationId xmlns:p14="http://schemas.microsoft.com/office/powerpoint/2010/main" val="2987038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82BA5689-50BD-4D42-95EF-565084FFC6D1}" type="datetimeFigureOut">
              <a:rPr lang="he-IL" smtClean="0"/>
              <a:t>כ"ו/שבט/תשפ"ב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5904118-8D32-4F57-9DF7-26167A7CCAA7}" type="slidenum">
              <a:rPr lang="he-IL" smtClean="0"/>
              <a:t>‹#›</a:t>
            </a:fld>
            <a:endParaRPr lang="he-IL"/>
          </a:p>
        </p:txBody>
      </p:sp>
    </p:spTree>
    <p:extLst>
      <p:ext uri="{BB962C8B-B14F-4D97-AF65-F5344CB8AC3E}">
        <p14:creationId xmlns:p14="http://schemas.microsoft.com/office/powerpoint/2010/main" val="210003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82BA5689-50BD-4D42-95EF-565084FFC6D1}" type="datetimeFigureOut">
              <a:rPr lang="he-IL" smtClean="0"/>
              <a:t>כ"ו/שבט/תשפ"ב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C5904118-8D32-4F57-9DF7-26167A7CCAA7}" type="slidenum">
              <a:rPr lang="he-IL" smtClean="0"/>
              <a:t>‹#›</a:t>
            </a:fld>
            <a:endParaRPr lang="he-IL"/>
          </a:p>
        </p:txBody>
      </p:sp>
    </p:spTree>
    <p:extLst>
      <p:ext uri="{BB962C8B-B14F-4D97-AF65-F5344CB8AC3E}">
        <p14:creationId xmlns:p14="http://schemas.microsoft.com/office/powerpoint/2010/main" val="290421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82BA5689-50BD-4D42-95EF-565084FFC6D1}" type="datetimeFigureOut">
              <a:rPr lang="he-IL" smtClean="0"/>
              <a:t>כ"ו/שבט/תשפ"ב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C5904118-8D32-4F57-9DF7-26167A7CCAA7}" type="slidenum">
              <a:rPr lang="he-IL" smtClean="0"/>
              <a:t>‹#›</a:t>
            </a:fld>
            <a:endParaRPr lang="he-IL"/>
          </a:p>
        </p:txBody>
      </p:sp>
    </p:spTree>
    <p:extLst>
      <p:ext uri="{BB962C8B-B14F-4D97-AF65-F5344CB8AC3E}">
        <p14:creationId xmlns:p14="http://schemas.microsoft.com/office/powerpoint/2010/main" val="221074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2BA5689-50BD-4D42-95EF-565084FFC6D1}" type="datetimeFigureOut">
              <a:rPr lang="he-IL" smtClean="0"/>
              <a:t>כ"ו/שבט/תשפ"ב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C5904118-8D32-4F57-9DF7-26167A7CCAA7}" type="slidenum">
              <a:rPr lang="he-IL" smtClean="0"/>
              <a:t>‹#›</a:t>
            </a:fld>
            <a:endParaRPr lang="he-IL"/>
          </a:p>
        </p:txBody>
      </p:sp>
    </p:spTree>
    <p:extLst>
      <p:ext uri="{BB962C8B-B14F-4D97-AF65-F5344CB8AC3E}">
        <p14:creationId xmlns:p14="http://schemas.microsoft.com/office/powerpoint/2010/main" val="376656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2BA5689-50BD-4D42-95EF-565084FFC6D1}" type="datetimeFigureOut">
              <a:rPr lang="he-IL" smtClean="0"/>
              <a:t>כ"ו/שבט/תשפ"ב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5904118-8D32-4F57-9DF7-26167A7CCAA7}" type="slidenum">
              <a:rPr lang="he-IL" smtClean="0"/>
              <a:t>‹#›</a:t>
            </a:fld>
            <a:endParaRPr lang="he-IL"/>
          </a:p>
        </p:txBody>
      </p:sp>
    </p:spTree>
    <p:extLst>
      <p:ext uri="{BB962C8B-B14F-4D97-AF65-F5344CB8AC3E}">
        <p14:creationId xmlns:p14="http://schemas.microsoft.com/office/powerpoint/2010/main" val="187476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2BA5689-50BD-4D42-95EF-565084FFC6D1}" type="datetimeFigureOut">
              <a:rPr lang="he-IL" smtClean="0"/>
              <a:t>כ"ו/שבט/תשפ"ב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5904118-8D32-4F57-9DF7-26167A7CCAA7}" type="slidenum">
              <a:rPr lang="he-IL" smtClean="0"/>
              <a:t>‹#›</a:t>
            </a:fld>
            <a:endParaRPr lang="he-IL"/>
          </a:p>
        </p:txBody>
      </p:sp>
    </p:spTree>
    <p:extLst>
      <p:ext uri="{BB962C8B-B14F-4D97-AF65-F5344CB8AC3E}">
        <p14:creationId xmlns:p14="http://schemas.microsoft.com/office/powerpoint/2010/main" val="244375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2BA5689-50BD-4D42-95EF-565084FFC6D1}" type="datetimeFigureOut">
              <a:rPr lang="he-IL" smtClean="0"/>
              <a:t>כ"ו/שבט/תשפ"ב</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5904118-8D32-4F57-9DF7-26167A7CCAA7}" type="slidenum">
              <a:rPr lang="he-IL" smtClean="0"/>
              <a:t>‹#›</a:t>
            </a:fld>
            <a:endParaRPr lang="he-IL"/>
          </a:p>
        </p:txBody>
      </p:sp>
    </p:spTree>
    <p:extLst>
      <p:ext uri="{BB962C8B-B14F-4D97-AF65-F5344CB8AC3E}">
        <p14:creationId xmlns:p14="http://schemas.microsoft.com/office/powerpoint/2010/main" val="653799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15823C0-3D2D-4A84-9F27-9067E9FDAE82}" type="datetimeFigureOut">
              <a:rPr lang="he-IL" smtClean="0">
                <a:solidFill>
                  <a:prstClr val="black">
                    <a:tint val="75000"/>
                  </a:prstClr>
                </a:solidFill>
              </a:rPr>
              <a:pPr/>
              <a:t>כ"ו/שבט/תשפ"ב</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3396B5E-A75E-4A30-B262-22EBAD1357FC}"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75577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jpeg"/><Relationship Id="rId1" Type="http://schemas.openxmlformats.org/officeDocument/2006/relationships/slideLayout" Target="../slideLayouts/slideLayout13.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hyperlink" Target="https://orthodoxartsjournal.org/icon-last-judgement/" TargetMode="External"/><Relationship Id="rId3" Type="http://schemas.openxmlformats.org/officeDocument/2006/relationships/hyperlink" Target="http://pravicon.com/image-28204" TargetMode="External"/><Relationship Id="rId7" Type="http://schemas.openxmlformats.org/officeDocument/2006/relationships/hyperlink" Target="http://evangelioycomentario.blogspot.com/2017/07/" TargetMode="External"/><Relationship Id="rId12" Type="http://schemas.openxmlformats.org/officeDocument/2006/relationships/hyperlink" Target="http://assaffeller.com/" TargetMode="External"/><Relationship Id="rId2" Type="http://schemas.openxmlformats.org/officeDocument/2006/relationships/image" Target="../media/image33.jpeg"/><Relationship Id="rId1" Type="http://schemas.openxmlformats.org/officeDocument/2006/relationships/slideLayout" Target="../slideLayouts/slideLayout18.xml"/><Relationship Id="rId6" Type="http://schemas.openxmlformats.org/officeDocument/2006/relationships/hyperlink" Target="https://russianicons.wordpress.com/tag/apocalypse/" TargetMode="External"/><Relationship Id="rId11" Type="http://schemas.openxmlformats.org/officeDocument/2006/relationships/hyperlink" Target="https://pravzhizn.com/strashnyj-sud-v-ikonopisi-i-zhivopisi" TargetMode="External"/><Relationship Id="rId5" Type="http://schemas.openxmlformats.org/officeDocument/2006/relationships/hyperlink" Target="https://www.pravmir.ru/The_Last_Judgment" TargetMode="External"/><Relationship Id="rId10" Type="http://schemas.openxmlformats.org/officeDocument/2006/relationships/hyperlink" Target="https://russianicons.wordpress/last-judgment-iconography/" TargetMode="External"/><Relationship Id="rId4" Type="http://schemas.openxmlformats.org/officeDocument/2006/relationships/hyperlink" Target="http://www.cirota.ru/LastJudgment" TargetMode="External"/><Relationship Id="rId9" Type="http://schemas.openxmlformats.org/officeDocument/2006/relationships/hyperlink" Target="https://www.museumofrussianicons.org/wp-content/uploads/2016/09/KnorreLastJudgmentFinal.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0" y="0"/>
            <a:ext cx="5212081" cy="6858000"/>
          </a:xfrm>
          <a:prstGeom prst="rect">
            <a:avLst/>
          </a:prstGeom>
        </p:spPr>
      </p:pic>
      <p:sp>
        <p:nvSpPr>
          <p:cNvPr id="6" name="מלבן 5"/>
          <p:cNvSpPr/>
          <p:nvPr/>
        </p:nvSpPr>
        <p:spPr>
          <a:xfrm>
            <a:off x="6037062" y="953897"/>
            <a:ext cx="5551520" cy="3831818"/>
          </a:xfrm>
          <a:prstGeom prst="rect">
            <a:avLst/>
          </a:prstGeom>
          <a:noFill/>
        </p:spPr>
        <p:txBody>
          <a:bodyPr wrap="none" lIns="91440" tIns="45720" rIns="91440" bIns="45720">
            <a:spAutoFit/>
          </a:bodyPr>
          <a:lstStyle/>
          <a:p>
            <a:pPr algn="ctr">
              <a:lnSpc>
                <a:spcPct val="150000"/>
              </a:lnSpc>
            </a:pPr>
            <a:r>
              <a:rPr lang="en-US" sz="5400" b="1" cap="none" spc="0" dirty="0" smtClean="0">
                <a:ln w="10160">
                  <a:solidFill>
                    <a:srgbClr val="772F19"/>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16</a:t>
            </a:r>
            <a:r>
              <a:rPr lang="en-US" sz="5400" b="1" cap="none" spc="0" baseline="30000" dirty="0" smtClean="0">
                <a:ln w="10160">
                  <a:solidFill>
                    <a:srgbClr val="772F19"/>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th</a:t>
            </a:r>
            <a:r>
              <a:rPr lang="en-US" sz="5400" b="1" cap="none" spc="0" dirty="0" smtClean="0">
                <a:ln w="10160">
                  <a:solidFill>
                    <a:srgbClr val="772F19"/>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5400" b="1" cap="none" spc="0" dirty="0">
                <a:ln w="10160">
                  <a:solidFill>
                    <a:srgbClr val="772F19"/>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century </a:t>
            </a:r>
            <a:endParaRPr lang="en-US" sz="5400" b="1" cap="none" spc="0" dirty="0" smtClean="0">
              <a:ln w="10160">
                <a:solidFill>
                  <a:srgbClr val="772F19"/>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a:p>
            <a:pPr algn="ctr">
              <a:lnSpc>
                <a:spcPct val="150000"/>
              </a:lnSpc>
            </a:pPr>
            <a:r>
              <a:rPr lang="en-US" sz="5400" b="1" cap="none" spc="0" dirty="0" smtClean="0">
                <a:ln w="10160">
                  <a:solidFill>
                    <a:srgbClr val="772F19"/>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Russian Icon</a:t>
            </a:r>
          </a:p>
          <a:p>
            <a:pPr algn="ctr">
              <a:lnSpc>
                <a:spcPct val="150000"/>
              </a:lnSpc>
            </a:pPr>
            <a:r>
              <a:rPr lang="en-US" sz="5400" b="1" cap="none" spc="0" dirty="0" smtClean="0">
                <a:ln w="10160">
                  <a:solidFill>
                    <a:srgbClr val="772F19"/>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5400" b="1" cap="none" spc="0" dirty="0">
                <a:ln w="10160">
                  <a:solidFill>
                    <a:srgbClr val="772F19"/>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of Last </a:t>
            </a:r>
            <a:r>
              <a:rPr lang="en-US" sz="5400" b="1" cap="none" spc="0" dirty="0" smtClean="0">
                <a:ln w="10160">
                  <a:solidFill>
                    <a:srgbClr val="772F19"/>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Judgment</a:t>
            </a:r>
            <a:endParaRPr lang="he-IL" sz="5400" b="1" cap="none" spc="0" dirty="0">
              <a:ln w="10160">
                <a:solidFill>
                  <a:srgbClr val="772F19"/>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2" name="מלבן 1"/>
          <p:cNvSpPr/>
          <p:nvPr/>
        </p:nvSpPr>
        <p:spPr>
          <a:xfrm>
            <a:off x="5307623" y="6119336"/>
            <a:ext cx="6096000" cy="738664"/>
          </a:xfrm>
          <a:prstGeom prst="rect">
            <a:avLst/>
          </a:prstGeom>
        </p:spPr>
        <p:txBody>
          <a:bodyPr>
            <a:spAutoFit/>
          </a:bodyPr>
          <a:lstStyle/>
          <a:p>
            <a:pPr lvl="0" algn="l"/>
            <a:r>
              <a:rPr lang="en-US" sz="1400" b="1" i="1" dirty="0">
                <a:solidFill>
                  <a:srgbClr val="772F19"/>
                </a:solidFill>
                <a:latin typeface="Times New Roman" panose="02020603050405020304" pitchFamily="18" charset="0"/>
                <a:cs typeface="Times New Roman" panose="02020603050405020304" pitchFamily="18" charset="0"/>
              </a:rPr>
              <a:t>Icon of Last Judgment, 16</a:t>
            </a:r>
            <a:r>
              <a:rPr lang="en-US" sz="1400" b="1" i="1" baseline="30000" dirty="0">
                <a:solidFill>
                  <a:srgbClr val="772F19"/>
                </a:solidFill>
                <a:latin typeface="Times New Roman" panose="02020603050405020304" pitchFamily="18" charset="0"/>
                <a:cs typeface="Times New Roman" panose="02020603050405020304" pitchFamily="18" charset="0"/>
              </a:rPr>
              <a:t>th</a:t>
            </a:r>
            <a:r>
              <a:rPr lang="en-US" sz="1400" b="1" i="1" dirty="0">
                <a:solidFill>
                  <a:srgbClr val="772F19"/>
                </a:solidFill>
                <a:latin typeface="Times New Roman" panose="02020603050405020304" pitchFamily="18" charset="0"/>
                <a:cs typeface="Times New Roman" panose="02020603050405020304" pitchFamily="18" charset="0"/>
              </a:rPr>
              <a:t> century  before 1579</a:t>
            </a:r>
          </a:p>
          <a:p>
            <a:pPr lvl="0" algn="l"/>
            <a:r>
              <a:rPr lang="en-US" sz="1400" b="1" i="1" dirty="0">
                <a:solidFill>
                  <a:srgbClr val="772F19"/>
                </a:solidFill>
                <a:latin typeface="Times New Roman" panose="02020603050405020304" pitchFamily="18" charset="0"/>
                <a:cs typeface="Times New Roman" panose="02020603050405020304" pitchFamily="18" charset="0"/>
              </a:rPr>
              <a:t>Origin: Cathedral of the Annunciation in Solvychegodsk, Vologda region</a:t>
            </a:r>
          </a:p>
          <a:p>
            <a:pPr lvl="0" algn="l"/>
            <a:r>
              <a:rPr lang="en-US" sz="1400" b="1" i="1" dirty="0">
                <a:solidFill>
                  <a:srgbClr val="772F19"/>
                </a:solidFill>
                <a:latin typeface="Times New Roman" panose="02020603050405020304" pitchFamily="18" charset="0"/>
                <a:cs typeface="Times New Roman" panose="02020603050405020304" pitchFamily="18" charset="0"/>
              </a:rPr>
              <a:t>Solvychegodsk Historical and Art Museum</a:t>
            </a:r>
            <a:endParaRPr lang="he-IL" sz="1400" b="1" i="1" dirty="0">
              <a:solidFill>
                <a:srgbClr val="772F1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328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849209" y="1171360"/>
            <a:ext cx="5046784" cy="5078313"/>
          </a:xfrm>
          <a:prstGeom prst="rect">
            <a:avLst/>
          </a:prstGeom>
        </p:spPr>
        <p:txBody>
          <a:bodyPr wrap="square">
            <a:spAutoFit/>
          </a:bodyPr>
          <a:lstStyle/>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ולעניין הנשפטים:</a:t>
            </a:r>
          </a:p>
          <a:p>
            <a:pPr>
              <a:lnSpc>
                <a:spcPct val="150000"/>
              </a:lnSpc>
            </a:pP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כ</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ִּי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כֻּלָּנו</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חַיָּבִים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לְהֵרָאוֹת לִפְנֵי כֵּס הַמִּשְׁפָּט שֶׁל הַמָּשִׁיחַ, לְמַעַן יְקַבֵּל כָּל אֶחָד כְּפִי הַמַּעֲשִׂים שֶׁעָשָׂה בְּעֵת הֱיוֹתוֹ בַּגּוּף, אִם טוֹב וְאִם רַע. </a:t>
            </a:r>
            <a:endPar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gn="l">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אגרת שאול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השניה</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אל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הקורינתים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ה, 10</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endPar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הֲרֵי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כֻּלָּנו</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נַעֲמֹד לִפְנֵי כֵּס הַמִּשְׁפָּט שֶׁל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אֱלֹהִים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p>
          <a:p>
            <a:pPr algn="l">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אגרת שאול אל הרומים יד, 10)</a:t>
            </a:r>
          </a:p>
          <a:p>
            <a:pPr>
              <a:lnSpc>
                <a:spcPct val="150000"/>
              </a:lnSpc>
            </a:pP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צָרָה וּמְצוּקָה עַל נֶפֶשׁ כָּל אָדָם הָעוֹשֶׂה רַע, עַל הַיְּהוּדִי בָּרִאשׁוֹנָה וְגַם עַל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הַלֹּא־יְהוּדִי</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אַךְ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תִּפְאֶרֶת וְכָבוֹד וְשָׁלוֹם לְכָל הָעוֹשֶׂה אֶת הַטּוֹב, לַיְּהוּדִי בָּרִאשׁוֹנָה וְגַם לְמִי שֶׁאֵינוֹ יְהוּדִי</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p>
          <a:p>
            <a:pPr algn="l">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אגרת שאול אל הרומים ב, 9-10</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endPar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שֶׁהֲרֵי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דְּבַר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הָאֱלֹהִים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חַי וּפוֹעֵל, וְחַד הוּא מֵחֶרֶב פִּיפִיּוֹת וְחוֹדֵר עַד לְהַבְדִּיל בֵּין נֶפֶשׁ לְרוּחַ וּבֵין פְּרָקִים לְמֹחַ הָעֲצָמוֹת, וּבוֹחֵן מַחְשְׁבוֹת הַלֵּב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וְכַוָּנוֹתָיו</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אֵין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שׁוּם נִבְרָא נִסְתָּר מֵעֵינָיו; הַכֹּל חָשׂוּף וְגָלוּי לְעֵינֵי מִי שֶׁלְּפָנָיו עָלֵינוּ לָתֵת דִּין וְחֶשְׁבּוֹן</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האגרת</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אל העברים ד, 12-13)</a:t>
            </a: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algn="l">
              <a:lnSpc>
                <a:spcPct val="150000"/>
              </a:lnSpc>
            </a:pP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srcRect l="2701" t="20768" r="3567" b="26411"/>
          <a:stretch/>
        </p:blipFill>
        <p:spPr>
          <a:xfrm>
            <a:off x="372406" y="1099039"/>
            <a:ext cx="6256994" cy="4639448"/>
          </a:xfrm>
          <a:prstGeom prst="rect">
            <a:avLst/>
          </a:prstGeom>
        </p:spPr>
      </p:pic>
      <p:sp>
        <p:nvSpPr>
          <p:cNvPr id="4" name="מלבן 3"/>
          <p:cNvSpPr/>
          <p:nvPr/>
        </p:nvSpPr>
        <p:spPr>
          <a:xfrm>
            <a:off x="298939" y="202223"/>
            <a:ext cx="11597054" cy="923330"/>
          </a:xfrm>
          <a:prstGeom prst="rect">
            <a:avLst/>
          </a:prstGeom>
        </p:spPr>
        <p:txBody>
          <a:bodyPr wrap="square">
            <a:spAutoFit/>
          </a:bodyPr>
          <a:lstStyle/>
          <a:p>
            <a:pPr lvl="0">
              <a:lnSpc>
                <a:spcPct val="150000"/>
              </a:lnSpc>
            </a:pP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משמאל ומימין עומדים מלאכים, לפניהם יושבים שנים עשר השליחים, הנוטלים חלק במשפט כשבידיהם ספרים פתוחים.  </a:t>
            </a:r>
            <a:r>
              <a:rPr lang="he-IL" sz="1200" dirty="0" err="1">
                <a:solidFill>
                  <a:srgbClr val="36160C"/>
                </a:solidFill>
                <a:latin typeface="Tahoma" panose="020B0604030504040204" pitchFamily="34" charset="0"/>
                <a:ea typeface="Tahoma" panose="020B0604030504040204" pitchFamily="34" charset="0"/>
                <a:cs typeface="Tahoma" panose="020B0604030504040204" pitchFamily="34" charset="0"/>
              </a:rPr>
              <a:t>פטרוס</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יושב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(בצד המכובד יותר) מאחורי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מרים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אם האלוהים ופאולוס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מאחורי יוחנן המטביל.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וַיֹּאמֶר יֵשׁוּעַ אֲלֵיהֶם אָמֵן אֹמֵר אֲנִי לָכֶם אַתֶּם הַהֹלְכִים אַחֲרָי בְּהִתְחַדֵּשׁ הַבְּרִיאָה כַּאֲשֶׁר יֵשֵׁב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בֶּן־הָאָדָם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עַל־כִּסֵּא</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כְבוֹדוֹ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גַּם־אַתֶּם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תֵּשְׁבוּ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עַל־שְׁנֵים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עָשָׂר כִּסְאוֹת לִשְׁפֹּט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אֶת־שְׁנֵים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עָשָׂר שִׁבְטֵי יִשְׂרָאֵל׃ (הבשורה על פי מתי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יט</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28). </a:t>
            </a:r>
          </a:p>
        </p:txBody>
      </p:sp>
    </p:spTree>
    <p:extLst>
      <p:ext uri="{BB962C8B-B14F-4D97-AF65-F5344CB8AC3E}">
        <p14:creationId xmlns:p14="http://schemas.microsoft.com/office/powerpoint/2010/main" val="759428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324833" y="1436403"/>
            <a:ext cx="3141467" cy="2288704"/>
          </a:xfrm>
          <a:prstGeom prst="rect">
            <a:avLst/>
          </a:prstGeom>
        </p:spPr>
      </p:pic>
      <p:pic>
        <p:nvPicPr>
          <p:cNvPr id="3" name="תמונה 2"/>
          <p:cNvPicPr>
            <a:picLocks noChangeAspect="1"/>
          </p:cNvPicPr>
          <p:nvPr/>
        </p:nvPicPr>
        <p:blipFill>
          <a:blip r:embed="rId3"/>
          <a:stretch>
            <a:fillRect/>
          </a:stretch>
        </p:blipFill>
        <p:spPr>
          <a:xfrm>
            <a:off x="7525492" y="1437481"/>
            <a:ext cx="4266780" cy="2843409"/>
          </a:xfrm>
          <a:prstGeom prst="rect">
            <a:avLst/>
          </a:prstGeom>
        </p:spPr>
      </p:pic>
      <p:sp>
        <p:nvSpPr>
          <p:cNvPr id="4" name="מלבן 3"/>
          <p:cNvSpPr/>
          <p:nvPr/>
        </p:nvSpPr>
        <p:spPr>
          <a:xfrm>
            <a:off x="7476625" y="4424671"/>
            <a:ext cx="4618660" cy="1815882"/>
          </a:xfrm>
          <a:prstGeom prst="rect">
            <a:avLst/>
          </a:prstGeom>
        </p:spPr>
        <p:txBody>
          <a:bodyPr wrap="square">
            <a:spAutoFit/>
          </a:bodyPr>
          <a:lstStyle/>
          <a:p>
            <a:pPr algn="l"/>
            <a:r>
              <a:rPr lang="en-US" sz="1400" b="1" i="1" dirty="0" smtClean="0">
                <a:solidFill>
                  <a:srgbClr val="36160C"/>
                </a:solidFill>
                <a:latin typeface="Times New Roman" panose="02020603050405020304" pitchFamily="18" charset="0"/>
                <a:cs typeface="Times New Roman" panose="02020603050405020304" pitchFamily="18" charset="0"/>
              </a:rPr>
              <a:t>Anonymous</a:t>
            </a:r>
          </a:p>
          <a:p>
            <a:pPr algn="l"/>
            <a:r>
              <a:rPr lang="en-US" sz="1400" b="1" i="1" dirty="0" err="1" smtClean="0">
                <a:solidFill>
                  <a:srgbClr val="36160C"/>
                </a:solidFill>
                <a:latin typeface="Times New Roman" panose="02020603050405020304" pitchFamily="18" charset="0"/>
                <a:cs typeface="Times New Roman" panose="02020603050405020304" pitchFamily="18" charset="0"/>
              </a:rPr>
              <a:t>Harbaville</a:t>
            </a:r>
            <a:r>
              <a:rPr lang="en-US" sz="1400" b="1" i="1" dirty="0" smtClean="0">
                <a:solidFill>
                  <a:srgbClr val="36160C"/>
                </a:solidFill>
                <a:latin typeface="Times New Roman" panose="02020603050405020304" pitchFamily="18" charset="0"/>
                <a:cs typeface="Times New Roman" panose="02020603050405020304" pitchFamily="18" charset="0"/>
              </a:rPr>
              <a:t> Triptych (detail</a:t>
            </a:r>
            <a:r>
              <a:rPr lang="en-US" sz="1400" b="1" i="1" dirty="0">
                <a:solidFill>
                  <a:srgbClr val="36160C"/>
                </a:solidFill>
                <a:latin typeface="Times New Roman" panose="02020603050405020304" pitchFamily="18" charset="0"/>
                <a:cs typeface="Times New Roman" panose="02020603050405020304" pitchFamily="18" charset="0"/>
              </a:rPr>
              <a:t>) between </a:t>
            </a:r>
            <a:r>
              <a:rPr lang="en-US" sz="1400" b="1" i="1" dirty="0" smtClean="0">
                <a:solidFill>
                  <a:srgbClr val="36160C"/>
                </a:solidFill>
                <a:latin typeface="Times New Roman" panose="02020603050405020304" pitchFamily="18" charset="0"/>
                <a:cs typeface="Times New Roman" panose="02020603050405020304" pitchFamily="18" charset="0"/>
              </a:rPr>
              <a:t>c. </a:t>
            </a:r>
            <a:r>
              <a:rPr lang="en-US" sz="1400" b="1" i="1" dirty="0">
                <a:solidFill>
                  <a:srgbClr val="36160C"/>
                </a:solidFill>
                <a:latin typeface="Times New Roman" panose="02020603050405020304" pitchFamily="18" charset="0"/>
                <a:cs typeface="Times New Roman" panose="02020603050405020304" pitchFamily="18" charset="0"/>
              </a:rPr>
              <a:t>940 and </a:t>
            </a:r>
            <a:r>
              <a:rPr lang="en-US" sz="1400" b="1" i="1" dirty="0" smtClean="0">
                <a:solidFill>
                  <a:srgbClr val="36160C"/>
                </a:solidFill>
                <a:latin typeface="Times New Roman" panose="02020603050405020304" pitchFamily="18" charset="0"/>
                <a:cs typeface="Times New Roman" panose="02020603050405020304" pitchFamily="18" charset="0"/>
              </a:rPr>
              <a:t>c. 960</a:t>
            </a:r>
          </a:p>
          <a:p>
            <a:pPr algn="l"/>
            <a:r>
              <a:rPr lang="en-US" sz="1400" b="1" i="1" dirty="0" err="1">
                <a:solidFill>
                  <a:srgbClr val="36160C"/>
                </a:solidFill>
                <a:latin typeface="Times New Roman" panose="02020603050405020304" pitchFamily="18" charset="0"/>
                <a:cs typeface="Times New Roman" panose="02020603050405020304" pitchFamily="18" charset="0"/>
              </a:rPr>
              <a:t>Musée</a:t>
            </a:r>
            <a:r>
              <a:rPr lang="en-US" sz="1400" b="1" i="1" dirty="0">
                <a:solidFill>
                  <a:srgbClr val="36160C"/>
                </a:solidFill>
                <a:latin typeface="Times New Roman" panose="02020603050405020304" pitchFamily="18" charset="0"/>
                <a:cs typeface="Times New Roman" panose="02020603050405020304" pitchFamily="18" charset="0"/>
              </a:rPr>
              <a:t> du </a:t>
            </a:r>
            <a:r>
              <a:rPr lang="en-US" sz="1400" b="1" i="1" dirty="0" smtClean="0">
                <a:solidFill>
                  <a:srgbClr val="36160C"/>
                </a:solidFill>
                <a:latin typeface="Times New Roman" panose="02020603050405020304" pitchFamily="18" charset="0"/>
                <a:cs typeface="Times New Roman" panose="02020603050405020304" pitchFamily="18" charset="0"/>
              </a:rPr>
              <a:t>Louvre, Paris</a:t>
            </a:r>
          </a:p>
          <a:p>
            <a:pPr algn="l"/>
            <a:r>
              <a:rPr lang="en-US" sz="1400" dirty="0" smtClean="0">
                <a:solidFill>
                  <a:srgbClr val="36160C"/>
                </a:solidFill>
                <a:latin typeface="Times New Roman" panose="02020603050405020304" pitchFamily="18" charset="0"/>
                <a:cs typeface="Times New Roman" panose="02020603050405020304" pitchFamily="18" charset="0"/>
              </a:rPr>
              <a:t>Christ </a:t>
            </a:r>
            <a:r>
              <a:rPr lang="en-US" sz="1400" dirty="0">
                <a:solidFill>
                  <a:srgbClr val="36160C"/>
                </a:solidFill>
                <a:latin typeface="Times New Roman" panose="02020603050405020304" pitchFamily="18" charset="0"/>
                <a:cs typeface="Times New Roman" panose="02020603050405020304" pitchFamily="18" charset="0"/>
              </a:rPr>
              <a:t>is enthroned between the Virgin and Saint John the Baptist, both standing on either side, and facing him to form the traditional </a:t>
            </a:r>
            <a:r>
              <a:rPr lang="en-US" sz="1400" dirty="0" err="1">
                <a:solidFill>
                  <a:srgbClr val="36160C"/>
                </a:solidFill>
                <a:latin typeface="Times New Roman" panose="02020603050405020304" pitchFamily="18" charset="0"/>
                <a:cs typeface="Times New Roman" panose="02020603050405020304" pitchFamily="18" charset="0"/>
              </a:rPr>
              <a:t>Deisis</a:t>
            </a:r>
            <a:r>
              <a:rPr lang="en-US" sz="1400" dirty="0">
                <a:solidFill>
                  <a:srgbClr val="36160C"/>
                </a:solidFill>
                <a:latin typeface="Times New Roman" panose="02020603050405020304" pitchFamily="18" charset="0"/>
                <a:cs typeface="Times New Roman" panose="02020603050405020304" pitchFamily="18" charset="0"/>
              </a:rPr>
              <a:t>, the intercessory prayer for Humanity. Above the throne, two half-length angels are set in plant crowns enhanced with stars. </a:t>
            </a:r>
            <a:endParaRPr lang="he-IL" sz="1400" dirty="0">
              <a:solidFill>
                <a:srgbClr val="36160C"/>
              </a:solidFill>
              <a:latin typeface="Times New Roman" panose="02020603050405020304" pitchFamily="18" charset="0"/>
              <a:cs typeface="Times New Roman" panose="02020603050405020304" pitchFamily="18" charset="0"/>
            </a:endParaRPr>
          </a:p>
        </p:txBody>
      </p:sp>
      <p:sp>
        <p:nvSpPr>
          <p:cNvPr id="5" name="מלבן 4"/>
          <p:cNvSpPr/>
          <p:nvPr/>
        </p:nvSpPr>
        <p:spPr>
          <a:xfrm>
            <a:off x="152400" y="351581"/>
            <a:ext cx="11743593" cy="877163"/>
          </a:xfrm>
          <a:prstGeom prst="rect">
            <a:avLst/>
          </a:prstGeom>
        </p:spPr>
        <p:txBody>
          <a:bodyPr wrap="square">
            <a:spAutoFit/>
          </a:bodyPr>
          <a:lstStyle/>
          <a:p>
            <a:pPr>
              <a:lnSpc>
                <a:spcPct val="150000"/>
              </a:lnSpc>
            </a:pP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המוטיב הציורי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של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הדיאזיס</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מופיע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בוודאות רק לאחר סיום המחלוקת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האיקונוקלאסטית</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הדוגמאות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העתיקות ביותר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של מוטיב זה ששרדו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מקונסטנטינופול הן מהמאה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ה- 10  ובתמונת יום הדין האחרון מהמאה ה-11 </a:t>
            </a:r>
          </a:p>
          <a:p>
            <a:pPr>
              <a:lnSpc>
                <a:spcPct val="150000"/>
              </a:lnSpc>
            </a:pPr>
            <a:r>
              <a:rPr lang="he-IL" sz="10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000" dirty="0">
                <a:solidFill>
                  <a:srgbClr val="36160C"/>
                </a:solidFill>
                <a:latin typeface="Tahoma" panose="020B0604030504040204" pitchFamily="34" charset="0"/>
                <a:ea typeface="Tahoma" panose="020B0604030504040204" pitchFamily="34" charset="0"/>
                <a:cs typeface="Tahoma" panose="020B0604030504040204" pitchFamily="34" charset="0"/>
              </a:rPr>
              <a:t>מלחמת האיקונין </a:t>
            </a:r>
            <a:r>
              <a:rPr lang="he-IL" sz="10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התחוללה בביזנטיון במהלך </a:t>
            </a:r>
            <a:r>
              <a:rPr lang="he-IL" sz="1000" dirty="0">
                <a:solidFill>
                  <a:srgbClr val="36160C"/>
                </a:solidFill>
                <a:latin typeface="Tahoma" panose="020B0604030504040204" pitchFamily="34" charset="0"/>
                <a:ea typeface="Tahoma" panose="020B0604030504040204" pitchFamily="34" charset="0"/>
                <a:cs typeface="Tahoma" panose="020B0604030504040204" pitchFamily="34" charset="0"/>
              </a:rPr>
              <a:t>המאה ה-8 </a:t>
            </a:r>
            <a:r>
              <a:rPr lang="he-IL" sz="1000" dirty="0" smtClean="0">
                <a:solidFill>
                  <a:srgbClr val="36160C"/>
                </a:solidFill>
                <a:latin typeface="Tahoma" panose="020B0604030504040204" pitchFamily="34" charset="0"/>
                <a:ea typeface="Tahoma" panose="020B0604030504040204" pitchFamily="34" charset="0"/>
                <a:cs typeface="Tahoma" panose="020B0604030504040204" pitchFamily="34" charset="0"/>
              </a:rPr>
              <a:t>והסתיימה כשהקיסרית </a:t>
            </a:r>
            <a:r>
              <a:rPr lang="he-IL" sz="1000" dirty="0" err="1">
                <a:solidFill>
                  <a:srgbClr val="36160C"/>
                </a:solidFill>
                <a:latin typeface="Tahoma" panose="020B0604030504040204" pitchFamily="34" charset="0"/>
                <a:ea typeface="Tahoma" panose="020B0604030504040204" pitchFamily="34" charset="0"/>
                <a:cs typeface="Tahoma" panose="020B0604030504040204" pitchFamily="34" charset="0"/>
              </a:rPr>
              <a:t>תאודורה</a:t>
            </a:r>
            <a:r>
              <a:rPr lang="he-IL" sz="1000"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000" dirty="0" smtClean="0">
                <a:solidFill>
                  <a:srgbClr val="36160C"/>
                </a:solidFill>
                <a:latin typeface="Tahoma" panose="020B0604030504040204" pitchFamily="34" charset="0"/>
                <a:ea typeface="Tahoma" panose="020B0604030504040204" pitchFamily="34" charset="0"/>
                <a:cs typeface="Tahoma" panose="020B0604030504040204" pitchFamily="34" charset="0"/>
              </a:rPr>
              <a:t>אשת </a:t>
            </a:r>
            <a:r>
              <a:rPr lang="he-IL" sz="1000" dirty="0" err="1">
                <a:solidFill>
                  <a:srgbClr val="36160C"/>
                </a:solidFill>
                <a:latin typeface="Tahoma" panose="020B0604030504040204" pitchFamily="34" charset="0"/>
                <a:ea typeface="Tahoma" panose="020B0604030504040204" pitchFamily="34" charset="0"/>
                <a:cs typeface="Tahoma" panose="020B0604030504040204" pitchFamily="34" charset="0"/>
              </a:rPr>
              <a:t>תאופילוס</a:t>
            </a:r>
            <a:r>
              <a:rPr lang="he-IL" sz="1000" dirty="0">
                <a:solidFill>
                  <a:srgbClr val="36160C"/>
                </a:solidFill>
                <a:latin typeface="Tahoma" panose="020B0604030504040204" pitchFamily="34" charset="0"/>
                <a:ea typeface="Tahoma" panose="020B0604030504040204" pitchFamily="34" charset="0"/>
                <a:cs typeface="Tahoma" panose="020B0604030504040204" pitchFamily="34" charset="0"/>
              </a:rPr>
              <a:t> דיכאה </a:t>
            </a:r>
            <a:r>
              <a:rPr lang="he-IL" sz="1000" dirty="0" smtClean="0">
                <a:solidFill>
                  <a:srgbClr val="36160C"/>
                </a:solidFill>
                <a:latin typeface="Tahoma" panose="020B0604030504040204" pitchFamily="34" charset="0"/>
                <a:ea typeface="Tahoma" panose="020B0604030504040204" pitchFamily="34" charset="0"/>
                <a:cs typeface="Tahoma" panose="020B0604030504040204" pitchFamily="34" charset="0"/>
              </a:rPr>
              <a:t>את תנועת המתנגדים לאיקונות בשנת 843.</a:t>
            </a:r>
            <a:endParaRPr lang="he-IL" sz="1000"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pic>
        <p:nvPicPr>
          <p:cNvPr id="7" name="תמונה 6"/>
          <p:cNvPicPr>
            <a:picLocks noChangeAspect="1"/>
          </p:cNvPicPr>
          <p:nvPr/>
        </p:nvPicPr>
        <p:blipFill rotWithShape="1">
          <a:blip r:embed="rId4"/>
          <a:srcRect l="40582" t="17169" r="31267" b="13607"/>
          <a:stretch/>
        </p:blipFill>
        <p:spPr>
          <a:xfrm>
            <a:off x="3790069" y="1406045"/>
            <a:ext cx="3318935" cy="4590789"/>
          </a:xfrm>
          <a:prstGeom prst="rect">
            <a:avLst/>
          </a:prstGeom>
        </p:spPr>
      </p:pic>
      <p:sp>
        <p:nvSpPr>
          <p:cNvPr id="8" name="מלבן 7"/>
          <p:cNvSpPr/>
          <p:nvPr/>
        </p:nvSpPr>
        <p:spPr>
          <a:xfrm>
            <a:off x="3697306" y="6044402"/>
            <a:ext cx="6096000" cy="738664"/>
          </a:xfrm>
          <a:prstGeom prst="rect">
            <a:avLst/>
          </a:prstGeom>
        </p:spPr>
        <p:txBody>
          <a:bodyPr>
            <a:spAutoFit/>
          </a:bodyPr>
          <a:lstStyle/>
          <a:p>
            <a:pPr algn="l"/>
            <a:r>
              <a:rPr lang="en-US" sz="1400" b="1" i="1">
                <a:solidFill>
                  <a:srgbClr val="36160C"/>
                </a:solidFill>
                <a:latin typeface="Times New Roman" panose="02020603050405020304" pitchFamily="18" charset="0"/>
                <a:cs typeface="Times New Roman" panose="02020603050405020304" pitchFamily="18" charset="0"/>
              </a:rPr>
              <a:t>Last </a:t>
            </a:r>
            <a:r>
              <a:rPr lang="en-US" sz="1400" b="1" i="1" smtClean="0">
                <a:solidFill>
                  <a:srgbClr val="36160C"/>
                </a:solidFill>
                <a:latin typeface="Times New Roman" panose="02020603050405020304" pitchFamily="18" charset="0"/>
                <a:cs typeface="Times New Roman" panose="02020603050405020304" pitchFamily="18" charset="0"/>
              </a:rPr>
              <a:t>Judgment  </a:t>
            </a:r>
            <a:r>
              <a:rPr lang="en-US" sz="1400" b="1" i="1" dirty="0">
                <a:solidFill>
                  <a:srgbClr val="36160C"/>
                </a:solidFill>
                <a:latin typeface="Times New Roman" panose="02020603050405020304" pitchFamily="18" charset="0"/>
                <a:cs typeface="Times New Roman" panose="02020603050405020304" pitchFamily="18" charset="0"/>
              </a:rPr>
              <a:t>(Ms. Grec </a:t>
            </a:r>
            <a:r>
              <a:rPr lang="en-US" sz="1400" b="1" i="1" dirty="0" smtClean="0">
                <a:solidFill>
                  <a:srgbClr val="36160C"/>
                </a:solidFill>
                <a:latin typeface="Times New Roman" panose="02020603050405020304" pitchFamily="18" charset="0"/>
                <a:cs typeface="Times New Roman" panose="02020603050405020304" pitchFamily="18" charset="0"/>
              </a:rPr>
              <a:t>74 , f. 51v)</a:t>
            </a:r>
            <a:r>
              <a:rPr lang="he-IL" sz="1400" b="1" i="1" dirty="0" smtClean="0">
                <a:solidFill>
                  <a:srgbClr val="36160C"/>
                </a:solidFill>
                <a:latin typeface="Times New Roman" panose="02020603050405020304" pitchFamily="18" charset="0"/>
                <a:cs typeface="Times New Roman" panose="02020603050405020304" pitchFamily="18" charset="0"/>
              </a:rPr>
              <a:t> </a:t>
            </a:r>
            <a:endParaRPr lang="en-US" sz="1400" b="1" i="1" dirty="0" smtClean="0">
              <a:solidFill>
                <a:srgbClr val="36160C"/>
              </a:solidFill>
              <a:latin typeface="Times New Roman" panose="02020603050405020304" pitchFamily="18" charset="0"/>
              <a:cs typeface="Times New Roman" panose="02020603050405020304" pitchFamily="18" charset="0"/>
            </a:endParaRPr>
          </a:p>
          <a:p>
            <a:pPr algn="l"/>
            <a:r>
              <a:rPr lang="en-US" sz="1400" b="1" i="1" dirty="0" smtClean="0">
                <a:solidFill>
                  <a:srgbClr val="36160C"/>
                </a:solidFill>
                <a:latin typeface="Times New Roman" panose="02020603050405020304" pitchFamily="18" charset="0"/>
                <a:cs typeface="Times New Roman" panose="02020603050405020304" pitchFamily="18" charset="0"/>
              </a:rPr>
              <a:t>Illuminated manuscript, Byzantine</a:t>
            </a:r>
            <a:r>
              <a:rPr lang="en-US" sz="1400" b="1" i="1" dirty="0">
                <a:solidFill>
                  <a:srgbClr val="36160C"/>
                </a:solidFill>
                <a:latin typeface="Times New Roman" panose="02020603050405020304" pitchFamily="18" charset="0"/>
                <a:cs typeface="Times New Roman" panose="02020603050405020304" pitchFamily="18" charset="0"/>
              </a:rPr>
              <a:t>, 11th </a:t>
            </a:r>
            <a:r>
              <a:rPr lang="en-US" sz="1400" b="1" i="1" dirty="0" smtClean="0">
                <a:solidFill>
                  <a:srgbClr val="36160C"/>
                </a:solidFill>
                <a:latin typeface="Times New Roman" panose="02020603050405020304" pitchFamily="18" charset="0"/>
                <a:cs typeface="Times New Roman" panose="02020603050405020304" pitchFamily="18" charset="0"/>
              </a:rPr>
              <a:t>Century</a:t>
            </a:r>
            <a:endParaRPr lang="en-US" sz="1400" b="1" i="1" dirty="0">
              <a:solidFill>
                <a:srgbClr val="36160C"/>
              </a:solidFill>
              <a:latin typeface="Times New Roman" panose="02020603050405020304" pitchFamily="18" charset="0"/>
              <a:cs typeface="Times New Roman" panose="02020603050405020304" pitchFamily="18" charset="0"/>
            </a:endParaRPr>
          </a:p>
          <a:p>
            <a:pPr algn="l"/>
            <a:r>
              <a:rPr lang="en-US" sz="1400" b="1" i="1" dirty="0" err="1">
                <a:solidFill>
                  <a:srgbClr val="36160C"/>
                </a:solidFill>
                <a:latin typeface="Times New Roman" panose="02020603050405020304" pitchFamily="18" charset="0"/>
                <a:cs typeface="Times New Roman" panose="02020603050405020304" pitchFamily="18" charset="0"/>
              </a:rPr>
              <a:t>Bibliothèque</a:t>
            </a:r>
            <a:r>
              <a:rPr lang="en-US" sz="1400" b="1" i="1" dirty="0">
                <a:solidFill>
                  <a:srgbClr val="36160C"/>
                </a:solidFill>
                <a:latin typeface="Times New Roman" panose="02020603050405020304" pitchFamily="18" charset="0"/>
                <a:cs typeface="Times New Roman" panose="02020603050405020304" pitchFamily="18" charset="0"/>
              </a:rPr>
              <a:t> </a:t>
            </a:r>
            <a:r>
              <a:rPr lang="en-US" sz="1400" b="1" i="1" dirty="0" err="1">
                <a:solidFill>
                  <a:srgbClr val="36160C"/>
                </a:solidFill>
                <a:latin typeface="Times New Roman" panose="02020603050405020304" pitchFamily="18" charset="0"/>
                <a:cs typeface="Times New Roman" panose="02020603050405020304" pitchFamily="18" charset="0"/>
              </a:rPr>
              <a:t>nationale</a:t>
            </a:r>
            <a:r>
              <a:rPr lang="en-US" sz="1400" b="1" i="1" dirty="0">
                <a:solidFill>
                  <a:srgbClr val="36160C"/>
                </a:solidFill>
                <a:latin typeface="Times New Roman" panose="02020603050405020304" pitchFamily="18" charset="0"/>
                <a:cs typeface="Times New Roman" panose="02020603050405020304" pitchFamily="18" charset="0"/>
              </a:rPr>
              <a:t> de </a:t>
            </a:r>
            <a:r>
              <a:rPr lang="en-US" sz="1400" b="1" i="1" dirty="0" smtClean="0">
                <a:solidFill>
                  <a:srgbClr val="36160C"/>
                </a:solidFill>
                <a:latin typeface="Times New Roman" panose="02020603050405020304" pitchFamily="18" charset="0"/>
                <a:cs typeface="Times New Roman" panose="02020603050405020304" pitchFamily="18" charset="0"/>
              </a:rPr>
              <a:t>France</a:t>
            </a:r>
            <a:endParaRPr lang="en-US" sz="1400" b="1" i="1" dirty="0">
              <a:solidFill>
                <a:srgbClr val="36160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5177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4906108" y="96715"/>
            <a:ext cx="7033846" cy="1477328"/>
          </a:xfrm>
          <a:prstGeom prst="rect">
            <a:avLst/>
          </a:prstGeom>
        </p:spPr>
        <p:txBody>
          <a:bodyPr wrap="square">
            <a:spAutoFit/>
          </a:bodyPr>
          <a:lstStyle/>
          <a:p>
            <a:pPr>
              <a:lnSpc>
                <a:spcPct val="150000"/>
              </a:lnSpc>
            </a:pPr>
            <a:r>
              <a:rPr lang="he-IL"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הכס הריק </a:t>
            </a:r>
            <a:r>
              <a:rPr lang="en-US" sz="1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Hetoimasia</a:t>
            </a:r>
            <a:r>
              <a:rPr lang="he-IL"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הממתין לבואו של ישוע בשנית ישמש ככס המשפט. שני מלאכים ניצבים לידו ובידיהם מגילות. על הכס נמצאים כלי העינויים, ה</a:t>
            </a:r>
            <a:r>
              <a:rPr lang="en-US" sz="1200" b="1" dirty="0">
                <a:solidFill>
                  <a:prstClr val="black"/>
                </a:solidFill>
                <a:latin typeface="Tahoma" panose="020B0604030504040204" pitchFamily="34" charset="0"/>
                <a:ea typeface="Tahoma" panose="020B0604030504040204" pitchFamily="34" charset="0"/>
                <a:cs typeface="Tahoma" panose="020B0604030504040204" pitchFamily="34" charset="0"/>
              </a:rPr>
              <a:t>Arma </a:t>
            </a:r>
            <a:r>
              <a:rPr lang="en-US" sz="1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Christi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r>
              <a:rPr lang="he-IL"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(הצלב, החנית, הספוג הטבול בחומץ) , </a:t>
            </a:r>
            <a:r>
              <a:rPr lang="he-IL" sz="1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ספר </a:t>
            </a:r>
            <a:r>
              <a:rPr lang="he-IL"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הברית החדשה ואולי ספר בו מונצחים מעשיהם הטובים והרעים של בני האדם וכן </a:t>
            </a:r>
            <a:r>
              <a:rPr lang="he-IL" sz="1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בגד</a:t>
            </a:r>
            <a:r>
              <a:rPr lang="he-IL"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בצבע סגול קיסרי אותו יעטה המלך המשיח בשבתו על כס מלכותו.  </a:t>
            </a:r>
            <a:r>
              <a:rPr lang="he-IL" sz="1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יֵשׁוּעַ </a:t>
            </a:r>
            <a:r>
              <a:rPr lang="he-IL" sz="1200" b="1" dirty="0">
                <a:solidFill>
                  <a:prstClr val="black"/>
                </a:solidFill>
                <a:latin typeface="Tahoma" panose="020B0604030504040204" pitchFamily="34" charset="0"/>
                <a:ea typeface="Tahoma" panose="020B0604030504040204" pitchFamily="34" charset="0"/>
                <a:cs typeface="Tahoma" panose="020B0604030504040204" pitchFamily="34" charset="0"/>
              </a:rPr>
              <a:t>הֶעָתִיד לִשְׁפֹּט אֶת הַחַיִּים וְאֶת הַמֵּתִים בְּהוֹפָעָתוֹ וּבְמַלְכוּתוֹ (אגרת שאול </a:t>
            </a:r>
            <a:r>
              <a:rPr lang="he-IL" sz="1200" b="1" dirty="0" err="1">
                <a:solidFill>
                  <a:prstClr val="black"/>
                </a:solidFill>
                <a:latin typeface="Tahoma" panose="020B0604030504040204" pitchFamily="34" charset="0"/>
                <a:ea typeface="Tahoma" panose="020B0604030504040204" pitchFamily="34" charset="0"/>
                <a:cs typeface="Tahoma" panose="020B0604030504040204" pitchFamily="34" charset="0"/>
              </a:rPr>
              <a:t>השניה</a:t>
            </a:r>
            <a:r>
              <a:rPr lang="he-IL" sz="1200" b="1" dirty="0">
                <a:solidFill>
                  <a:prstClr val="black"/>
                </a:solidFill>
                <a:latin typeface="Tahoma" panose="020B0604030504040204" pitchFamily="34" charset="0"/>
                <a:ea typeface="Tahoma" panose="020B0604030504040204" pitchFamily="34" charset="0"/>
                <a:cs typeface="Tahoma" panose="020B0604030504040204" pitchFamily="34" charset="0"/>
              </a:rPr>
              <a:t> אל </a:t>
            </a:r>
            <a:r>
              <a:rPr lang="he-IL" sz="1200" b="1" dirty="0" err="1">
                <a:solidFill>
                  <a:prstClr val="black"/>
                </a:solidFill>
                <a:latin typeface="Tahoma" panose="020B0604030504040204" pitchFamily="34" charset="0"/>
                <a:ea typeface="Tahoma" panose="020B0604030504040204" pitchFamily="34" charset="0"/>
                <a:cs typeface="Tahoma" panose="020B0604030504040204" pitchFamily="34" charset="0"/>
              </a:rPr>
              <a:t>טימותיאוס</a:t>
            </a:r>
            <a:r>
              <a:rPr lang="he-IL" sz="1200" b="1" dirty="0">
                <a:solidFill>
                  <a:prstClr val="black"/>
                </a:solidFill>
                <a:latin typeface="Tahoma" panose="020B0604030504040204" pitchFamily="34" charset="0"/>
                <a:ea typeface="Tahoma" panose="020B0604030504040204" pitchFamily="34" charset="0"/>
                <a:cs typeface="Tahoma" panose="020B0604030504040204" pitchFamily="34" charset="0"/>
              </a:rPr>
              <a:t> ד, 1</a:t>
            </a:r>
            <a:r>
              <a:rPr lang="he-IL" sz="1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he-IL" sz="12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מלבן 3"/>
          <p:cNvSpPr/>
          <p:nvPr/>
        </p:nvSpPr>
        <p:spPr>
          <a:xfrm>
            <a:off x="4440114" y="3661845"/>
            <a:ext cx="8537331" cy="646331"/>
          </a:xfrm>
          <a:prstGeom prst="rect">
            <a:avLst/>
          </a:prstGeom>
        </p:spPr>
        <p:txBody>
          <a:bodyPr wrap="square">
            <a:spAutoFit/>
          </a:bodyPr>
          <a:lstStyle/>
          <a:p>
            <a:endParaRPr lang="en-US" dirty="0">
              <a:solidFill>
                <a:prstClr val="black"/>
              </a:solidFill>
            </a:endParaRPr>
          </a:p>
          <a:p>
            <a:endParaRPr lang="en-US" dirty="0">
              <a:solidFill>
                <a:prstClr val="black"/>
              </a:solidFill>
            </a:endParaRPr>
          </a:p>
        </p:txBody>
      </p:sp>
      <p:pic>
        <p:nvPicPr>
          <p:cNvPr id="2" name="תמונה 1"/>
          <p:cNvPicPr>
            <a:picLocks noChangeAspect="1"/>
          </p:cNvPicPr>
          <p:nvPr/>
        </p:nvPicPr>
        <p:blipFill rotWithShape="1">
          <a:blip r:embed="rId2"/>
          <a:srcRect b="38846"/>
          <a:stretch/>
        </p:blipFill>
        <p:spPr>
          <a:xfrm>
            <a:off x="0" y="0"/>
            <a:ext cx="4864609" cy="4193931"/>
          </a:xfrm>
          <a:prstGeom prst="rect">
            <a:avLst/>
          </a:prstGeom>
        </p:spPr>
      </p:pic>
      <p:pic>
        <p:nvPicPr>
          <p:cNvPr id="6" name="תמונה 5"/>
          <p:cNvPicPr>
            <a:picLocks noChangeAspect="1"/>
          </p:cNvPicPr>
          <p:nvPr/>
        </p:nvPicPr>
        <p:blipFill>
          <a:blip r:embed="rId3"/>
          <a:stretch>
            <a:fillRect/>
          </a:stretch>
        </p:blipFill>
        <p:spPr>
          <a:xfrm>
            <a:off x="0" y="4336093"/>
            <a:ext cx="3000287" cy="2152629"/>
          </a:xfrm>
          <a:prstGeom prst="rect">
            <a:avLst/>
          </a:prstGeom>
        </p:spPr>
      </p:pic>
      <p:sp>
        <p:nvSpPr>
          <p:cNvPr id="7" name="מלבן 6"/>
          <p:cNvSpPr/>
          <p:nvPr/>
        </p:nvSpPr>
        <p:spPr>
          <a:xfrm>
            <a:off x="-79131" y="6465015"/>
            <a:ext cx="6096000" cy="461665"/>
          </a:xfrm>
          <a:prstGeom prst="rect">
            <a:avLst/>
          </a:prstGeom>
        </p:spPr>
        <p:txBody>
          <a:bodyPr>
            <a:spAutoFit/>
          </a:bodyPr>
          <a:lstStyle/>
          <a:p>
            <a:pPr algn="l"/>
            <a:r>
              <a:rPr lang="en-US" sz="1200" b="1" i="1" dirty="0" smtClean="0">
                <a:solidFill>
                  <a:srgbClr val="36160C"/>
                </a:solidFill>
                <a:latin typeface="Times New Roman" panose="02020603050405020304" pitchFamily="18" charset="0"/>
                <a:cs typeface="Times New Roman" panose="02020603050405020304" pitchFamily="18" charset="0"/>
              </a:rPr>
              <a:t>Hetoimasia, Baptistry </a:t>
            </a:r>
            <a:r>
              <a:rPr lang="en-US" sz="1200" b="1" i="1" dirty="0">
                <a:solidFill>
                  <a:srgbClr val="36160C"/>
                </a:solidFill>
                <a:latin typeface="Times New Roman" panose="02020603050405020304" pitchFamily="18" charset="0"/>
                <a:cs typeface="Times New Roman" panose="02020603050405020304" pitchFamily="18" charset="0"/>
              </a:rPr>
              <a:t>of the Arians, </a:t>
            </a:r>
            <a:r>
              <a:rPr lang="en-US" sz="1200" b="1" i="1" dirty="0" smtClean="0">
                <a:solidFill>
                  <a:srgbClr val="36160C"/>
                </a:solidFill>
                <a:latin typeface="Times New Roman" panose="02020603050405020304" pitchFamily="18" charset="0"/>
                <a:cs typeface="Times New Roman" panose="02020603050405020304" pitchFamily="18" charset="0"/>
              </a:rPr>
              <a:t>Ravenna</a:t>
            </a:r>
          </a:p>
          <a:p>
            <a:pPr algn="l"/>
            <a:r>
              <a:rPr lang="en-US" sz="1200" b="1" i="1" dirty="0">
                <a:solidFill>
                  <a:srgbClr val="36160C"/>
                </a:solidFill>
                <a:latin typeface="Times New Roman" panose="02020603050405020304" pitchFamily="18" charset="0"/>
                <a:cs typeface="Times New Roman" panose="02020603050405020304" pitchFamily="18" charset="0"/>
              </a:rPr>
              <a:t>early 6th </a:t>
            </a:r>
            <a:r>
              <a:rPr lang="en-US" sz="1200" b="1" i="1" dirty="0" smtClean="0">
                <a:solidFill>
                  <a:srgbClr val="36160C"/>
                </a:solidFill>
                <a:latin typeface="Times New Roman" panose="02020603050405020304" pitchFamily="18" charset="0"/>
                <a:cs typeface="Times New Roman" panose="02020603050405020304" pitchFamily="18" charset="0"/>
              </a:rPr>
              <a:t>century</a:t>
            </a:r>
            <a:endParaRPr lang="en-US" sz="1200" b="1" i="1" dirty="0">
              <a:solidFill>
                <a:srgbClr val="36160C"/>
              </a:solidFill>
              <a:latin typeface="Times New Roman" panose="02020603050405020304" pitchFamily="18" charset="0"/>
              <a:cs typeface="Times New Roman" panose="02020603050405020304" pitchFamily="18" charset="0"/>
            </a:endParaRPr>
          </a:p>
        </p:txBody>
      </p:sp>
      <p:pic>
        <p:nvPicPr>
          <p:cNvPr id="8" name="תמונה 7"/>
          <p:cNvPicPr>
            <a:picLocks noChangeAspect="1"/>
          </p:cNvPicPr>
          <p:nvPr/>
        </p:nvPicPr>
        <p:blipFill>
          <a:blip r:embed="rId4"/>
          <a:stretch>
            <a:fillRect/>
          </a:stretch>
        </p:blipFill>
        <p:spPr>
          <a:xfrm>
            <a:off x="3117017" y="4343400"/>
            <a:ext cx="3621892" cy="2171700"/>
          </a:xfrm>
          <a:prstGeom prst="rect">
            <a:avLst/>
          </a:prstGeom>
        </p:spPr>
      </p:pic>
      <p:sp>
        <p:nvSpPr>
          <p:cNvPr id="9" name="מלבן 8"/>
          <p:cNvSpPr/>
          <p:nvPr/>
        </p:nvSpPr>
        <p:spPr>
          <a:xfrm>
            <a:off x="3044898" y="6463636"/>
            <a:ext cx="3977225" cy="461665"/>
          </a:xfrm>
          <a:prstGeom prst="rect">
            <a:avLst/>
          </a:prstGeom>
        </p:spPr>
        <p:txBody>
          <a:bodyPr wrap="square">
            <a:spAutoFit/>
          </a:bodyPr>
          <a:lstStyle/>
          <a:p>
            <a:pPr algn="l"/>
            <a:r>
              <a:rPr lang="en-US" sz="1200" b="1" i="1" dirty="0">
                <a:solidFill>
                  <a:srgbClr val="36160C"/>
                </a:solidFill>
                <a:latin typeface="Times New Roman" panose="02020603050405020304" pitchFamily="18" charset="0"/>
                <a:cs typeface="Times New Roman" panose="02020603050405020304" pitchFamily="18" charset="0"/>
              </a:rPr>
              <a:t>Byzantine fresco representing </a:t>
            </a:r>
            <a:r>
              <a:rPr lang="en-US" sz="1200" b="1" i="1" dirty="0" smtClean="0">
                <a:solidFill>
                  <a:srgbClr val="36160C"/>
                </a:solidFill>
                <a:latin typeface="Times New Roman" panose="02020603050405020304" pitchFamily="18" charset="0"/>
                <a:cs typeface="Times New Roman" panose="02020603050405020304" pitchFamily="18" charset="0"/>
              </a:rPr>
              <a:t>the 1</a:t>
            </a:r>
            <a:r>
              <a:rPr lang="en-US" sz="1200" b="1" i="1" baseline="30000" dirty="0" smtClean="0">
                <a:solidFill>
                  <a:srgbClr val="36160C"/>
                </a:solidFill>
                <a:latin typeface="Times New Roman" panose="02020603050405020304" pitchFamily="18" charset="0"/>
                <a:cs typeface="Times New Roman" panose="02020603050405020304" pitchFamily="18" charset="0"/>
              </a:rPr>
              <a:t>st</a:t>
            </a:r>
            <a:r>
              <a:rPr lang="en-US" sz="1200" b="1" i="1" dirty="0" smtClean="0">
                <a:solidFill>
                  <a:srgbClr val="36160C"/>
                </a:solidFill>
                <a:latin typeface="Times New Roman" panose="02020603050405020304" pitchFamily="18" charset="0"/>
                <a:cs typeface="Times New Roman" panose="02020603050405020304" pitchFamily="18" charset="0"/>
              </a:rPr>
              <a:t> Council </a:t>
            </a:r>
            <a:r>
              <a:rPr lang="en-US" sz="1200" b="1" i="1" dirty="0">
                <a:solidFill>
                  <a:srgbClr val="36160C"/>
                </a:solidFill>
                <a:latin typeface="Times New Roman" panose="02020603050405020304" pitchFamily="18" charset="0"/>
                <a:cs typeface="Times New Roman" panose="02020603050405020304" pitchFamily="18" charset="0"/>
              </a:rPr>
              <a:t>of </a:t>
            </a:r>
            <a:r>
              <a:rPr lang="en-US" sz="1200" b="1" i="1" dirty="0" err="1" smtClean="0">
                <a:solidFill>
                  <a:srgbClr val="36160C"/>
                </a:solidFill>
                <a:latin typeface="Times New Roman" panose="02020603050405020304" pitchFamily="18" charset="0"/>
                <a:cs typeface="Times New Roman" panose="02020603050405020304" pitchFamily="18" charset="0"/>
              </a:rPr>
              <a:t>Nicea</a:t>
            </a:r>
            <a:r>
              <a:rPr lang="en-US" sz="1200" b="1" i="1" dirty="0" smtClean="0">
                <a:solidFill>
                  <a:srgbClr val="36160C"/>
                </a:solidFill>
                <a:latin typeface="Times New Roman" panose="02020603050405020304" pitchFamily="18" charset="0"/>
                <a:cs typeface="Times New Roman" panose="02020603050405020304" pitchFamily="18" charset="0"/>
              </a:rPr>
              <a:t> (325)</a:t>
            </a:r>
            <a:endParaRPr lang="en-US" sz="1200" b="1" i="1" dirty="0">
              <a:solidFill>
                <a:srgbClr val="36160C"/>
              </a:solidFill>
              <a:latin typeface="Times New Roman" panose="02020603050405020304" pitchFamily="18" charset="0"/>
              <a:cs typeface="Times New Roman" panose="02020603050405020304" pitchFamily="18" charset="0"/>
            </a:endParaRPr>
          </a:p>
          <a:p>
            <a:pPr algn="l"/>
            <a:r>
              <a:rPr lang="en-US" sz="1200" b="1" i="1" dirty="0" smtClean="0">
                <a:solidFill>
                  <a:srgbClr val="36160C"/>
                </a:solidFill>
                <a:latin typeface="Times New Roman" panose="02020603050405020304" pitchFamily="18" charset="0"/>
                <a:cs typeface="Times New Roman" panose="02020603050405020304" pitchFamily="18" charset="0"/>
              </a:rPr>
              <a:t>Church </a:t>
            </a:r>
            <a:r>
              <a:rPr lang="en-US" sz="1200" b="1" i="1" dirty="0">
                <a:solidFill>
                  <a:srgbClr val="36160C"/>
                </a:solidFill>
                <a:latin typeface="Times New Roman" panose="02020603050405020304" pitchFamily="18" charset="0"/>
                <a:cs typeface="Times New Roman" panose="02020603050405020304" pitchFamily="18" charset="0"/>
              </a:rPr>
              <a:t>of Saint Nicholas, </a:t>
            </a:r>
            <a:r>
              <a:rPr lang="en-US" sz="1200" b="1" i="1" dirty="0" smtClean="0">
                <a:solidFill>
                  <a:srgbClr val="36160C"/>
                </a:solidFill>
                <a:latin typeface="Times New Roman" panose="02020603050405020304" pitchFamily="18" charset="0"/>
                <a:cs typeface="Times New Roman" panose="02020603050405020304" pitchFamily="18" charset="0"/>
              </a:rPr>
              <a:t>Myra,  6</a:t>
            </a:r>
            <a:r>
              <a:rPr lang="en-US" sz="1200" b="1" i="1" baseline="30000" dirty="0" smtClean="0">
                <a:solidFill>
                  <a:srgbClr val="36160C"/>
                </a:solidFill>
                <a:latin typeface="Times New Roman" panose="02020603050405020304" pitchFamily="18" charset="0"/>
                <a:cs typeface="Times New Roman" panose="02020603050405020304" pitchFamily="18" charset="0"/>
              </a:rPr>
              <a:t>th</a:t>
            </a:r>
            <a:r>
              <a:rPr lang="en-US" sz="1200" b="1" i="1" dirty="0" smtClean="0">
                <a:solidFill>
                  <a:srgbClr val="36160C"/>
                </a:solidFill>
                <a:latin typeface="Times New Roman" panose="02020603050405020304" pitchFamily="18" charset="0"/>
                <a:cs typeface="Times New Roman" panose="02020603050405020304" pitchFamily="18" charset="0"/>
              </a:rPr>
              <a:t> century</a:t>
            </a:r>
          </a:p>
        </p:txBody>
      </p:sp>
      <p:pic>
        <p:nvPicPr>
          <p:cNvPr id="10" name="תמונה 9"/>
          <p:cNvPicPr>
            <a:picLocks noChangeAspect="1"/>
          </p:cNvPicPr>
          <p:nvPr/>
        </p:nvPicPr>
        <p:blipFill>
          <a:blip r:embed="rId5"/>
          <a:stretch>
            <a:fillRect/>
          </a:stretch>
        </p:blipFill>
        <p:spPr>
          <a:xfrm>
            <a:off x="6867540" y="3173179"/>
            <a:ext cx="2628151" cy="3363675"/>
          </a:xfrm>
          <a:prstGeom prst="rect">
            <a:avLst/>
          </a:prstGeom>
        </p:spPr>
      </p:pic>
      <p:sp>
        <p:nvSpPr>
          <p:cNvPr id="11" name="מלבן 10"/>
          <p:cNvSpPr/>
          <p:nvPr/>
        </p:nvSpPr>
        <p:spPr>
          <a:xfrm>
            <a:off x="9460522" y="5772082"/>
            <a:ext cx="3314701" cy="830997"/>
          </a:xfrm>
          <a:prstGeom prst="rect">
            <a:avLst/>
          </a:prstGeom>
        </p:spPr>
        <p:txBody>
          <a:bodyPr wrap="square">
            <a:spAutoFit/>
          </a:bodyPr>
          <a:lstStyle/>
          <a:p>
            <a:pPr algn="l"/>
            <a:r>
              <a:rPr lang="en-US" sz="1200" b="1" i="1" dirty="0" smtClean="0">
                <a:solidFill>
                  <a:srgbClr val="36160C"/>
                </a:solidFill>
                <a:latin typeface="Times New Roman" panose="02020603050405020304" pitchFamily="18" charset="0"/>
                <a:cs typeface="Times New Roman" panose="02020603050405020304" pitchFamily="18" charset="0"/>
              </a:rPr>
              <a:t>1</a:t>
            </a:r>
            <a:r>
              <a:rPr lang="en-US" sz="1200" b="1" i="1" baseline="30000" dirty="0" smtClean="0">
                <a:solidFill>
                  <a:srgbClr val="36160C"/>
                </a:solidFill>
                <a:latin typeface="Times New Roman" panose="02020603050405020304" pitchFamily="18" charset="0"/>
                <a:cs typeface="Times New Roman" panose="02020603050405020304" pitchFamily="18" charset="0"/>
              </a:rPr>
              <a:t>st</a:t>
            </a:r>
            <a:r>
              <a:rPr lang="en-US" sz="1200" b="1" i="1" dirty="0" smtClean="0">
                <a:solidFill>
                  <a:srgbClr val="36160C"/>
                </a:solidFill>
                <a:latin typeface="Times New Roman" panose="02020603050405020304" pitchFamily="18" charset="0"/>
                <a:cs typeface="Times New Roman" panose="02020603050405020304" pitchFamily="18" charset="0"/>
              </a:rPr>
              <a:t> </a:t>
            </a:r>
            <a:r>
              <a:rPr lang="en-US" sz="1200" b="1" i="1" dirty="0">
                <a:solidFill>
                  <a:srgbClr val="36160C"/>
                </a:solidFill>
                <a:latin typeface="Times New Roman" panose="02020603050405020304" pitchFamily="18" charset="0"/>
                <a:cs typeface="Times New Roman" panose="02020603050405020304" pitchFamily="18" charset="0"/>
              </a:rPr>
              <a:t>ecumenical council of Constantinople </a:t>
            </a:r>
            <a:endParaRPr lang="en-US" sz="1200" b="1" i="1" dirty="0" smtClean="0">
              <a:solidFill>
                <a:srgbClr val="36160C"/>
              </a:solidFill>
              <a:latin typeface="Times New Roman" panose="02020603050405020304" pitchFamily="18" charset="0"/>
              <a:cs typeface="Times New Roman" panose="02020603050405020304" pitchFamily="18" charset="0"/>
            </a:endParaRPr>
          </a:p>
          <a:p>
            <a:pPr algn="l"/>
            <a:r>
              <a:rPr lang="en-US" sz="1200" b="1" i="1" dirty="0" smtClean="0">
                <a:solidFill>
                  <a:srgbClr val="36160C"/>
                </a:solidFill>
                <a:latin typeface="Times New Roman" panose="02020603050405020304" pitchFamily="18" charset="0"/>
                <a:cs typeface="Times New Roman" panose="02020603050405020304" pitchFamily="18" charset="0"/>
              </a:rPr>
              <a:t>(</a:t>
            </a:r>
            <a:r>
              <a:rPr lang="en-US" sz="1200" b="1" i="1" dirty="0">
                <a:solidFill>
                  <a:srgbClr val="36160C"/>
                </a:solidFill>
                <a:latin typeface="Times New Roman" panose="02020603050405020304" pitchFamily="18" charset="0"/>
                <a:cs typeface="Times New Roman" panose="02020603050405020304" pitchFamily="18" charset="0"/>
              </a:rPr>
              <a:t>381)</a:t>
            </a:r>
          </a:p>
          <a:p>
            <a:pPr algn="l"/>
            <a:r>
              <a:rPr lang="en-US" sz="1200" b="1" i="1" dirty="0">
                <a:solidFill>
                  <a:srgbClr val="36160C"/>
                </a:solidFill>
                <a:latin typeface="Times New Roman" panose="02020603050405020304" pitchFamily="18" charset="0"/>
                <a:cs typeface="Times New Roman" panose="02020603050405020304" pitchFamily="18" charset="0"/>
              </a:rPr>
              <a:t>	Homilies of Grégory de Nazianzus </a:t>
            </a:r>
            <a:endParaRPr lang="en-US" sz="1200" b="1" i="1" dirty="0" smtClean="0">
              <a:solidFill>
                <a:srgbClr val="36160C"/>
              </a:solidFill>
              <a:latin typeface="Times New Roman" panose="02020603050405020304" pitchFamily="18" charset="0"/>
              <a:cs typeface="Times New Roman" panose="02020603050405020304" pitchFamily="18" charset="0"/>
            </a:endParaRPr>
          </a:p>
          <a:p>
            <a:pPr algn="l"/>
            <a:r>
              <a:rPr lang="en-US" sz="1200" b="1" i="1" dirty="0" smtClean="0">
                <a:solidFill>
                  <a:srgbClr val="36160C"/>
                </a:solidFill>
                <a:latin typeface="Times New Roman" panose="02020603050405020304" pitchFamily="18" charset="0"/>
                <a:cs typeface="Times New Roman" panose="02020603050405020304" pitchFamily="18" charset="0"/>
              </a:rPr>
              <a:t>(</a:t>
            </a:r>
            <a:r>
              <a:rPr lang="en-US" sz="1200" b="1" i="1" dirty="0" err="1">
                <a:solidFill>
                  <a:srgbClr val="36160C"/>
                </a:solidFill>
                <a:latin typeface="Times New Roman" panose="02020603050405020304" pitchFamily="18" charset="0"/>
                <a:cs typeface="Times New Roman" panose="02020603050405020304" pitchFamily="18" charset="0"/>
              </a:rPr>
              <a:t>BnF</a:t>
            </a:r>
            <a:r>
              <a:rPr lang="en-US" sz="1200" b="1" i="1" dirty="0">
                <a:solidFill>
                  <a:srgbClr val="36160C"/>
                </a:solidFill>
                <a:latin typeface="Times New Roman" panose="02020603050405020304" pitchFamily="18" charset="0"/>
                <a:cs typeface="Times New Roman" panose="02020603050405020304" pitchFamily="18" charset="0"/>
              </a:rPr>
              <a:t> MS </a:t>
            </a:r>
            <a:r>
              <a:rPr lang="en-US" sz="1200" b="1" i="1" dirty="0" err="1">
                <a:solidFill>
                  <a:srgbClr val="36160C"/>
                </a:solidFill>
                <a:latin typeface="Times New Roman" panose="02020603050405020304" pitchFamily="18" charset="0"/>
                <a:cs typeface="Times New Roman" panose="02020603050405020304" pitchFamily="18" charset="0"/>
              </a:rPr>
              <a:t>grec</a:t>
            </a:r>
            <a:r>
              <a:rPr lang="en-US" sz="1200" b="1" i="1" dirty="0">
                <a:solidFill>
                  <a:srgbClr val="36160C"/>
                </a:solidFill>
                <a:latin typeface="Times New Roman" panose="02020603050405020304" pitchFamily="18" charset="0"/>
                <a:cs typeface="Times New Roman" panose="02020603050405020304" pitchFamily="18" charset="0"/>
              </a:rPr>
              <a:t> 510), </a:t>
            </a:r>
            <a:r>
              <a:rPr lang="en-US" sz="1200" b="1" i="1" dirty="0" smtClean="0">
                <a:solidFill>
                  <a:srgbClr val="36160C"/>
                </a:solidFill>
                <a:latin typeface="Times New Roman" panose="02020603050405020304" pitchFamily="18" charset="0"/>
                <a:cs typeface="Times New Roman" panose="02020603050405020304" pitchFamily="18" charset="0"/>
              </a:rPr>
              <a:t>c. </a:t>
            </a:r>
            <a:r>
              <a:rPr lang="en-US" sz="1200" b="1" i="1" dirty="0">
                <a:solidFill>
                  <a:srgbClr val="36160C"/>
                </a:solidFill>
                <a:latin typeface="Times New Roman" panose="02020603050405020304" pitchFamily="18" charset="0"/>
                <a:cs typeface="Times New Roman" panose="02020603050405020304" pitchFamily="18" charset="0"/>
              </a:rPr>
              <a:t>880</a:t>
            </a:r>
          </a:p>
        </p:txBody>
      </p:sp>
      <p:sp>
        <p:nvSpPr>
          <p:cNvPr id="12" name="TextBox 11"/>
          <p:cNvSpPr txBox="1"/>
          <p:nvPr/>
        </p:nvSpPr>
        <p:spPr>
          <a:xfrm>
            <a:off x="4967654" y="1521068"/>
            <a:ext cx="6998677" cy="1477328"/>
          </a:xfrm>
          <a:prstGeom prst="rect">
            <a:avLst/>
          </a:prstGeom>
          <a:noFill/>
        </p:spPr>
        <p:txBody>
          <a:bodyPr wrap="square" rtlCol="1">
            <a:spAutoFit/>
          </a:bodyPr>
          <a:lstStyle/>
          <a:p>
            <a:pPr>
              <a:lnSpc>
                <a:spcPct val="150000"/>
              </a:lnSpc>
            </a:pPr>
            <a:r>
              <a:rPr lang="he-IL" sz="1200" dirty="0" smtClean="0">
                <a:latin typeface="Tahoma" panose="020B0604030504040204" pitchFamily="34" charset="0"/>
                <a:ea typeface="Tahoma" panose="020B0604030504040204" pitchFamily="34" charset="0"/>
                <a:cs typeface="Tahoma" panose="020B0604030504040204" pitchFamily="34" charset="0"/>
              </a:rPr>
              <a:t>ארבע הדוגמאות ממחישות את התפתחות האיקונוגרפיה של הכס הריק:</a:t>
            </a:r>
          </a:p>
          <a:p>
            <a:pPr>
              <a:lnSpc>
                <a:spcPct val="150000"/>
              </a:lnSpc>
            </a:pPr>
            <a:r>
              <a:rPr lang="he-IL" sz="1200" dirty="0" smtClean="0">
                <a:latin typeface="Tahoma" panose="020B0604030504040204" pitchFamily="34" charset="0"/>
                <a:ea typeface="Tahoma" panose="020B0604030504040204" pitchFamily="34" charset="0"/>
                <a:cs typeface="Tahoma" panose="020B0604030504040204" pitchFamily="34" charset="0"/>
              </a:rPr>
              <a:t>הפסיפס בבית הטבילה </a:t>
            </a:r>
            <a:r>
              <a:rPr lang="he-IL" sz="1200" dirty="0" err="1" smtClean="0">
                <a:latin typeface="Tahoma" panose="020B0604030504040204" pitchFamily="34" charset="0"/>
                <a:ea typeface="Tahoma" panose="020B0604030504040204" pitchFamily="34" charset="0"/>
                <a:cs typeface="Tahoma" panose="020B0604030504040204" pitchFamily="34" charset="0"/>
              </a:rPr>
              <a:t>ברוונה</a:t>
            </a:r>
            <a:r>
              <a:rPr lang="he-IL" sz="1200" dirty="0" smtClean="0">
                <a:latin typeface="Tahoma" panose="020B0604030504040204" pitchFamily="34" charset="0"/>
                <a:ea typeface="Tahoma" panose="020B0604030504040204" pitchFamily="34" charset="0"/>
                <a:cs typeface="Tahoma" panose="020B0604030504040204" pitchFamily="34" charset="0"/>
              </a:rPr>
              <a:t> מתאר כס מפואר שבגבו צלב  ועליו כרית סגולה (צבע מלכותי). כך גם בפרסקו מאותה תקופה המתאר את ועידת </a:t>
            </a:r>
            <a:r>
              <a:rPr lang="he-IL" sz="1200" dirty="0" err="1" smtClean="0">
                <a:latin typeface="Tahoma" panose="020B0604030504040204" pitchFamily="34" charset="0"/>
                <a:ea typeface="Tahoma" panose="020B0604030504040204" pitchFamily="34" charset="0"/>
                <a:cs typeface="Tahoma" panose="020B0604030504040204" pitchFamily="34" charset="0"/>
              </a:rPr>
              <a:t>ניקאה</a:t>
            </a:r>
            <a:r>
              <a:rPr lang="he-IL" sz="1200" dirty="0" smtClean="0">
                <a:latin typeface="Tahoma" panose="020B0604030504040204" pitchFamily="34" charset="0"/>
                <a:ea typeface="Tahoma" panose="020B0604030504040204" pitchFamily="34" charset="0"/>
                <a:cs typeface="Tahoma" panose="020B0604030504040204" pitchFamily="34" charset="0"/>
              </a:rPr>
              <a:t>.</a:t>
            </a:r>
            <a:r>
              <a:rPr lang="he-IL" sz="1200" dirty="0">
                <a:latin typeface="Tahoma" panose="020B0604030504040204" pitchFamily="34" charset="0"/>
                <a:ea typeface="Tahoma" panose="020B0604030504040204" pitchFamily="34" charset="0"/>
                <a:cs typeface="Tahoma" panose="020B0604030504040204" pitchFamily="34" charset="0"/>
              </a:rPr>
              <a:t> </a:t>
            </a:r>
            <a:r>
              <a:rPr lang="he-IL" sz="1200" dirty="0" smtClean="0">
                <a:latin typeface="Tahoma" panose="020B0604030504040204" pitchFamily="34" charset="0"/>
                <a:ea typeface="Tahoma" panose="020B0604030504040204" pitchFamily="34" charset="0"/>
                <a:cs typeface="Tahoma" panose="020B0604030504040204" pitchFamily="34" charset="0"/>
              </a:rPr>
              <a:t>באיור מן המאה ה-9 המתאר את הועידה האקומנית השנייה שהתקיימה  בקונסטנטינופול הונח ספר הברית החדשה על הכס. הגילוף בשנהב  מתאר את הכס ריק על כל מרכיביו המוכרים מאז , המרכיבים המלכותיים ואלו שגרמו לסבלו של ישוע.</a:t>
            </a:r>
            <a:endParaRPr lang="he-IL" sz="1200" dirty="0">
              <a:latin typeface="Tahoma" panose="020B0604030504040204" pitchFamily="34" charset="0"/>
              <a:ea typeface="Tahoma" panose="020B0604030504040204" pitchFamily="34" charset="0"/>
              <a:cs typeface="Tahoma" panose="020B0604030504040204" pitchFamily="34" charset="0"/>
            </a:endParaRPr>
          </a:p>
        </p:txBody>
      </p:sp>
      <p:pic>
        <p:nvPicPr>
          <p:cNvPr id="15" name="תמונה 14"/>
          <p:cNvPicPr>
            <a:picLocks noChangeAspect="1"/>
          </p:cNvPicPr>
          <p:nvPr/>
        </p:nvPicPr>
        <p:blipFill>
          <a:blip r:embed="rId6"/>
          <a:stretch>
            <a:fillRect/>
          </a:stretch>
        </p:blipFill>
        <p:spPr>
          <a:xfrm>
            <a:off x="9620278" y="3162560"/>
            <a:ext cx="2571722" cy="1928185"/>
          </a:xfrm>
          <a:prstGeom prst="rect">
            <a:avLst/>
          </a:prstGeom>
        </p:spPr>
      </p:pic>
      <p:sp>
        <p:nvSpPr>
          <p:cNvPr id="16" name="מלבן 15"/>
          <p:cNvSpPr/>
          <p:nvPr/>
        </p:nvSpPr>
        <p:spPr>
          <a:xfrm>
            <a:off x="9530862" y="5101689"/>
            <a:ext cx="2804746" cy="461665"/>
          </a:xfrm>
          <a:prstGeom prst="rect">
            <a:avLst/>
          </a:prstGeom>
        </p:spPr>
        <p:txBody>
          <a:bodyPr wrap="square">
            <a:spAutoFit/>
          </a:bodyPr>
          <a:lstStyle/>
          <a:p>
            <a:pPr algn="l"/>
            <a:r>
              <a:rPr lang="en-US" sz="1200" b="1" i="1" dirty="0">
                <a:solidFill>
                  <a:srgbClr val="36160C"/>
                </a:solidFill>
                <a:latin typeface="Times New Roman" panose="02020603050405020304" pitchFamily="18" charset="0"/>
                <a:cs typeface="Times New Roman" panose="02020603050405020304" pitchFamily="18" charset="0"/>
              </a:rPr>
              <a:t>Ivory Hetoimasia with symbols of royal authority and the Passion (c. 1000 A.D.)</a:t>
            </a:r>
            <a:endParaRPr lang="he-IL" sz="1200" b="1" i="1" dirty="0">
              <a:solidFill>
                <a:srgbClr val="36160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94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srcRect r="5292"/>
          <a:stretch/>
        </p:blipFill>
        <p:spPr>
          <a:xfrm>
            <a:off x="0" y="0"/>
            <a:ext cx="4607169" cy="6858000"/>
          </a:xfrm>
          <a:prstGeom prst="rect">
            <a:avLst/>
          </a:prstGeom>
        </p:spPr>
      </p:pic>
      <p:pic>
        <p:nvPicPr>
          <p:cNvPr id="3" name="תמונה 2"/>
          <p:cNvPicPr>
            <a:picLocks noChangeAspect="1"/>
          </p:cNvPicPr>
          <p:nvPr/>
        </p:nvPicPr>
        <p:blipFill>
          <a:blip r:embed="rId3"/>
          <a:stretch>
            <a:fillRect/>
          </a:stretch>
        </p:blipFill>
        <p:spPr>
          <a:xfrm>
            <a:off x="5002823" y="4587524"/>
            <a:ext cx="6858000" cy="2270476"/>
          </a:xfrm>
          <a:prstGeom prst="rect">
            <a:avLst/>
          </a:prstGeom>
        </p:spPr>
      </p:pic>
      <p:sp>
        <p:nvSpPr>
          <p:cNvPr id="4" name="מלבן 3"/>
          <p:cNvSpPr/>
          <p:nvPr/>
        </p:nvSpPr>
        <p:spPr>
          <a:xfrm>
            <a:off x="4677507" y="-114300"/>
            <a:ext cx="7403123" cy="5032147"/>
          </a:xfrm>
          <a:prstGeom prst="rect">
            <a:avLst/>
          </a:prstGeom>
        </p:spPr>
        <p:txBody>
          <a:bodyPr wrap="square">
            <a:spAutoFit/>
          </a:bodyPr>
          <a:lstStyle/>
          <a:p>
            <a:pPr lvl="0">
              <a:lnSpc>
                <a:spcPct val="150000"/>
              </a:lnSpc>
            </a:pP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תחת הכס נראית יד האלוהים. על אצבע הקמיצה  תלויים  מאזני הצדק ובתוך כף ידו של האל חֲפוּנוֹת נשמות הצדיקים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בדמות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תינוקות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לבושים לבן</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ונשמות הצדיקים ביד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אלהים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וצרה בל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תגע</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בם (ספר חכמת שלמה**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ג,א</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הדימוי לתינוקות מדגיש את טוהר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הנשמה בהתאם לקריאתו של ישוע להיות כילד</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"אָמֵן אוֹמֵר אֲנִי לָכֶם, אִם לֹא תָּשׁוּבוּ וְתִהְיוּ כִּילָדִים לֹא תִּכָּנְסוּ לְמַלְכוּת הַשָּׁמַיִם. לָכֵן מִי שֶׁיַּשְׁפִּיל אֶת עַצְמוֹ לִהְיוֹת כַּיֶּלֶד הַזֶּה הוּא הַגָּדוֹל בְּמַלְכוּת הַשָּׁמַיִם".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מתי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יח</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3-4)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לצד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המאזנים דמויות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עירומות -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אלו הנשמות האמורות לְהִשָּׁפֵט מיד</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הן עירומות כיוון ששום דבר ארצי אינו יכול להגן עליהן בשעה זו למעט מעשים טובים שעשו במהלך חייהן.</a:t>
            </a:r>
            <a:endPar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lvl="0">
              <a:lnSpc>
                <a:spcPct val="150000"/>
              </a:lnSpc>
            </a:pP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משני  צִדֵּי הכס ממתינים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למשפטם: מימין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לכס (משמאלנו) האורתודוכסים המזרחיים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ובראשם ראשי הכנסייה בבגדיהם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הליתורגים</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ומשמאלו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(מימיננו) משה רבנו מוביל את העמים שאינם מאמינים בישוע.</a:t>
            </a:r>
            <a:endParaRPr lang="en-US"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lvl="0">
              <a:lnSpc>
                <a:spcPct val="150000"/>
              </a:lnSpc>
            </a:pP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כִּי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כֻּלָּנו</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חַיָּבִים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לְהֵרָאוֹת לִפְנֵי כֵּס הַמִּשְׁפָּט שֶׁל הַמָּשִׁיחַ, לְמַעַן יְקַבֵּל כָּל אֶחָד כְּפִי הַמַּעֲשִׂים שֶׁעָשָׂה בְּעֵת הֱיוֹתוֹ בַּגּוּף, אִם טוֹב וְאִם רַע. (אגרת שאול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השניה</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אל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הקורינתים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ה, 10</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p>
          <a:p>
            <a:pPr lvl="0">
              <a:lnSpc>
                <a:spcPct val="150000"/>
              </a:lnSpc>
            </a:pP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a:t>
            </a:r>
            <a:r>
              <a:rPr lang="he-IL" sz="1000" b="1" dirty="0">
                <a:solidFill>
                  <a:srgbClr val="36160C"/>
                </a:solidFill>
                <a:latin typeface="Tahoma" panose="020B0604030504040204" pitchFamily="34" charset="0"/>
                <a:ea typeface="Tahoma" panose="020B0604030504040204" pitchFamily="34" charset="0"/>
                <a:cs typeface="Tahoma" panose="020B0604030504040204" pitchFamily="34" charset="0"/>
              </a:rPr>
              <a:t>לְכָל אֶחָד מֵהֶם </a:t>
            </a:r>
            <a:r>
              <a:rPr lang="he-IL" sz="10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r>
              <a:rPr lang="he-IL" sz="1000" dirty="0" smtClean="0">
                <a:solidFill>
                  <a:srgbClr val="36160C"/>
                </a:solidFill>
                <a:latin typeface="Tahoma" panose="020B0604030504040204" pitchFamily="34" charset="0"/>
                <a:ea typeface="Tahoma" panose="020B0604030504040204" pitchFamily="34" charset="0"/>
                <a:cs typeface="Tahoma" panose="020B0604030504040204" pitchFamily="34" charset="0"/>
              </a:rPr>
              <a:t>נפשות הטבוחים על דבר האלוהים</a:t>
            </a:r>
            <a:r>
              <a:rPr lang="he-IL" sz="10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נִתְּנָה </a:t>
            </a:r>
            <a:r>
              <a:rPr lang="he-IL" sz="1000" b="1" dirty="0">
                <a:solidFill>
                  <a:srgbClr val="36160C"/>
                </a:solidFill>
                <a:latin typeface="Tahoma" panose="020B0604030504040204" pitchFamily="34" charset="0"/>
                <a:ea typeface="Tahoma" panose="020B0604030504040204" pitchFamily="34" charset="0"/>
                <a:cs typeface="Tahoma" panose="020B0604030504040204" pitchFamily="34" charset="0"/>
              </a:rPr>
              <a:t>גְּלִימָה לְבָנָה וְנֶאֱמַר לָהֶם לָנוּחַ עוֹד זְמַן מְעַט, עַד שֶׁיִּמָּלֵא גַּם מִסְפַּר חַבְרֵיהֶם הָעֲבָדִים וַאֲחֵיהֶם הָעֲתִידִים לֵהָרֵג </a:t>
            </a:r>
            <a:r>
              <a:rPr lang="he-IL" sz="10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כְּמוֹהֶם                                                                 (ההתגלות ו,  11)</a:t>
            </a:r>
          </a:p>
          <a:p>
            <a:pPr lvl="0">
              <a:lnSpc>
                <a:spcPct val="150000"/>
              </a:lnSpc>
            </a:pPr>
            <a:r>
              <a:rPr lang="he-IL" sz="10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דִּבֵּר </a:t>
            </a:r>
            <a:r>
              <a:rPr lang="he-IL" sz="1000" b="1" dirty="0">
                <a:solidFill>
                  <a:srgbClr val="36160C"/>
                </a:solidFill>
                <a:latin typeface="Tahoma" panose="020B0604030504040204" pitchFamily="34" charset="0"/>
                <a:ea typeface="Tahoma" panose="020B0604030504040204" pitchFamily="34" charset="0"/>
                <a:cs typeface="Tahoma" panose="020B0604030504040204" pitchFamily="34" charset="0"/>
              </a:rPr>
              <a:t>אַחַד הַזְּקֵנִים וְאָמַר אֵלַי: "אֵלֶּה הַלְּבוּשִׁים גְּלִימוֹת לְבָנוֹת מִי הֵם וּמֵאַיִן בָּאוּ</a:t>
            </a:r>
            <a:r>
              <a:rPr lang="he-IL" sz="10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הֵשַׁבְתִּי </a:t>
            </a:r>
            <a:r>
              <a:rPr lang="he-IL" sz="1000" b="1" dirty="0">
                <a:solidFill>
                  <a:srgbClr val="36160C"/>
                </a:solidFill>
                <a:latin typeface="Tahoma" panose="020B0604030504040204" pitchFamily="34" charset="0"/>
                <a:ea typeface="Tahoma" panose="020B0604030504040204" pitchFamily="34" charset="0"/>
                <a:cs typeface="Tahoma" panose="020B0604030504040204" pitchFamily="34" charset="0"/>
              </a:rPr>
              <a:t>לוֹ: "אֲדוֹנִי, אַתָּה יוֹדֵעַ</a:t>
            </a:r>
            <a:r>
              <a:rPr lang="he-IL" sz="10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p>
          <a:p>
            <a:pPr lvl="0">
              <a:lnSpc>
                <a:spcPct val="150000"/>
              </a:lnSpc>
            </a:pPr>
            <a:r>
              <a:rPr lang="he-IL" sz="10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אָמַר </a:t>
            </a:r>
            <a:r>
              <a:rPr lang="he-IL" sz="1000" b="1" dirty="0">
                <a:solidFill>
                  <a:srgbClr val="36160C"/>
                </a:solidFill>
                <a:latin typeface="Tahoma" panose="020B0604030504040204" pitchFamily="34" charset="0"/>
                <a:ea typeface="Tahoma" panose="020B0604030504040204" pitchFamily="34" charset="0"/>
                <a:cs typeface="Tahoma" panose="020B0604030504040204" pitchFamily="34" charset="0"/>
              </a:rPr>
              <a:t>אֵלַי: "אֵלֶּה הֵם הַבָּאִים מִן הַצָּרָה הַגְּדוֹלָה. הֵם כִּבְּסוּ אֶת גְּלִימוֹתֵיהֶם וְהִלְבִּינוּ אוֹתָן בְּדַם הַשֶֹה. </a:t>
            </a:r>
            <a:r>
              <a:rPr lang="he-IL" sz="10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לָכֵן </a:t>
            </a:r>
            <a:r>
              <a:rPr lang="he-IL" sz="1000" b="1" dirty="0">
                <a:solidFill>
                  <a:srgbClr val="36160C"/>
                </a:solidFill>
                <a:latin typeface="Tahoma" panose="020B0604030504040204" pitchFamily="34" charset="0"/>
                <a:ea typeface="Tahoma" panose="020B0604030504040204" pitchFamily="34" charset="0"/>
                <a:cs typeface="Tahoma" panose="020B0604030504040204" pitchFamily="34" charset="0"/>
              </a:rPr>
              <a:t>הֵם נִמְצָאִים לִפְנֵי </a:t>
            </a:r>
            <a:r>
              <a:rPr lang="he-IL" sz="1000" b="1" dirty="0" err="1">
                <a:solidFill>
                  <a:srgbClr val="36160C"/>
                </a:solidFill>
                <a:latin typeface="Tahoma" panose="020B0604030504040204" pitchFamily="34" charset="0"/>
                <a:ea typeface="Tahoma" panose="020B0604030504040204" pitchFamily="34" charset="0"/>
                <a:cs typeface="Tahoma" panose="020B0604030504040204" pitchFamily="34" charset="0"/>
              </a:rPr>
              <a:t>כִּסֵּא</a:t>
            </a:r>
            <a:r>
              <a:rPr lang="he-IL" sz="10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000" b="1" dirty="0" err="1">
                <a:solidFill>
                  <a:srgbClr val="36160C"/>
                </a:solidFill>
                <a:latin typeface="Tahoma" panose="020B0604030504040204" pitchFamily="34" charset="0"/>
                <a:ea typeface="Tahoma" panose="020B0604030504040204" pitchFamily="34" charset="0"/>
                <a:cs typeface="Tahoma" panose="020B0604030504040204" pitchFamily="34" charset="0"/>
              </a:rPr>
              <a:t>אֱלֹהִים</a:t>
            </a:r>
            <a:r>
              <a:rPr lang="he-IL" sz="1000" b="1" dirty="0">
                <a:solidFill>
                  <a:srgbClr val="36160C"/>
                </a:solidFill>
                <a:latin typeface="Tahoma" panose="020B0604030504040204" pitchFamily="34" charset="0"/>
                <a:ea typeface="Tahoma" panose="020B0604030504040204" pitchFamily="34" charset="0"/>
                <a:cs typeface="Tahoma" panose="020B0604030504040204" pitchFamily="34" charset="0"/>
              </a:rPr>
              <a:t> וְעוֹבְדִים אוֹתוֹ יוֹמָם וָלַיְלָה בְּהֵיכָלוֹ, וְהַיּוֹשֵׁב עַל </a:t>
            </a:r>
            <a:r>
              <a:rPr lang="he-IL" sz="1000" b="1" dirty="0" err="1">
                <a:solidFill>
                  <a:srgbClr val="36160C"/>
                </a:solidFill>
                <a:latin typeface="Tahoma" panose="020B0604030504040204" pitchFamily="34" charset="0"/>
                <a:ea typeface="Tahoma" panose="020B0604030504040204" pitchFamily="34" charset="0"/>
                <a:cs typeface="Tahoma" panose="020B0604030504040204" pitchFamily="34" charset="0"/>
              </a:rPr>
              <a:t>הַכִּסֵּא</a:t>
            </a:r>
            <a:r>
              <a:rPr lang="he-IL" sz="1000" b="1" dirty="0">
                <a:solidFill>
                  <a:srgbClr val="36160C"/>
                </a:solidFill>
                <a:latin typeface="Tahoma" panose="020B0604030504040204" pitchFamily="34" charset="0"/>
                <a:ea typeface="Tahoma" panose="020B0604030504040204" pitchFamily="34" charset="0"/>
                <a:cs typeface="Tahoma" panose="020B0604030504040204" pitchFamily="34" charset="0"/>
              </a:rPr>
              <a:t> יִפְרֹשׂ מִשְׁכָּנוֹ עֲלֵיהֶם</a:t>
            </a:r>
            <a:r>
              <a:rPr lang="he-IL" sz="10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(ההתגלות  ז, 13-15) </a:t>
            </a:r>
          </a:p>
          <a:p>
            <a:pPr lvl="0">
              <a:lnSpc>
                <a:spcPct val="150000"/>
              </a:lnSpc>
            </a:pPr>
            <a:r>
              <a:rPr lang="he-IL" sz="10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ספר חכמת שלמה- </a:t>
            </a:r>
            <a:r>
              <a:rPr lang="he-IL" sz="1000" dirty="0">
                <a:solidFill>
                  <a:srgbClr val="36160C"/>
                </a:solidFill>
                <a:latin typeface="Tahoma" panose="020B0604030504040204" pitchFamily="34" charset="0"/>
                <a:ea typeface="Tahoma" panose="020B0604030504040204" pitchFamily="34" charset="0"/>
                <a:cs typeface="Tahoma" panose="020B0604030504040204" pitchFamily="34" charset="0"/>
              </a:rPr>
              <a:t>ספר </a:t>
            </a:r>
            <a:r>
              <a:rPr lang="he-IL" sz="1000" dirty="0" smtClean="0">
                <a:solidFill>
                  <a:srgbClr val="36160C"/>
                </a:solidFill>
                <a:latin typeface="Tahoma" panose="020B0604030504040204" pitchFamily="34" charset="0"/>
                <a:ea typeface="Tahoma" panose="020B0604030504040204" pitchFamily="34" charset="0"/>
                <a:cs typeface="Tahoma" panose="020B0604030504040204" pitchFamily="34" charset="0"/>
              </a:rPr>
              <a:t>אפוקריפי שנכלל בקנון </a:t>
            </a:r>
            <a:r>
              <a:rPr lang="he-IL" sz="1000" dirty="0">
                <a:solidFill>
                  <a:srgbClr val="36160C"/>
                </a:solidFill>
                <a:latin typeface="Tahoma" panose="020B0604030504040204" pitchFamily="34" charset="0"/>
                <a:ea typeface="Tahoma" panose="020B0604030504040204" pitchFamily="34" charset="0"/>
                <a:cs typeface="Tahoma" panose="020B0604030504040204" pitchFamily="34" charset="0"/>
              </a:rPr>
              <a:t>של הכנסיות הנוצריות . </a:t>
            </a:r>
            <a:r>
              <a:rPr lang="he-IL" sz="1000" dirty="0" smtClean="0">
                <a:solidFill>
                  <a:srgbClr val="36160C"/>
                </a:solidFill>
                <a:latin typeface="Tahoma" panose="020B0604030504040204" pitchFamily="34" charset="0"/>
                <a:ea typeface="Tahoma" panose="020B0604030504040204" pitchFamily="34" charset="0"/>
                <a:cs typeface="Tahoma" panose="020B0604030504040204" pitchFamily="34" charset="0"/>
              </a:rPr>
              <a:t>נתחבר </a:t>
            </a:r>
            <a:r>
              <a:rPr lang="he-IL" sz="1000" dirty="0">
                <a:solidFill>
                  <a:srgbClr val="36160C"/>
                </a:solidFill>
                <a:latin typeface="Tahoma" panose="020B0604030504040204" pitchFamily="34" charset="0"/>
                <a:ea typeface="Tahoma" panose="020B0604030504040204" pitchFamily="34" charset="0"/>
                <a:cs typeface="Tahoma" panose="020B0604030504040204" pitchFamily="34" charset="0"/>
              </a:rPr>
              <a:t>בידי יהודי </a:t>
            </a:r>
            <a:r>
              <a:rPr lang="he-IL" sz="1000" dirty="0" smtClean="0">
                <a:solidFill>
                  <a:srgbClr val="36160C"/>
                </a:solidFill>
                <a:latin typeface="Tahoma" panose="020B0604030504040204" pitchFamily="34" charset="0"/>
                <a:ea typeface="Tahoma" panose="020B0604030504040204" pitchFamily="34" charset="0"/>
                <a:cs typeface="Tahoma" panose="020B0604030504040204" pitchFamily="34" charset="0"/>
              </a:rPr>
              <a:t>מִתְיַוֵּן </a:t>
            </a:r>
            <a:r>
              <a:rPr lang="he-IL" sz="1000" dirty="0">
                <a:solidFill>
                  <a:srgbClr val="36160C"/>
                </a:solidFill>
                <a:latin typeface="Tahoma" panose="020B0604030504040204" pitchFamily="34" charset="0"/>
                <a:ea typeface="Tahoma" panose="020B0604030504040204" pitchFamily="34" charset="0"/>
                <a:cs typeface="Tahoma" panose="020B0604030504040204" pitchFamily="34" charset="0"/>
              </a:rPr>
              <a:t>, כנראה באלכסנדריה שבמצרים , אי אז בין 220 </a:t>
            </a:r>
            <a:r>
              <a:rPr lang="he-IL" sz="1000" dirty="0" smtClean="0">
                <a:solidFill>
                  <a:srgbClr val="36160C"/>
                </a:solidFill>
                <a:latin typeface="Tahoma" panose="020B0604030504040204" pitchFamily="34" charset="0"/>
                <a:ea typeface="Tahoma" panose="020B0604030504040204" pitchFamily="34" charset="0"/>
                <a:cs typeface="Tahoma" panose="020B0604030504040204" pitchFamily="34" charset="0"/>
              </a:rPr>
              <a:t>לפסה"נ </a:t>
            </a:r>
            <a:r>
              <a:rPr lang="he-IL" sz="1000" dirty="0">
                <a:solidFill>
                  <a:srgbClr val="36160C"/>
                </a:solidFill>
                <a:latin typeface="Tahoma" panose="020B0604030504040204" pitchFamily="34" charset="0"/>
                <a:ea typeface="Tahoma" panose="020B0604030504040204" pitchFamily="34" charset="0"/>
                <a:cs typeface="Tahoma" panose="020B0604030504040204" pitchFamily="34" charset="0"/>
              </a:rPr>
              <a:t>ל 50 </a:t>
            </a:r>
            <a:r>
              <a:rPr lang="he-IL" sz="1000" dirty="0" smtClean="0">
                <a:solidFill>
                  <a:srgbClr val="36160C"/>
                </a:solidFill>
                <a:latin typeface="Tahoma" panose="020B0604030504040204" pitchFamily="34" charset="0"/>
                <a:ea typeface="Tahoma" panose="020B0604030504040204" pitchFamily="34" charset="0"/>
                <a:cs typeface="Tahoma" panose="020B0604030504040204" pitchFamily="34" charset="0"/>
              </a:rPr>
              <a:t>לספירה </a:t>
            </a:r>
            <a:endParaRPr lang="he-IL" sz="1000"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lvl="0">
              <a:lnSpc>
                <a:spcPct val="150000"/>
              </a:lnSpc>
            </a:pPr>
            <a:endParaRPr lang="en-US" sz="1000" b="1"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29524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76518" y="254289"/>
            <a:ext cx="11572228" cy="1200329"/>
          </a:xfrm>
          <a:prstGeom prst="rect">
            <a:avLst/>
          </a:prstGeom>
        </p:spPr>
        <p:txBody>
          <a:bodyPr wrap="square">
            <a:spAutoFit/>
          </a:bodyPr>
          <a:lstStyle/>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על כפות המאזניים נשקלים מעשיו הטובים של האדם כנגד מעשיו הרעים .                                                                                                                                                                תיאור זה שאול מן המיתולוגיה המצרית לפיה, האל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אנוביס</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בעל ראש התן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(אל המוות) היה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שוקל את לבו של המת  כנגד נוצת האמת במאזניה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של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מאע'ת  (אלת הצדק)  </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והאל תחות בעל ראש האיביס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(אל החכמה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והשירה) היה רושם את התוצאה. לב שמשקלו איזן את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המאזניים אִפְשֵׁר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מעבר הנשמה לחיי הנצח שלאחר המוות. אך במקרים בהם הלב הכריע את הכף  דהיינו מעשיו הרעים של האדם בחייו היו כבדים מנוצת האמת, האדם היה לטרף למפלצת זוללת המתים – אמות שהמתינה תחת המאזנים.</a:t>
            </a:r>
            <a:endParaRPr lang="en-US"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pic>
        <p:nvPicPr>
          <p:cNvPr id="9" name="תמונה 8"/>
          <p:cNvPicPr>
            <a:picLocks noChangeAspect="1"/>
          </p:cNvPicPr>
          <p:nvPr/>
        </p:nvPicPr>
        <p:blipFill>
          <a:blip r:embed="rId2"/>
          <a:stretch>
            <a:fillRect/>
          </a:stretch>
        </p:blipFill>
        <p:spPr>
          <a:xfrm>
            <a:off x="4779589" y="1515282"/>
            <a:ext cx="7116576" cy="4476223"/>
          </a:xfrm>
          <a:prstGeom prst="rect">
            <a:avLst/>
          </a:prstGeom>
        </p:spPr>
      </p:pic>
      <p:sp>
        <p:nvSpPr>
          <p:cNvPr id="10" name="מלבן 9"/>
          <p:cNvSpPr/>
          <p:nvPr/>
        </p:nvSpPr>
        <p:spPr>
          <a:xfrm>
            <a:off x="4724401" y="5944978"/>
            <a:ext cx="7467599" cy="954107"/>
          </a:xfrm>
          <a:prstGeom prst="rect">
            <a:avLst/>
          </a:prstGeom>
        </p:spPr>
        <p:txBody>
          <a:bodyPr wrap="square">
            <a:spAutoFit/>
          </a:bodyPr>
          <a:lstStyle/>
          <a:p>
            <a:pPr algn="l"/>
            <a:r>
              <a:rPr lang="en-US" sz="1400" b="1" i="1" dirty="0">
                <a:solidFill>
                  <a:srgbClr val="36160C"/>
                </a:solidFill>
                <a:latin typeface="Times New Roman" panose="02020603050405020304" pitchFamily="18" charset="0"/>
                <a:cs typeface="Times New Roman" panose="02020603050405020304" pitchFamily="18" charset="0"/>
              </a:rPr>
              <a:t>Detail from the Papyrus of </a:t>
            </a:r>
            <a:r>
              <a:rPr lang="en-US" sz="1400" b="1" i="1" dirty="0" err="1">
                <a:solidFill>
                  <a:srgbClr val="36160C"/>
                </a:solidFill>
                <a:latin typeface="Times New Roman" panose="02020603050405020304" pitchFamily="18" charset="0"/>
                <a:cs typeface="Times New Roman" panose="02020603050405020304" pitchFamily="18" charset="0"/>
              </a:rPr>
              <a:t>Hunefer</a:t>
            </a:r>
            <a:r>
              <a:rPr lang="en-US" sz="1400" b="1" i="1" dirty="0">
                <a:solidFill>
                  <a:srgbClr val="36160C"/>
                </a:solidFill>
                <a:latin typeface="Times New Roman" panose="02020603050405020304" pitchFamily="18" charset="0"/>
                <a:cs typeface="Times New Roman" panose="02020603050405020304" pitchFamily="18" charset="0"/>
              </a:rPr>
              <a:t> (c. 1275 BCE) depicts the jackal-headed Anubis weighing a heart against the feather of truth on the scale of Maat, while ibis-headed Thoth records the result. Having a heart equal to the weight of the feather allows passage to the afterlife, whereas an imbalance results in a meal for Ammit, the chimera of crocodile, lion, and hippopotamus.</a:t>
            </a:r>
            <a:endParaRPr lang="he-IL" sz="1400" b="1" i="1" dirty="0">
              <a:solidFill>
                <a:srgbClr val="36160C"/>
              </a:solidFill>
              <a:latin typeface="Times New Roman" panose="02020603050405020304" pitchFamily="18" charset="0"/>
              <a:cs typeface="Times New Roman" panose="02020603050405020304" pitchFamily="18" charset="0"/>
            </a:endParaRPr>
          </a:p>
        </p:txBody>
      </p:sp>
      <p:pic>
        <p:nvPicPr>
          <p:cNvPr id="4" name="תמונה 3"/>
          <p:cNvPicPr>
            <a:picLocks noChangeAspect="1"/>
          </p:cNvPicPr>
          <p:nvPr/>
        </p:nvPicPr>
        <p:blipFill>
          <a:blip r:embed="rId3"/>
          <a:stretch>
            <a:fillRect/>
          </a:stretch>
        </p:blipFill>
        <p:spPr>
          <a:xfrm>
            <a:off x="278656" y="1494691"/>
            <a:ext cx="3804374" cy="5363309"/>
          </a:xfrm>
          <a:prstGeom prst="rect">
            <a:avLst/>
          </a:prstGeom>
        </p:spPr>
      </p:pic>
    </p:spTree>
    <p:extLst>
      <p:ext uri="{BB962C8B-B14F-4D97-AF65-F5344CB8AC3E}">
        <p14:creationId xmlns:p14="http://schemas.microsoft.com/office/powerpoint/2010/main" val="4151239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212373" y="601267"/>
            <a:ext cx="6591300" cy="5909310"/>
          </a:xfrm>
          <a:prstGeom prst="rect">
            <a:avLst/>
          </a:prstGeom>
        </p:spPr>
        <p:txBody>
          <a:bodyPr wrap="square">
            <a:spAutoFit/>
          </a:bodyPr>
          <a:lstStyle/>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נחש עקלתון (נחש התלאות) מייצג את החטאים מתפתל מן השאול ועד לכס המשפט. לכל ארכו טבעות. לטבעות אלו אין כל זכר בברית הישנה או החדשה. מהו אם כן מקורן ומהו פירושן? </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על פי האמונה, לאחר מותו של אדם נשמתו עולה לשמים כשהיא מלווה על ידי מלאכים. בדרכה מעלה, שדים בוחנים את חטאיה השונים. אם האדם חטא במהלך חייו ולא הביע חרטה , נשמתו נזקקת להגנה של המלאכים, לתפילותיהם של החיים וכן לתת תשלום כופר לשדים. בהעדר סיוע זה ו/או תשלום כופר הנשמה תיפול לשאול. כל טבעת מייצגת נקודה בה הנשמה נבחנת על ידי שד על חטא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מסויים</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שעברה והיא חייבת לשלם אגרת כפרה בין במעשה טוב שעשתה או בדמי כופר</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בתי אגרה אלו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נקראים  </a:t>
            </a:r>
            <a:r>
              <a:rPr lang="el-GR"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τελώνια</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en-US"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telonia</a:t>
            </a:r>
            <a:r>
              <a:rPr lang="en-US"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וביחיד </a:t>
            </a:r>
            <a:r>
              <a:rPr lang="el-GR"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τελώνιον</a:t>
            </a:r>
            <a:r>
              <a:rPr lang="en-US" sz="1200"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en-US"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en-US"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Telonion</a:t>
            </a:r>
            <a:r>
              <a:rPr lang="en-US"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נחש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כזה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עם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טבעות מצא מקומו באיקונות רוסיות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של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יום הדין האחרון  במהלך המאה ה-15.</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הרעיון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של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בחינת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הנשמה לאחר המוות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במספר שלבים מגיע גם הוא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מאמונה מצרית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עתיקה. שם קודם שקילת הלב במאזני הצדק, הנשמה נשפטה על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ידי 42 שופטים,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כשכל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אחד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מהם בחן אחת  מ-42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עוולות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שונות.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הגנוסטים</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הקדומים האמינו שכדי שנשמה תגיע למשכנה האלוהי היא צריכה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להתרומם באוויר ולעבור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שבעה שליטים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עויינים</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טבעות אלו מתכתבות עם הכתוב: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כִּי לֹא עִם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בָּשָׂר־וָדָם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מִלְחָמָה לָנוּ, אֶלָּא עִם רָשֻׁיּוֹת וּשְׂרָרוֹת, עִם מוֹשְׁלֵי חֶשְׁכַת הָעוֹלָם הַזֶּה, עִם כֹּחוֹת רוּחָנִיִּים רָעִים בַּשָּׁמַיִם</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(אגרת שאול אל האפסיים ו, 12)</a:t>
            </a: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הרעיון עלה לראשונה בכתב, באימפריה הביזנטית, בספר </a:t>
            </a:r>
            <a:r>
              <a:rPr lang="en-US" sz="1200" dirty="0">
                <a:solidFill>
                  <a:srgbClr val="36160C"/>
                </a:solidFill>
                <a:latin typeface="Tahoma" panose="020B0604030504040204" pitchFamily="34" charset="0"/>
                <a:ea typeface="Tahoma" panose="020B0604030504040204" pitchFamily="34" charset="0"/>
                <a:cs typeface="Tahoma" panose="020B0604030504040204" pitchFamily="34" charset="0"/>
              </a:rPr>
              <a:t>Vita </a:t>
            </a:r>
            <a:r>
              <a:rPr lang="en-US" sz="1200" dirty="0" err="1">
                <a:solidFill>
                  <a:srgbClr val="36160C"/>
                </a:solidFill>
                <a:latin typeface="Tahoma" panose="020B0604030504040204" pitchFamily="34" charset="0"/>
                <a:ea typeface="Tahoma" panose="020B0604030504040204" pitchFamily="34" charset="0"/>
                <a:cs typeface="Tahoma" panose="020B0604030504040204" pitchFamily="34" charset="0"/>
              </a:rPr>
              <a:t>sancti</a:t>
            </a:r>
            <a:r>
              <a:rPr lang="en-US" sz="1200"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36160C"/>
                </a:solidFill>
                <a:latin typeface="Tahoma" panose="020B0604030504040204" pitchFamily="34" charset="0"/>
                <a:ea typeface="Tahoma" panose="020B0604030504040204" pitchFamily="34" charset="0"/>
                <a:cs typeface="Tahoma" panose="020B0604030504040204" pitchFamily="34" charset="0"/>
              </a:rPr>
              <a:t>Basilii</a:t>
            </a:r>
            <a:r>
              <a:rPr lang="en-US" sz="1200"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en-US"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iunioris</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ספר שנכתב על ידי גרגורי תלמידו של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וסילי</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הצעיר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הקדוש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שמת ב-26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במרץ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944/952. </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[לציין שאין כל הוכחה  שמי משני האנשים הללו הוא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דמות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אמיתית</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endParaRPr lang="en-US" sz="1200"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gn="l">
              <a:lnSpc>
                <a:spcPct val="150000"/>
              </a:lnSpc>
            </a:pPr>
            <a:endParaRPr lang="en-US"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algn="l">
              <a:lnSpc>
                <a:spcPct val="150000"/>
              </a:lnSpc>
            </a:pPr>
            <a:endParaRPr lang="en-US"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sp>
        <p:nvSpPr>
          <p:cNvPr id="5" name="מלבן 4"/>
          <p:cNvSpPr/>
          <p:nvPr/>
        </p:nvSpPr>
        <p:spPr>
          <a:xfrm>
            <a:off x="2283069" y="0"/>
            <a:ext cx="6096000" cy="369332"/>
          </a:xfrm>
          <a:prstGeom prst="rect">
            <a:avLst/>
          </a:prstGeom>
        </p:spPr>
        <p:txBody>
          <a:bodyPr>
            <a:spAutoFit/>
          </a:bodyPr>
          <a:lstStyle/>
          <a:p>
            <a:r>
              <a:rPr lang="he-IL" dirty="0"/>
              <a:t> </a:t>
            </a:r>
          </a:p>
        </p:txBody>
      </p:sp>
      <p:pic>
        <p:nvPicPr>
          <p:cNvPr id="2" name="תמונה 1"/>
          <p:cNvPicPr>
            <a:picLocks noChangeAspect="1"/>
          </p:cNvPicPr>
          <p:nvPr/>
        </p:nvPicPr>
        <p:blipFill>
          <a:blip r:embed="rId2"/>
          <a:stretch>
            <a:fillRect/>
          </a:stretch>
        </p:blipFill>
        <p:spPr>
          <a:xfrm>
            <a:off x="0" y="0"/>
            <a:ext cx="4864609" cy="6858000"/>
          </a:xfrm>
          <a:prstGeom prst="rect">
            <a:avLst/>
          </a:prstGeom>
        </p:spPr>
      </p:pic>
    </p:spTree>
    <p:extLst>
      <p:ext uri="{BB962C8B-B14F-4D97-AF65-F5344CB8AC3E}">
        <p14:creationId xmlns:p14="http://schemas.microsoft.com/office/powerpoint/2010/main" val="1775524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712677" y="762233"/>
            <a:ext cx="7086600" cy="4801314"/>
          </a:xfrm>
          <a:prstGeom prst="rect">
            <a:avLst/>
          </a:prstGeom>
        </p:spPr>
        <p:txBody>
          <a:bodyPr wrap="square">
            <a:spAutoFit/>
          </a:bodyPr>
          <a:lstStyle/>
          <a:p>
            <a:pPr>
              <a:lnSpc>
                <a:spcPct val="150000"/>
              </a:lnSpc>
            </a:pP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אחד הקטעים המפורסמים ביותר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בספר חיי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וסילי</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הקדוש נוגע למותה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של </a:t>
            </a:r>
            <a:r>
              <a:rPr lang="he-IL" sz="1200" dirty="0" err="1">
                <a:solidFill>
                  <a:srgbClr val="36160C"/>
                </a:solidFill>
                <a:latin typeface="Tahoma" panose="020B0604030504040204" pitchFamily="34" charset="0"/>
                <a:ea typeface="Tahoma" panose="020B0604030504040204" pitchFamily="34" charset="0"/>
                <a:cs typeface="Tahoma" panose="020B0604030504040204" pitchFamily="34" charset="0"/>
              </a:rPr>
              <a:t>תיאודורה</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ששמשה משרתת שלו. זמן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קצר לאחר מותה,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נשאל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וסילי</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הקדוש על ידי גרגורי תלמידו: האם </a:t>
            </a:r>
            <a:r>
              <a:rPr lang="he-IL" sz="1200" dirty="0" err="1">
                <a:solidFill>
                  <a:srgbClr val="36160C"/>
                </a:solidFill>
                <a:latin typeface="Tahoma" panose="020B0604030504040204" pitchFamily="34" charset="0"/>
                <a:ea typeface="Tahoma" panose="020B0604030504040204" pitchFamily="34" charset="0"/>
                <a:cs typeface="Tahoma" panose="020B0604030504040204" pitchFamily="34" charset="0"/>
              </a:rPr>
              <a:t>תיאודורה</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זכתה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לגמול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בחיים שלאחר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המוות?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ווסילי</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השיב בתיאור של חזון שחזה. הכל החל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בביתו של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וסילי</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בו מצאה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תיאודורה</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את מותה כשהיא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מוקפת באתיופים (נציגי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השדים</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שבידיהם מסמכים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המתעדים את כל חטאיה.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בעת שנשמתה עזבה את גופה, שני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מלאכים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עסקו בשקילת מעשיה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הטובים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כנגד חטאיה. אותו רגע נכנס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וסילי</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לחדר ומסר למלאך שקית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ארגמן מלאה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זהב,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כדי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שהנשמה תצליח להתגבר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על חטאיה. השדים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עזבו  </a:t>
            </a:r>
            <a:r>
              <a:rPr lang="he-IL" sz="1200" dirty="0" err="1">
                <a:solidFill>
                  <a:srgbClr val="36160C"/>
                </a:solidFill>
                <a:latin typeface="Tahoma" panose="020B0604030504040204" pitchFamily="34" charset="0"/>
                <a:ea typeface="Tahoma" panose="020B0604030504040204" pitchFamily="34" charset="0"/>
                <a:cs typeface="Tahoma" panose="020B0604030504040204" pitchFamily="34" charset="0"/>
              </a:rPr>
              <a:t>ותיאודורה</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מלווה במלאכים החלו במסעם כל הדרך לשמים. הנתיב האווירי לשמים נחסם בידי שדים שאכלסו 21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בתי אגרה (</a:t>
            </a:r>
            <a:r>
              <a:rPr lang="he-IL" sz="1200" dirty="0" err="1">
                <a:solidFill>
                  <a:srgbClr val="36160C"/>
                </a:solidFill>
                <a:latin typeface="Tahoma" panose="020B0604030504040204" pitchFamily="34" charset="0"/>
                <a:ea typeface="Tahoma" panose="020B0604030504040204" pitchFamily="34" charset="0"/>
                <a:cs typeface="Tahoma" panose="020B0604030504040204" pitchFamily="34" charset="0"/>
              </a:rPr>
              <a:t>טלוניה</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בכל בית אגרה נדון חטא ספציפי: לָשׁוֹן הָרַע, התעללות מילולית, קִנְאָה, שֶׁקֶר, זעם וכעס, גאווה, פטפוט סרק, ריבית ומרמה, יהירות, חַמדָנוּת, שתיית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יין ושיכרון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מופרז, זָדוֹן, קסם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וגילוי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עתידות, גַרגְרָנוּת, עבודת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אלילים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וכפירה הומוסקסואליות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ופדרסטית</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ניאוף, רֶצַח, גְנֵבָה, זְנוּת, חוסר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לב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ואכזריות. מעשיה הטובים של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תיאודורה</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הספיקו לכסות על חטאיה עד בית האגרה החמישי, מכאן ואילך היה עליה לשלם  בזהב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שוסילי</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הפקיד עבורה בידי המלאך. כך צלחה דרכה של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תיאודורה</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בכל בתי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האגרה</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(הזהב הצילה מנפילה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להאדס</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היא נכנסה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לגן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העדן וראתה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את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אלוהים.</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חזון זה היה הפך לאחת המיתולוגיות הדתיות הפופולריות ביותר ואף זכה לתיאורים  פלסטיים. </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הנשמה מתוארת באיור זה בדמותה של ילדה קטנה הנישאת בידי המלאך המגן. כל מדרגה בדרך לשמים מייצגת חטא אחר ( או בית אגרה).</a:t>
            </a:r>
            <a:endPar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a:blip r:embed="rId2"/>
          <a:stretch>
            <a:fillRect/>
          </a:stretch>
        </p:blipFill>
        <p:spPr>
          <a:xfrm>
            <a:off x="495245" y="684545"/>
            <a:ext cx="3956647" cy="4627265"/>
          </a:xfrm>
          <a:prstGeom prst="rect">
            <a:avLst/>
          </a:prstGeom>
        </p:spPr>
      </p:pic>
      <p:sp>
        <p:nvSpPr>
          <p:cNvPr id="4" name="מלבן 3"/>
          <p:cNvSpPr/>
          <p:nvPr/>
        </p:nvSpPr>
        <p:spPr>
          <a:xfrm>
            <a:off x="501162" y="5404982"/>
            <a:ext cx="5688624" cy="954107"/>
          </a:xfrm>
          <a:prstGeom prst="rect">
            <a:avLst/>
          </a:prstGeom>
        </p:spPr>
        <p:txBody>
          <a:bodyPr wrap="square">
            <a:spAutoFit/>
          </a:bodyPr>
          <a:lstStyle/>
          <a:p>
            <a:pPr algn="l"/>
            <a:r>
              <a:rPr lang="en-US" sz="1400" b="1" i="1" dirty="0">
                <a:solidFill>
                  <a:srgbClr val="36160C"/>
                </a:solidFill>
                <a:latin typeface="Times New Roman" panose="02020603050405020304" pitchFamily="18" charset="0"/>
                <a:cs typeface="Times New Roman" panose="02020603050405020304" pitchFamily="18" charset="0"/>
              </a:rPr>
              <a:t>Anonymous</a:t>
            </a:r>
          </a:p>
          <a:p>
            <a:pPr algn="l"/>
            <a:r>
              <a:rPr lang="en-US" sz="1400" b="1" i="1" dirty="0">
                <a:solidFill>
                  <a:srgbClr val="36160C"/>
                </a:solidFill>
                <a:latin typeface="Times New Roman" panose="02020603050405020304" pitchFamily="18" charset="0"/>
                <a:cs typeface="Times New Roman" panose="02020603050405020304" pitchFamily="18" charset="0"/>
              </a:rPr>
              <a:t>Death of Saint Theodora and visions of spiritual </a:t>
            </a:r>
            <a:r>
              <a:rPr lang="en-US" sz="1400" b="1" i="1" dirty="0" smtClean="0">
                <a:solidFill>
                  <a:srgbClr val="36160C"/>
                </a:solidFill>
                <a:latin typeface="Times New Roman" panose="02020603050405020304" pitchFamily="18" charset="0"/>
                <a:cs typeface="Times New Roman" panose="02020603050405020304" pitchFamily="18" charset="0"/>
              </a:rPr>
              <a:t>trials</a:t>
            </a:r>
          </a:p>
          <a:p>
            <a:pPr algn="l"/>
            <a:r>
              <a:rPr lang="en-US" sz="1400" b="1" i="1" dirty="0" smtClean="0">
                <a:solidFill>
                  <a:srgbClr val="36160C"/>
                </a:solidFill>
                <a:latin typeface="Times New Roman" panose="02020603050405020304" pitchFamily="18" charset="0"/>
                <a:cs typeface="Times New Roman" panose="02020603050405020304" pitchFamily="18" charset="0"/>
              </a:rPr>
              <a:t>Russian </a:t>
            </a:r>
            <a:r>
              <a:rPr lang="en-US" sz="1400" b="1" i="1" dirty="0">
                <a:solidFill>
                  <a:srgbClr val="36160C"/>
                </a:solidFill>
                <a:latin typeface="Times New Roman" panose="02020603050405020304" pitchFamily="18" charset="0"/>
                <a:cs typeface="Times New Roman" panose="02020603050405020304" pitchFamily="18" charset="0"/>
              </a:rPr>
              <a:t>hand-made </a:t>
            </a:r>
            <a:r>
              <a:rPr lang="en-US" sz="1400" b="1" i="1" dirty="0" err="1" smtClean="0">
                <a:solidFill>
                  <a:srgbClr val="36160C"/>
                </a:solidFill>
                <a:latin typeface="Times New Roman" panose="02020603050405020304" pitchFamily="18" charset="0"/>
                <a:cs typeface="Times New Roman" panose="02020603050405020304" pitchFamily="18" charset="0"/>
              </a:rPr>
              <a:t>lubok</a:t>
            </a:r>
            <a:endParaRPr lang="en-US" sz="1400" b="1" i="1" dirty="0">
              <a:solidFill>
                <a:srgbClr val="36160C"/>
              </a:solidFill>
              <a:latin typeface="Times New Roman" panose="02020603050405020304" pitchFamily="18" charset="0"/>
              <a:cs typeface="Times New Roman" panose="02020603050405020304" pitchFamily="18" charset="0"/>
            </a:endParaRPr>
          </a:p>
          <a:p>
            <a:pPr algn="l"/>
            <a:r>
              <a:rPr lang="en-US" sz="1400" b="1" i="1" dirty="0">
                <a:solidFill>
                  <a:srgbClr val="36160C"/>
                </a:solidFill>
                <a:latin typeface="Times New Roman" panose="02020603050405020304" pitchFamily="18" charset="0"/>
                <a:cs typeface="Times New Roman" panose="02020603050405020304" pitchFamily="18" charset="0"/>
              </a:rPr>
              <a:t>	second half of 1800s</a:t>
            </a:r>
          </a:p>
        </p:txBody>
      </p:sp>
    </p:spTree>
    <p:extLst>
      <p:ext uri="{BB962C8B-B14F-4D97-AF65-F5344CB8AC3E}">
        <p14:creationId xmlns:p14="http://schemas.microsoft.com/office/powerpoint/2010/main" val="3790110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8340969" y="757602"/>
            <a:ext cx="3613544" cy="4801314"/>
          </a:xfrm>
          <a:prstGeom prst="rect">
            <a:avLst/>
          </a:prstGeom>
          <a:noFill/>
        </p:spPr>
        <p:txBody>
          <a:bodyPr wrap="square" rtlCol="1">
            <a:spAutoFit/>
          </a:bodyPr>
          <a:lstStyle/>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דוגמא נוספת ל"בתי האגרה" נמצא בתמשיחי הקיר בכנסיית הולדת הבתולה במנזר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רילה</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בבולגריה.</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בתמונה חלק מאותן תחנות בהן הנשמה בדמות ילדה המלווה על ידי מלאך חייבת לתת תמורה לשדים על המעשים הרעים שעשתה במהלך החיים</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a:t>
            </a:r>
            <a:endPar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כָּל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מִלָּה בְּטֵלָה שֶׁיְּדַבְּרוּ בְּנֵי אָדָם יִתְּנוּ עָלֶיהָ דִּין וְחֶשְׁבּוֹן בְּיוֹם הַדִּין.(הבשורה על פי מתי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יב</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36)</a:t>
            </a:r>
          </a:p>
          <a:p>
            <a:pPr>
              <a:lnSpc>
                <a:spcPct val="150000"/>
              </a:lnSpc>
            </a:pP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גַּם אַתֶּם שֶׁהֱיִיתֶם מֵתִים בְּפִשְׁעֵיכֶם וַחֲטָאֵיכֶם,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בֶּעָבָר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הִתְהַלַּכְתֶּם בָּהֶם לְפִי עִדַּן הָעוֹלָם הַזֶּה, כִּרְצוֹן הַשַֹר אֲשֶׁר לוֹ הַשִּׁלְטוֹן בִּסְפֵירַת הַבֵּינַיִם וְהוּא הָרוּחַ הַפּוֹעֶלֶת עַתָּה בִּבְנֵי הַמֶּרִי.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אגרת שאול אל האפסים ב, 1-2)</a:t>
            </a:r>
          </a:p>
          <a:p>
            <a:pPr>
              <a:lnSpc>
                <a:spcPct val="150000"/>
              </a:lnSpc>
            </a:pPr>
            <a:endPar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אפשר  שלשד מבית האגרה כיוון פאולוס כשדבר על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הַשַֹר אֲשֶׁר לוֹ הַשִּׁלְטוֹן בִּסְפֵירַת הַבֵּינַיִם </a:t>
            </a:r>
            <a:endPar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sp>
        <p:nvSpPr>
          <p:cNvPr id="5" name="מלבן 4"/>
          <p:cNvSpPr/>
          <p:nvPr/>
        </p:nvSpPr>
        <p:spPr>
          <a:xfrm>
            <a:off x="325315" y="6092959"/>
            <a:ext cx="4097216" cy="523220"/>
          </a:xfrm>
          <a:prstGeom prst="rect">
            <a:avLst/>
          </a:prstGeom>
        </p:spPr>
        <p:txBody>
          <a:bodyPr wrap="square">
            <a:spAutoFit/>
          </a:bodyPr>
          <a:lstStyle/>
          <a:p>
            <a:pPr algn="l"/>
            <a:r>
              <a:rPr lang="en-US" sz="1400" b="1" i="1" dirty="0">
                <a:solidFill>
                  <a:srgbClr val="36160C"/>
                </a:solidFill>
                <a:latin typeface="Times New Roman" panose="02020603050405020304" pitchFamily="18" charset="0"/>
                <a:cs typeface="Times New Roman" panose="02020603050405020304" pitchFamily="18" charset="0"/>
              </a:rPr>
              <a:t>Aerial toll </a:t>
            </a:r>
            <a:r>
              <a:rPr lang="en-US" sz="1400" b="1" i="1" dirty="0" smtClean="0">
                <a:solidFill>
                  <a:srgbClr val="36160C"/>
                </a:solidFill>
                <a:latin typeface="Times New Roman" panose="02020603050405020304" pitchFamily="18" charset="0"/>
                <a:cs typeface="Times New Roman" panose="02020603050405020304" pitchFamily="18" charset="0"/>
              </a:rPr>
              <a:t>houses</a:t>
            </a:r>
          </a:p>
          <a:p>
            <a:pPr algn="l"/>
            <a:r>
              <a:rPr lang="en-US" sz="1400" b="1" i="1" dirty="0" smtClean="0">
                <a:solidFill>
                  <a:srgbClr val="36160C"/>
                </a:solidFill>
                <a:latin typeface="Times New Roman" panose="02020603050405020304" pitchFamily="18" charset="0"/>
                <a:cs typeface="Times New Roman" panose="02020603050405020304" pitchFamily="18" charset="0"/>
              </a:rPr>
              <a:t>fresco, </a:t>
            </a:r>
            <a:r>
              <a:rPr lang="en-US" sz="1400" b="1" i="1" dirty="0">
                <a:solidFill>
                  <a:srgbClr val="36160C"/>
                </a:solidFill>
                <a:latin typeface="Times New Roman" panose="02020603050405020304" pitchFamily="18" charset="0"/>
                <a:cs typeface="Times New Roman" panose="02020603050405020304" pitchFamily="18" charset="0"/>
              </a:rPr>
              <a:t>Nativity of Mary Church, </a:t>
            </a:r>
            <a:r>
              <a:rPr lang="en-US" sz="1400" b="1" i="1" dirty="0" err="1" smtClean="0">
                <a:solidFill>
                  <a:srgbClr val="36160C"/>
                </a:solidFill>
                <a:latin typeface="Times New Roman" panose="02020603050405020304" pitchFamily="18" charset="0"/>
                <a:cs typeface="Times New Roman" panose="02020603050405020304" pitchFamily="18" charset="0"/>
              </a:rPr>
              <a:t>Rila</a:t>
            </a:r>
            <a:r>
              <a:rPr lang="en-US" sz="1400" b="1" i="1" dirty="0" smtClean="0">
                <a:solidFill>
                  <a:srgbClr val="36160C"/>
                </a:solidFill>
                <a:latin typeface="Times New Roman" panose="02020603050405020304" pitchFamily="18" charset="0"/>
                <a:cs typeface="Times New Roman" panose="02020603050405020304" pitchFamily="18" charset="0"/>
              </a:rPr>
              <a:t> </a:t>
            </a:r>
            <a:r>
              <a:rPr lang="en-US" sz="1400" b="1" i="1" dirty="0">
                <a:solidFill>
                  <a:srgbClr val="36160C"/>
                </a:solidFill>
                <a:latin typeface="Times New Roman" panose="02020603050405020304" pitchFamily="18" charset="0"/>
                <a:cs typeface="Times New Roman" panose="02020603050405020304" pitchFamily="18" charset="0"/>
              </a:rPr>
              <a:t>Monastery</a:t>
            </a:r>
            <a:endParaRPr lang="he-IL" sz="1400" b="1" i="1" dirty="0">
              <a:solidFill>
                <a:srgbClr val="36160C"/>
              </a:solidFill>
              <a:latin typeface="Times New Roman" panose="02020603050405020304" pitchFamily="18" charset="0"/>
              <a:cs typeface="Times New Roman" panose="02020603050405020304" pitchFamily="18" charset="0"/>
            </a:endParaRPr>
          </a:p>
        </p:txBody>
      </p:sp>
      <p:pic>
        <p:nvPicPr>
          <p:cNvPr id="6" name="תמונה 5"/>
          <p:cNvPicPr>
            <a:picLocks noChangeAspect="1"/>
          </p:cNvPicPr>
          <p:nvPr/>
        </p:nvPicPr>
        <p:blipFill rotWithShape="1">
          <a:blip r:embed="rId2"/>
          <a:srcRect l="6544" t="31539" r="29337"/>
          <a:stretch/>
        </p:blipFill>
        <p:spPr>
          <a:xfrm>
            <a:off x="404445" y="483577"/>
            <a:ext cx="7860423" cy="5574323"/>
          </a:xfrm>
          <a:prstGeom prst="rect">
            <a:avLst/>
          </a:prstGeom>
        </p:spPr>
      </p:pic>
      <p:sp>
        <p:nvSpPr>
          <p:cNvPr id="7" name="מלבן 6"/>
          <p:cNvSpPr/>
          <p:nvPr/>
        </p:nvSpPr>
        <p:spPr>
          <a:xfrm>
            <a:off x="6059292" y="6154587"/>
            <a:ext cx="2193228" cy="400110"/>
          </a:xfrm>
          <a:prstGeom prst="rect">
            <a:avLst/>
          </a:prstGeom>
        </p:spPr>
        <p:txBody>
          <a:bodyPr wrap="none">
            <a:spAutoFit/>
          </a:bodyPr>
          <a:lstStyle/>
          <a:p>
            <a:r>
              <a:rPr lang="he-IL" sz="1000" dirty="0" smtClean="0">
                <a:solidFill>
                  <a:srgbClr val="36160C"/>
                </a:solidFill>
                <a:latin typeface="Tahoma" panose="020B0604030504040204" pitchFamily="34" charset="0"/>
                <a:ea typeface="Tahoma" panose="020B0604030504040204" pitchFamily="34" charset="0"/>
                <a:cs typeface="Tahoma" panose="020B0604030504040204" pitchFamily="34" charset="0"/>
              </a:rPr>
              <a:t>את התמונה צילם</a:t>
            </a:r>
            <a:endParaRPr lang="en-US" sz="1000" dirty="0">
              <a:solidFill>
                <a:srgbClr val="36160C"/>
              </a:solidFill>
              <a:latin typeface="Tahoma" panose="020B0604030504040204" pitchFamily="34" charset="0"/>
              <a:ea typeface="Tahoma" panose="020B0604030504040204" pitchFamily="34" charset="0"/>
              <a:cs typeface="Tahoma" panose="020B0604030504040204" pitchFamily="34" charset="0"/>
            </a:endParaRPr>
          </a:p>
          <a:p>
            <a:r>
              <a:rPr lang="en-US" sz="1000" dirty="0" smtClean="0">
                <a:solidFill>
                  <a:srgbClr val="36160C"/>
                </a:solidFill>
                <a:latin typeface="Tahoma" panose="020B0604030504040204" pitchFamily="34" charset="0"/>
                <a:ea typeface="Tahoma" panose="020B0604030504040204" pitchFamily="34" charset="0"/>
                <a:cs typeface="Tahoma" panose="020B0604030504040204" pitchFamily="34" charset="0"/>
              </a:rPr>
              <a:t>Dennis </a:t>
            </a:r>
            <a:r>
              <a:rPr lang="en-US" sz="1000" dirty="0">
                <a:solidFill>
                  <a:srgbClr val="36160C"/>
                </a:solidFill>
                <a:latin typeface="Tahoma" panose="020B0604030504040204" pitchFamily="34" charset="0"/>
                <a:ea typeface="Tahoma" panose="020B0604030504040204" pitchFamily="34" charset="0"/>
                <a:cs typeface="Tahoma" panose="020B0604030504040204" pitchFamily="34" charset="0"/>
              </a:rPr>
              <a:t>Jarvis from Halifax, </a:t>
            </a:r>
            <a:r>
              <a:rPr lang="en-US" sz="1000" dirty="0" smtClean="0">
                <a:solidFill>
                  <a:srgbClr val="36160C"/>
                </a:solidFill>
                <a:latin typeface="Tahoma" panose="020B0604030504040204" pitchFamily="34" charset="0"/>
                <a:ea typeface="Tahoma" panose="020B0604030504040204" pitchFamily="34" charset="0"/>
                <a:cs typeface="Tahoma" panose="020B0604030504040204" pitchFamily="34" charset="0"/>
              </a:rPr>
              <a:t>Canada </a:t>
            </a:r>
            <a:endParaRPr lang="he-IL" sz="1000"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6107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72561" y="0"/>
            <a:ext cx="11693770" cy="6740307"/>
          </a:xfrm>
          <a:prstGeom prst="rect">
            <a:avLst/>
          </a:prstGeom>
        </p:spPr>
        <p:txBody>
          <a:bodyPr wrap="square">
            <a:spAutoFit/>
          </a:bodyPr>
          <a:lstStyle/>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בעיגול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הורוד</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מתואר חלום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ארבע החיות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חזון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נבואי שראה דניאל בשנה הראשונה למלכות </a:t>
            </a:r>
            <a:r>
              <a:rPr lang="he-IL" sz="1200" dirty="0" err="1">
                <a:solidFill>
                  <a:srgbClr val="36160C"/>
                </a:solidFill>
                <a:latin typeface="Tahoma" panose="020B0604030504040204" pitchFamily="34" charset="0"/>
                <a:ea typeface="Tahoma" panose="020B0604030504040204" pitchFamily="34" charset="0"/>
                <a:cs typeface="Tahoma" panose="020B0604030504040204" pitchFamily="34" charset="0"/>
              </a:rPr>
              <a:t>בלשאצר</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מלך בבל, ומתואר בספר דניאל פרק ז'. הסיפור כתוב כולו בארמית</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דניאל ראה בחלומו רוחות מגיחות לתוך הים הגדול, וארבע חיות העולות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מן הים</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הראשונה נראית כאריה ובעלת כנפי נשר, ולנגד עיניו של דניאל נמרטו כנפיה וניתן לה לב אדם; השנייה דומה לדוב, בפיה שלוש צלעות, ונשמע קול שאומר לה לאכול בשר רב; השלישית דומה לנמר, ובעלת ארבע כנפיים של עוף וארבעה ראשים וניתן לה שלטון. הרביעית עלתה אחריהן, והיא שונה מהאחרות – היא איומה וחזקה יותר, בעלת שיני ברזל ועשר קרניים, אוכלת וכותשת כל מה שנתקלת בו, ואת השאר רומסת ברגליה.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לעיני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דניאל צמחה לה קרן קטנה חדשה, ונעקרו שלוש מקרניה הישנות, לקרן הצומחת עיני אנוש, ופיה מדבר גדולות</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endPar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לאחר מכן הועמד במקום כיסאות וישב עליו "עתיק יומין", שבגדיו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ושיער</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ראשו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לבנים, ויש לו אלף אלפי משמשים ונהר של אש יוצא מלפניו. </a:t>
            </a:r>
            <a:endPar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אחר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כך הגיע מישהו שנראה כאדם, והוא קיבל שלטון ומלכות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עולם</a:t>
            </a:r>
          </a:p>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על כל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העמים</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פירוש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החלום: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דניאל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מספר שקרב אל אחד העומדים שם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ושאלו לפשר                                                                                                                                                                      המראה</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התשובה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היא שארבע החיות הן ארבעה מלכים שיקומו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על הארץ.</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המלכות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הרביעית תשלוט בעולם ותחריב אותו, עשרה מלכים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(עשר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הקרנים</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עשר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הקרניים</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יעמדו ממנה, ומלך נוסף (הקרן הנוספת) יהיה חזק מכולם </a:t>
            </a:r>
            <a:endPar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ויענה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את קדושי עליון. האיש שהגיע בסופו של החזון מייצג את "קדישי </a:t>
            </a:r>
            <a:endPar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עליונין</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(קדושי עליונים) שימשלו בעולם אחרי אותם מלכים</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endPar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על פי פירוש רש"י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ופרשנים אחרים,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החיה הראשונה מייצגת את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מלכות בבל</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a:t>
            </a:r>
            <a:endPar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שנמשלה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בספר ירמיהו לאריה; השנייה מייצגת את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מלכות פרס</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a:t>
            </a:r>
            <a:endPar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לאום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שבכמה מקומות בדברי חז"ל מושווה לדוב (למשל תלמוד בבלי, </a:t>
            </a:r>
            <a:endPar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מסכת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קידושין, דף ע"ב, עמוד א'); החיה השלישית מייצגת את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יוון</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a:t>
            </a:r>
            <a:endPar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ונקרא נמר על שם שהייתה גוזרת גזרות על ישראל מנומרות ומשונות זו </a:t>
            </a:r>
            <a:endPar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מזו</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וארבעת הראשים מסמלים את פיצול הממלכה לאחר מות אלכסנדר </a:t>
            </a:r>
            <a:endPar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מוקדון</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והחיה הרביעית היא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מלכות רומא</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עשר הקרניים הן עשרה מלכים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שמלכו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לפני </a:t>
            </a:r>
            <a:r>
              <a:rPr lang="he-IL" sz="1200" dirty="0" err="1">
                <a:solidFill>
                  <a:srgbClr val="36160C"/>
                </a:solidFill>
                <a:latin typeface="Tahoma" panose="020B0604030504040204" pitchFamily="34" charset="0"/>
                <a:ea typeface="Tahoma" panose="020B0604030504040204" pitchFamily="34" charset="0"/>
                <a:cs typeface="Tahoma" panose="020B0604030504040204" pitchFamily="34" charset="0"/>
              </a:rPr>
              <a:t>אספסיינוס</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והפה המדבר גדולות הוא טיטוס</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endPar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a:blip r:embed="rId2"/>
          <a:stretch>
            <a:fillRect/>
          </a:stretch>
        </p:blipFill>
        <p:spPr>
          <a:xfrm>
            <a:off x="253873" y="1609725"/>
            <a:ext cx="6464994" cy="4563208"/>
          </a:xfrm>
          <a:prstGeom prst="rect">
            <a:avLst/>
          </a:prstGeom>
        </p:spPr>
      </p:pic>
    </p:spTree>
    <p:extLst>
      <p:ext uri="{BB962C8B-B14F-4D97-AF65-F5344CB8AC3E}">
        <p14:creationId xmlns:p14="http://schemas.microsoft.com/office/powerpoint/2010/main" val="3464997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0" y="6075568"/>
            <a:ext cx="2486899" cy="276999"/>
          </a:xfrm>
          <a:prstGeom prst="rect">
            <a:avLst/>
          </a:prstGeom>
        </p:spPr>
        <p:txBody>
          <a:bodyPr wrap="none">
            <a:spAutoFit/>
          </a:bodyPr>
          <a:lstStyle/>
          <a:p>
            <a:pPr lvl="0" algn="l"/>
            <a:r>
              <a:rPr lang="en-US" sz="1200" b="1" i="1" dirty="0">
                <a:solidFill>
                  <a:srgbClr val="36160C"/>
                </a:solidFill>
                <a:latin typeface="Times New Roman" panose="02020603050405020304" pitchFamily="18" charset="0"/>
                <a:cs typeface="Times New Roman" panose="02020603050405020304" pitchFamily="18" charset="0"/>
              </a:rPr>
              <a:t>Terrible Judgment, Mid 15</a:t>
            </a:r>
            <a:r>
              <a:rPr lang="en-US" sz="1200" b="1" i="1" baseline="30000" dirty="0">
                <a:solidFill>
                  <a:srgbClr val="36160C"/>
                </a:solidFill>
                <a:latin typeface="Times New Roman" panose="02020603050405020304" pitchFamily="18" charset="0"/>
                <a:cs typeface="Times New Roman" panose="02020603050405020304" pitchFamily="18" charset="0"/>
              </a:rPr>
              <a:t>th</a:t>
            </a:r>
            <a:r>
              <a:rPr lang="en-US" sz="1200" b="1" i="1" dirty="0">
                <a:solidFill>
                  <a:srgbClr val="36160C"/>
                </a:solidFill>
                <a:latin typeface="Times New Roman" panose="02020603050405020304" pitchFamily="18" charset="0"/>
                <a:cs typeface="Times New Roman" panose="02020603050405020304" pitchFamily="18" charset="0"/>
              </a:rPr>
              <a:t> century</a:t>
            </a:r>
            <a:endParaRPr lang="he-IL" sz="1200" b="1" i="1" dirty="0">
              <a:solidFill>
                <a:srgbClr val="36160C"/>
              </a:solidFill>
              <a:latin typeface="Times New Roman" panose="02020603050405020304" pitchFamily="18" charset="0"/>
              <a:cs typeface="Times New Roman" panose="02020603050405020304" pitchFamily="18" charset="0"/>
            </a:endParaRPr>
          </a:p>
        </p:txBody>
      </p:sp>
      <p:pic>
        <p:nvPicPr>
          <p:cNvPr id="3" name="תמונה 2"/>
          <p:cNvPicPr>
            <a:picLocks noChangeAspect="1"/>
          </p:cNvPicPr>
          <p:nvPr/>
        </p:nvPicPr>
        <p:blipFill>
          <a:blip r:embed="rId2"/>
          <a:stretch>
            <a:fillRect/>
          </a:stretch>
        </p:blipFill>
        <p:spPr>
          <a:xfrm>
            <a:off x="1" y="1116623"/>
            <a:ext cx="3400696" cy="4950067"/>
          </a:xfrm>
          <a:prstGeom prst="rect">
            <a:avLst/>
          </a:prstGeom>
        </p:spPr>
      </p:pic>
      <p:sp>
        <p:nvSpPr>
          <p:cNvPr id="4" name="אליפסה 3"/>
          <p:cNvSpPr/>
          <p:nvPr/>
        </p:nvSpPr>
        <p:spPr>
          <a:xfrm>
            <a:off x="1028699" y="4633548"/>
            <a:ext cx="606669" cy="61546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p:cNvPicPr>
            <a:picLocks noChangeAspect="1"/>
          </p:cNvPicPr>
          <p:nvPr/>
        </p:nvPicPr>
        <p:blipFill>
          <a:blip r:embed="rId3"/>
          <a:stretch>
            <a:fillRect/>
          </a:stretch>
        </p:blipFill>
        <p:spPr>
          <a:xfrm>
            <a:off x="3655980" y="1116623"/>
            <a:ext cx="4043969" cy="4985238"/>
          </a:xfrm>
          <a:prstGeom prst="rect">
            <a:avLst/>
          </a:prstGeom>
        </p:spPr>
      </p:pic>
      <p:sp>
        <p:nvSpPr>
          <p:cNvPr id="6" name="מלבן 5"/>
          <p:cNvSpPr/>
          <p:nvPr/>
        </p:nvSpPr>
        <p:spPr>
          <a:xfrm>
            <a:off x="3607607" y="6112985"/>
            <a:ext cx="6096000" cy="461665"/>
          </a:xfrm>
          <a:prstGeom prst="rect">
            <a:avLst/>
          </a:prstGeom>
        </p:spPr>
        <p:txBody>
          <a:bodyPr>
            <a:spAutoFit/>
          </a:bodyPr>
          <a:lstStyle/>
          <a:p>
            <a:pPr lvl="0" algn="l"/>
            <a:r>
              <a:rPr lang="en-US" sz="1200" b="1" i="1" dirty="0">
                <a:solidFill>
                  <a:srgbClr val="36160C"/>
                </a:solidFill>
                <a:latin typeface="Times New Roman" panose="02020603050405020304" pitchFamily="18" charset="0"/>
                <a:cs typeface="Times New Roman" panose="02020603050405020304" pitchFamily="18" charset="0"/>
              </a:rPr>
              <a:t>Terrible Judgment,  Mid 16</a:t>
            </a:r>
            <a:r>
              <a:rPr lang="en-US" sz="1200" b="1" i="1" baseline="30000" dirty="0">
                <a:solidFill>
                  <a:srgbClr val="36160C"/>
                </a:solidFill>
                <a:latin typeface="Times New Roman" panose="02020603050405020304" pitchFamily="18" charset="0"/>
                <a:cs typeface="Times New Roman" panose="02020603050405020304" pitchFamily="18" charset="0"/>
              </a:rPr>
              <a:t>th</a:t>
            </a:r>
            <a:r>
              <a:rPr lang="en-US" sz="1200" b="1" i="1" dirty="0">
                <a:solidFill>
                  <a:srgbClr val="36160C"/>
                </a:solidFill>
                <a:latin typeface="Times New Roman" panose="02020603050405020304" pitchFamily="18" charset="0"/>
                <a:cs typeface="Times New Roman" panose="02020603050405020304" pitchFamily="18" charset="0"/>
              </a:rPr>
              <a:t> century</a:t>
            </a:r>
          </a:p>
          <a:p>
            <a:pPr lvl="0" algn="l"/>
            <a:r>
              <a:rPr lang="en-US" sz="1200" b="1" i="1" dirty="0">
                <a:solidFill>
                  <a:srgbClr val="36160C"/>
                </a:solidFill>
                <a:latin typeface="Times New Roman" panose="02020603050405020304" pitchFamily="18" charset="0"/>
                <a:cs typeface="Times New Roman" panose="02020603050405020304" pitchFamily="18" charset="0"/>
              </a:rPr>
              <a:t>from the Church of Saints Boris and </a:t>
            </a:r>
            <a:r>
              <a:rPr lang="en-US" sz="1200" b="1" i="1" dirty="0" err="1">
                <a:solidFill>
                  <a:srgbClr val="36160C"/>
                </a:solidFill>
                <a:latin typeface="Times New Roman" panose="02020603050405020304" pitchFamily="18" charset="0"/>
                <a:cs typeface="Times New Roman" panose="02020603050405020304" pitchFamily="18" charset="0"/>
              </a:rPr>
              <a:t>Gleb</a:t>
            </a:r>
            <a:r>
              <a:rPr lang="en-US" sz="1200" b="1" i="1" dirty="0">
                <a:solidFill>
                  <a:srgbClr val="36160C"/>
                </a:solidFill>
                <a:latin typeface="Times New Roman" panose="02020603050405020304" pitchFamily="18" charset="0"/>
                <a:cs typeface="Times New Roman" panose="02020603050405020304" pitchFamily="18" charset="0"/>
              </a:rPr>
              <a:t> in Novgorod</a:t>
            </a:r>
            <a:endParaRPr lang="he-IL" sz="1200" b="1" i="1" dirty="0">
              <a:solidFill>
                <a:srgbClr val="36160C"/>
              </a:solidFill>
              <a:latin typeface="Times New Roman" panose="02020603050405020304" pitchFamily="18" charset="0"/>
              <a:cs typeface="Times New Roman" panose="02020603050405020304" pitchFamily="18" charset="0"/>
            </a:endParaRPr>
          </a:p>
        </p:txBody>
      </p:sp>
      <p:sp>
        <p:nvSpPr>
          <p:cNvPr id="7" name="אליפסה 6"/>
          <p:cNvSpPr/>
          <p:nvPr/>
        </p:nvSpPr>
        <p:spPr>
          <a:xfrm>
            <a:off x="6858000" y="3006969"/>
            <a:ext cx="589085" cy="1362808"/>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9" name="מחבר חץ ישר 8"/>
          <p:cNvCxnSpPr/>
          <p:nvPr/>
        </p:nvCxnSpPr>
        <p:spPr>
          <a:xfrm flipV="1">
            <a:off x="1318846" y="4897316"/>
            <a:ext cx="105508" cy="1406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אליפסה 13"/>
          <p:cNvSpPr/>
          <p:nvPr/>
        </p:nvSpPr>
        <p:spPr>
          <a:xfrm>
            <a:off x="9944099" y="3947745"/>
            <a:ext cx="1371601" cy="112541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6683264" y="360456"/>
            <a:ext cx="5315878" cy="276999"/>
          </a:xfrm>
          <a:prstGeom prst="rect">
            <a:avLst/>
          </a:prstGeom>
        </p:spPr>
        <p:txBody>
          <a:bodyPr wrap="none">
            <a:spAutoFit/>
          </a:bodyPr>
          <a:lstStyle/>
          <a:p>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חלום ארבע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החיות מופיע החל מן המאה ה15 באיקונות של יום הדין האחרון </a:t>
            </a:r>
            <a:endPar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pic>
        <p:nvPicPr>
          <p:cNvPr id="8" name="תמונה 7"/>
          <p:cNvPicPr>
            <a:picLocks noChangeAspect="1"/>
          </p:cNvPicPr>
          <p:nvPr/>
        </p:nvPicPr>
        <p:blipFill>
          <a:blip r:embed="rId4"/>
          <a:stretch>
            <a:fillRect/>
          </a:stretch>
        </p:blipFill>
        <p:spPr>
          <a:xfrm>
            <a:off x="7976138" y="1089942"/>
            <a:ext cx="4215862" cy="4976751"/>
          </a:xfrm>
          <a:prstGeom prst="rect">
            <a:avLst/>
          </a:prstGeom>
        </p:spPr>
      </p:pic>
      <p:sp>
        <p:nvSpPr>
          <p:cNvPr id="10" name="אליפסה 9"/>
          <p:cNvSpPr/>
          <p:nvPr/>
        </p:nvSpPr>
        <p:spPr>
          <a:xfrm>
            <a:off x="10673862" y="3974123"/>
            <a:ext cx="518746" cy="518746"/>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p:cNvSpPr/>
          <p:nvPr/>
        </p:nvSpPr>
        <p:spPr>
          <a:xfrm>
            <a:off x="7866184" y="6042474"/>
            <a:ext cx="4325816" cy="461665"/>
          </a:xfrm>
          <a:prstGeom prst="rect">
            <a:avLst/>
          </a:prstGeom>
        </p:spPr>
        <p:txBody>
          <a:bodyPr wrap="square">
            <a:spAutoFit/>
          </a:bodyPr>
          <a:lstStyle/>
          <a:p>
            <a:pPr lvl="0" algn="l"/>
            <a:r>
              <a:rPr lang="en-US" sz="1200" b="1" i="1" dirty="0">
                <a:solidFill>
                  <a:srgbClr val="36160C"/>
                </a:solidFill>
                <a:latin typeface="Times New Roman" panose="02020603050405020304" pitchFamily="18" charset="0"/>
                <a:cs typeface="Times New Roman" panose="02020603050405020304" pitchFamily="18" charset="0"/>
              </a:rPr>
              <a:t>Icon of the Last Judgment , c.1650-1700</a:t>
            </a:r>
          </a:p>
          <a:p>
            <a:pPr lvl="0" algn="l"/>
            <a:r>
              <a:rPr lang="en-US" sz="1200" b="1" i="1" dirty="0" err="1" smtClean="0">
                <a:solidFill>
                  <a:srgbClr val="36160C"/>
                </a:solidFill>
                <a:latin typeface="Times New Roman" panose="02020603050405020304" pitchFamily="18" charset="0"/>
                <a:cs typeface="Times New Roman" panose="02020603050405020304" pitchFamily="18" charset="0"/>
              </a:rPr>
              <a:t>Musée</a:t>
            </a:r>
            <a:r>
              <a:rPr lang="en-US" sz="1200" b="1" i="1" dirty="0" smtClean="0">
                <a:solidFill>
                  <a:srgbClr val="36160C"/>
                </a:solidFill>
                <a:latin typeface="Times New Roman" panose="02020603050405020304" pitchFamily="18" charset="0"/>
                <a:cs typeface="Times New Roman" panose="02020603050405020304" pitchFamily="18" charset="0"/>
              </a:rPr>
              <a:t> </a:t>
            </a:r>
            <a:r>
              <a:rPr lang="en-US" sz="1200" b="1" i="1" dirty="0">
                <a:solidFill>
                  <a:srgbClr val="36160C"/>
                </a:solidFill>
                <a:latin typeface="Times New Roman" panose="02020603050405020304" pitchFamily="18" charset="0"/>
                <a:cs typeface="Times New Roman" panose="02020603050405020304" pitchFamily="18" charset="0"/>
              </a:rPr>
              <a:t>du Louvre, Paris</a:t>
            </a:r>
            <a:endParaRPr lang="he-IL" sz="1200" b="1" i="1" dirty="0">
              <a:solidFill>
                <a:srgbClr val="36160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631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rotWithShape="1">
          <a:blip r:embed="rId2"/>
          <a:srcRect r="1408" b="18073"/>
          <a:stretch/>
        </p:blipFill>
        <p:spPr>
          <a:xfrm>
            <a:off x="124979" y="719828"/>
            <a:ext cx="8614575" cy="5346864"/>
          </a:xfrm>
          <a:prstGeom prst="rect">
            <a:avLst/>
          </a:prstGeom>
        </p:spPr>
      </p:pic>
      <p:sp>
        <p:nvSpPr>
          <p:cNvPr id="4" name="מלבן 3"/>
          <p:cNvSpPr/>
          <p:nvPr/>
        </p:nvSpPr>
        <p:spPr>
          <a:xfrm>
            <a:off x="96715" y="6119335"/>
            <a:ext cx="8273562" cy="307777"/>
          </a:xfrm>
          <a:prstGeom prst="rect">
            <a:avLst/>
          </a:prstGeom>
        </p:spPr>
        <p:txBody>
          <a:bodyPr wrap="square">
            <a:spAutoFit/>
          </a:bodyPr>
          <a:lstStyle/>
          <a:p>
            <a:pPr algn="l"/>
            <a:r>
              <a:rPr lang="en-US" sz="1400" b="1" i="1" dirty="0">
                <a:solidFill>
                  <a:srgbClr val="36160C"/>
                </a:solidFill>
                <a:latin typeface="Times New Roman" panose="02020603050405020304" pitchFamily="18" charset="0"/>
                <a:cs typeface="Times New Roman" panose="02020603050405020304" pitchFamily="18" charset="0"/>
              </a:rPr>
              <a:t>Christ enthroned among the </a:t>
            </a:r>
            <a:r>
              <a:rPr lang="en-US" sz="1400" b="1" i="1" dirty="0" smtClean="0">
                <a:solidFill>
                  <a:srgbClr val="36160C"/>
                </a:solidFill>
                <a:latin typeface="Times New Roman" panose="02020603050405020304" pitchFamily="18" charset="0"/>
                <a:cs typeface="Times New Roman" panose="02020603050405020304" pitchFamily="18" charset="0"/>
              </a:rPr>
              <a:t>Apostles, apse mosaic, </a:t>
            </a:r>
            <a:r>
              <a:rPr lang="en-US" sz="1400" b="1" i="1" dirty="0">
                <a:solidFill>
                  <a:srgbClr val="36160C"/>
                </a:solidFill>
                <a:latin typeface="Times New Roman" panose="02020603050405020304" pitchFamily="18" charset="0"/>
                <a:cs typeface="Times New Roman" panose="02020603050405020304" pitchFamily="18" charset="0"/>
              </a:rPr>
              <a:t>c. 420 </a:t>
            </a:r>
            <a:r>
              <a:rPr lang="en-US" sz="1400" b="1" i="1" dirty="0" smtClean="0">
                <a:solidFill>
                  <a:srgbClr val="36160C"/>
                </a:solidFill>
                <a:latin typeface="Times New Roman" panose="02020603050405020304" pitchFamily="18" charset="0"/>
                <a:cs typeface="Times New Roman" panose="02020603050405020304" pitchFamily="18" charset="0"/>
              </a:rPr>
              <a:t>AD,</a:t>
            </a:r>
            <a:r>
              <a:rPr lang="en-US" sz="1400" b="1" i="1" dirty="0">
                <a:solidFill>
                  <a:srgbClr val="36160C"/>
                </a:solidFill>
                <a:latin typeface="Times New Roman" panose="02020603050405020304" pitchFamily="18" charset="0"/>
                <a:cs typeface="Times New Roman" panose="02020603050405020304" pitchFamily="18" charset="0"/>
              </a:rPr>
              <a:t> </a:t>
            </a:r>
            <a:r>
              <a:rPr lang="en-US" sz="1400" b="1" i="1" dirty="0" smtClean="0">
                <a:solidFill>
                  <a:srgbClr val="36160C"/>
                </a:solidFill>
                <a:latin typeface="Times New Roman" panose="02020603050405020304" pitchFamily="18" charset="0"/>
                <a:cs typeface="Times New Roman" panose="02020603050405020304" pitchFamily="18" charset="0"/>
              </a:rPr>
              <a:t>Church </a:t>
            </a:r>
            <a:r>
              <a:rPr lang="en-US" sz="1400" b="1" i="1" dirty="0">
                <a:solidFill>
                  <a:srgbClr val="36160C"/>
                </a:solidFill>
                <a:latin typeface="Times New Roman" panose="02020603050405020304" pitchFamily="18" charset="0"/>
                <a:cs typeface="Times New Roman" panose="02020603050405020304" pitchFamily="18" charset="0"/>
              </a:rPr>
              <a:t>of Santa </a:t>
            </a:r>
            <a:r>
              <a:rPr lang="en-US" sz="1400" b="1" i="1" dirty="0" err="1" smtClean="0">
                <a:solidFill>
                  <a:srgbClr val="36160C"/>
                </a:solidFill>
                <a:latin typeface="Times New Roman" panose="02020603050405020304" pitchFamily="18" charset="0"/>
                <a:cs typeface="Times New Roman" panose="02020603050405020304" pitchFamily="18" charset="0"/>
              </a:rPr>
              <a:t>Pudenziana</a:t>
            </a:r>
            <a:r>
              <a:rPr lang="en-US" sz="1400" b="1" i="1" dirty="0" smtClean="0">
                <a:solidFill>
                  <a:srgbClr val="36160C"/>
                </a:solidFill>
                <a:latin typeface="Times New Roman" panose="02020603050405020304" pitchFamily="18" charset="0"/>
                <a:cs typeface="Times New Roman" panose="02020603050405020304" pitchFamily="18" charset="0"/>
              </a:rPr>
              <a:t>, Rome</a:t>
            </a:r>
            <a:endParaRPr lang="en-US" sz="1400" b="1" i="1" dirty="0">
              <a:solidFill>
                <a:srgbClr val="36160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817684" y="334108"/>
            <a:ext cx="11271738" cy="5632311"/>
          </a:xfrm>
          <a:prstGeom prst="rect">
            <a:avLst/>
          </a:prstGeom>
          <a:noFill/>
        </p:spPr>
        <p:txBody>
          <a:bodyPr wrap="square" rtlCol="1">
            <a:spAutoFit/>
          </a:bodyPr>
          <a:lstStyle/>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תמונת יום הדין האחרון מתארת אחד מן האירועים העתידים לקרות באחרית הימים. בנצרות היא קשורה לביאתו השנייה של ישוע לעולם ומלכותו בת אלף השנים</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בפסיפס מתחילת המאה ה-5 מתואר ישוע </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היושב על כס מלכותו ובידיו שלט המציין את</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שמה של הכנסייה </a:t>
            </a:r>
            <a:r>
              <a:rPr lang="en-US"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Ecclesia Sancta </a:t>
            </a:r>
            <a:r>
              <a:rPr lang="en-US"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Pudentiana</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מצדדיו יושבים השליחים. סמוך לכס יושבים </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פאולוס מימינו (בצד המכובד יותר)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ופטרוס</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לשמאלו.</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ברקע מאחורי ישוע גבעת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הגולגותא</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וצלב </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גדול מעוצב מזדקר עליה.</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בשמים האטריבוטים של ארבעת כותבי הבשורה.  </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זהו, ככל הנראה, הייצוג המוקדם ביותר שלהם </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ששרד.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האשה</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העומדת מאחורי פאולוס </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ומכתירה אותו מייצגת את  הכנסייה לגויים</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en-US"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Ecclesia </a:t>
            </a:r>
            <a:r>
              <a:rPr lang="en-US" sz="1200" dirty="0">
                <a:solidFill>
                  <a:srgbClr val="36160C"/>
                </a:solidFill>
                <a:latin typeface="Tahoma" panose="020B0604030504040204" pitchFamily="34" charset="0"/>
                <a:ea typeface="Tahoma" panose="020B0604030504040204" pitchFamily="34" charset="0"/>
                <a:cs typeface="Tahoma" panose="020B0604030504040204" pitchFamily="34" charset="0"/>
              </a:rPr>
              <a:t>ex </a:t>
            </a:r>
            <a:r>
              <a:rPr lang="en-US"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gentibus</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 </a:t>
            </a:r>
          </a:p>
          <a:p>
            <a:pPr>
              <a:lnSpc>
                <a:spcPct val="150000"/>
              </a:lnSpc>
            </a:pP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האשה</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שמאחורי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פטרוס</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ומכתירה אותו מייצגת </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את כנסיית הנימולים </a:t>
            </a:r>
            <a:r>
              <a:rPr lang="en-US"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Ecclesia </a:t>
            </a:r>
            <a:r>
              <a:rPr lang="en-US" sz="1200" dirty="0">
                <a:solidFill>
                  <a:srgbClr val="36160C"/>
                </a:solidFill>
                <a:latin typeface="Tahoma" panose="020B0604030504040204" pitchFamily="34" charset="0"/>
                <a:ea typeface="Tahoma" panose="020B0604030504040204" pitchFamily="34" charset="0"/>
                <a:cs typeface="Tahoma" panose="020B0604030504040204" pitchFamily="34" charset="0"/>
              </a:rPr>
              <a:t>ex </a:t>
            </a:r>
            <a:r>
              <a:rPr lang="en-US"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circumcisione</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המבנה מאחורי פאולוס מייצג את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הרוטונדה</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של כנסיית התחייה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האנסתזיס</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(זו המוכרת </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ככנסיית הקבר) וזה שמאחורי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פטרוס</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את כנסיית </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המולד.</a:t>
            </a:r>
            <a:endPar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9184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897816" y="591234"/>
            <a:ext cx="3077306" cy="5078313"/>
          </a:xfrm>
          <a:prstGeom prst="rect">
            <a:avLst/>
          </a:prstGeom>
        </p:spPr>
        <p:txBody>
          <a:bodyPr wrap="square">
            <a:spAutoFit/>
          </a:bodyPr>
          <a:lstStyle/>
          <a:p>
            <a:pPr>
              <a:lnSpc>
                <a:spcPct val="150000"/>
              </a:lnSpc>
            </a:pP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בעיגול הגדול  מתוארת תחיית המתים: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הארץ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והים מוותרים על מתיהם</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הַיָּם נָתַן אֶת הַמֵּתִים אֲשֶׁר בּוֹ, מָוֶת וּשְׁאוֹל נָתְנוּ אֶת מֵתֵיהֶם, וְאִישׁ אִישׁ נִשְׁפְּטוּ לְפִי מַעֲשֵׂיהֶם</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(ההתגלות כ, 13)</a:t>
            </a: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וַאֲקַוֶּה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לֵאלֹהִים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כִּי עֲתִידָה לִהְיוֹת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תְּחִיַּת</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הַמֵּתִים לַצַּדִּיקִים וְלָרְשָׁעִים אֲשֶׁר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גַּם־הֵם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יְחַכּוּ־לָה</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p>
          <a:p>
            <a:pPr algn="l">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מעשי השליחים כד, 15</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p>
          <a:p>
            <a:pPr algn="l">
              <a:lnSpc>
                <a:spcPct val="150000"/>
              </a:lnSpc>
            </a:pP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הִנֵּה סוֹד אַגִּיד לָכֶם: לֹא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כֻּלָּנו</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נָמוּת, אֲבָל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כֻּלָּנו</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נִשְׁתַּנֶּה בִּן רֶגַע וּכְהֶרֶף עַיִן בַּשּׁוֹפָר הָאַחֲרוֹן, שֶׁכֵּן יִתָּקַע בְּשׁוֹפָר וְהַמֵּתִים יָקוּמוּ בְּלִי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כִּלָּיוֹן</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וַאֲנַחְנוּ נִשְׁתַּנֶּה; (אִגֶּרֶת שָׁאוּל הָרִאשׁוֹנָה אֶל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הַקּוֹרִינְתִּים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טו, 51-52)</a:t>
            </a:r>
          </a:p>
          <a:p>
            <a:pPr>
              <a:lnSpc>
                <a:spcPct val="150000"/>
              </a:lnSpc>
            </a:pP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pic>
        <p:nvPicPr>
          <p:cNvPr id="4" name="תמונה 3"/>
          <p:cNvPicPr>
            <a:picLocks noChangeAspect="1"/>
          </p:cNvPicPr>
          <p:nvPr/>
        </p:nvPicPr>
        <p:blipFill>
          <a:blip r:embed="rId2"/>
          <a:stretch>
            <a:fillRect/>
          </a:stretch>
        </p:blipFill>
        <p:spPr>
          <a:xfrm>
            <a:off x="325316" y="263769"/>
            <a:ext cx="8631616" cy="6090989"/>
          </a:xfrm>
          <a:prstGeom prst="rect">
            <a:avLst/>
          </a:prstGeom>
        </p:spPr>
      </p:pic>
    </p:spTree>
    <p:extLst>
      <p:ext uri="{BB962C8B-B14F-4D97-AF65-F5344CB8AC3E}">
        <p14:creationId xmlns:p14="http://schemas.microsoft.com/office/powerpoint/2010/main" val="3448323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0" y="0"/>
            <a:ext cx="9648870" cy="6858000"/>
          </a:xfrm>
          <a:prstGeom prst="rect">
            <a:avLst/>
          </a:prstGeom>
        </p:spPr>
      </p:pic>
      <p:sp>
        <p:nvSpPr>
          <p:cNvPr id="5" name="TextBox 4"/>
          <p:cNvSpPr txBox="1"/>
          <p:nvPr/>
        </p:nvSpPr>
        <p:spPr>
          <a:xfrm>
            <a:off x="9620250" y="281355"/>
            <a:ext cx="2495550" cy="6740307"/>
          </a:xfrm>
          <a:prstGeom prst="rect">
            <a:avLst/>
          </a:prstGeom>
          <a:noFill/>
        </p:spPr>
        <p:txBody>
          <a:bodyPr wrap="square" rtlCol="1">
            <a:spAutoFit/>
          </a:bodyPr>
          <a:lstStyle/>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משה מוביל למשפט את היהודים  ואת כל אלה שאינם נוצרים אורתודוכסים.</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ראוי לשים לב שמשה נראה כמתרחק מן היהודים.                                  הוא עומד ללא כיסוי ראש בניגוד להם, שראשם עטוף בטלית.</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משה לפי פרשנות זו חוזר על דברים שאמר: </a:t>
            </a:r>
          </a:p>
          <a:p>
            <a:pPr>
              <a:lnSpc>
                <a:spcPct val="150000"/>
              </a:lnSpc>
            </a:pP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נָבִיא מִקִּרְבְּךָ מֵאַחֶיךָ כָּמֹנִי יָקִים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לְךָ ה'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אֱלֹהֶיך</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אֵלָיו תִּשְׁמָעוּן</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(דברים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יח</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טו)</a:t>
            </a: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וישוע בדברו אל ראשי היהודים אומר:</a:t>
            </a:r>
          </a:p>
          <a:p>
            <a:pPr>
              <a:lnSpc>
                <a:spcPct val="150000"/>
              </a:lnSpc>
            </a:pP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אַל תַּחְשְׁבוּ שֶׁאֲנִי אֶטְעַן עֲלֵיכֶם לִפְנֵי אָבִי. מֹשֶׁה אֲשֶׁר שַׂמְתֶּם בּוֹ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בִּטְחוֹנְכֶם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הוּא הַטּוֹעֵן עֲלֵיכֶם. </a:t>
            </a:r>
            <a:endPar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אִלּוּ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הֶאֱמַנְתֶּם לְמֹשֶׁה, הֱיִיתֶם מַאֲמִינִים לִי, כִּי עָלַי כָּתַב. </a:t>
            </a:r>
            <a:endPar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אֲבָל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אִם לִכְתָבָיו אֵינְכֶם מַאֲמִינִים, אֵיךְ תַּאֲמִינוּ לִדְבָרַי</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(הבשורה על פי יוחנן ה, 45-47)</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endPar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8416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srcRect l="2542" t="60769" r="48370" b="4872"/>
          <a:stretch/>
        </p:blipFill>
        <p:spPr>
          <a:xfrm>
            <a:off x="320489" y="3464168"/>
            <a:ext cx="3421149" cy="3150749"/>
          </a:xfrm>
          <a:prstGeom prst="rect">
            <a:avLst/>
          </a:prstGeom>
        </p:spPr>
      </p:pic>
      <p:sp>
        <p:nvSpPr>
          <p:cNvPr id="4" name="מלבן 3"/>
          <p:cNvSpPr/>
          <p:nvPr/>
        </p:nvSpPr>
        <p:spPr>
          <a:xfrm>
            <a:off x="276226" y="105398"/>
            <a:ext cx="11698898" cy="3693319"/>
          </a:xfrm>
          <a:prstGeom prst="rect">
            <a:avLst/>
          </a:prstGeom>
        </p:spPr>
        <p:txBody>
          <a:bodyPr wrap="square">
            <a:spAutoFit/>
          </a:bodyPr>
          <a:lstStyle/>
          <a:p>
            <a:pPr>
              <a:lnSpc>
                <a:spcPct val="150000"/>
              </a:lnSpc>
            </a:pP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אַל־יִבָּהֵל לְבַבְכֶם הַאֲמִינוּ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בֵאלֹהִים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וְגַם בִּי הַאֲמִינוּ׃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בְּבֵית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אָבִי מְדוֹרוֹת רַבִּים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וְאִם־לֹא</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כֵן הָיִיתִי אוֹמֵר לָכֶם הִנְנִי הֹלֵךְ לְהָכִין לָכֶם מָקוֹם׃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וְהָיָה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כִּי־הָלָכְתִּי</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וַהֲכִינוֹתִי לָכֶם מָקוֹם שׁוֹב אָשׁוּב וְלָקַחְתִּי אֶתְכֶם אֵלָי לְמַעַן תִּהְיוּ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גַּם־אַתֶּם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בַּאֲשֶׁר אֲנִי שָׁם׃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וִידַעְתֶּם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אָנָה אֲנִי הוֹלֵךְ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וְאֶת־הַדֶּרֶך</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יְדַעְתֶּם׃ (הבשורה על פי יוחנן יד, 1-4</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על דלתו של גן העדן צוֹבְאִים הצדיקים. בפתח הגן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ניצב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הכרוב שומר הגן (באיקונה נראה משום מה שרף - הוא בעל שש כנפים וכנציג הלהבה האלוהית צבעו אדום) :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וַיַּשְׁכֵּן מִקֶּדֶם לְגַן-עֵדֶן אֶת-הַכְּרֻבִים, וְאֵת לַהַט הַחֶרֶב הַמִּתְהַפֶּכֶת, לִשְׁמֹר, אֶת-דֶּרֶךְ עֵץ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הַחַיִּים (בראשית ג, כד).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דלת זו מסמלת גם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את ישוע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אֲנִי הַשַּׁעַר. אִישׁ אִם יִכָּנֵס דַּרְכִּי -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יִוָּשַׁע</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הוּא יִכָּנֵס וְיֵצֵא וְיִמְצָא מִרְעֶה</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(יוחנן י, 9) .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ראשון העומדים לפני הדלת הוא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פטרוס</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בידו הפקיד ישוע את מפתחות מלכות השמים</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אָמַר לוֹ יֵשׁוּעַ: "אַשְׁרֶיךָ שִׁמְעוֹן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בַּר־יוֹנָה</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כִּי לֹא בָּשָׁר וָדָם גִּלָּה לְךָ, אֶלָּא אָבִי שֶׁבַּשָּׁמַיִם.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וְגַם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אֲנִי אוֹמֵר לְךָ כִּי אַתָּה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כֵּיפָא</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וְעַל הַצּוּר הַזֶּה אֶבְנֶה אֶת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קְהִלָּתִי</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וְשַׁעֲרֵי שְׁאוֹל לֹא יִגְבְּרוּ עָלֶיהָ.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אֶתֵּן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לְךָ אֶת מַפְתְּחוֹת מַלְכוּת הַשָּׁמַיִם וְכָל מַה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שֶּׁתֶּאֱסֹר</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עַל הָאָרֶץ יִהְיֶה אָסוּר בַּשָּׁמַיִם, וְכָל מַה שֶּׁתַּתִּיר עַל הָאָרֶץ יִהְיֶה מֻתָּר בַּשָּׁמַיִם."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(הבשורה על פי מתי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טז</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17-19)</a:t>
            </a: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בתוך הגן,  במדליון העליון  יושבת מרים, אם האלוהים, בין שני מלאכים הרוכנים לעברה כדי לקבל את ברכתה; מיכאל בגלימה אדומה מימינה וגבריאל בגלימה כחולה משמאלה ובידו השושן הצחור. שולי המדליון יוצרים את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הגן הנעול</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en-US"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en-US"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Hortus</a:t>
            </a:r>
            <a:r>
              <a:rPr lang="en-US"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en-US" sz="1200" dirty="0" err="1">
                <a:solidFill>
                  <a:srgbClr val="36160C"/>
                </a:solidFill>
                <a:latin typeface="Tahoma" panose="020B0604030504040204" pitchFamily="34" charset="0"/>
                <a:ea typeface="Tahoma" panose="020B0604030504040204" pitchFamily="34" charset="0"/>
                <a:cs typeface="Tahoma" panose="020B0604030504040204" pitchFamily="34" charset="0"/>
              </a:rPr>
              <a:t>conclusus</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אחד מכינויה של הבתולה, השאול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משיר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השירים: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גַּן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נָעוּל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אֲחֹתִי</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כַלָּה גַּל נָעוּל מַעְיָן חָתוּם</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(שיר השירים ד,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יב</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שלוש דמויות ישובות בגן (בתחתית האיקונה משמאל) אלה אברהם יצחק ויעקב, אבות האומה, ובחיקם נשמות הצדיקים. הניב 'חיק אברהם' מופיע במשל האיש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העשיר ואלעזר</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הֶעָנִי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מֵת וְהַמַּלְאָכִים נְשָׂאוּהוּ אֶל חֵיק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אַבְרָהָם (הבשורה על פי לוקס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טז</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22).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ממקור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זה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הִשְׁתָּרֵשׁ הניב בנצרות. </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מאחוריהם עומד אדם נושא צלב. זהו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דיסמס</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הגנב הטוב.</a:t>
            </a:r>
            <a:endPar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sp>
        <p:nvSpPr>
          <p:cNvPr id="5" name="מלבן 4"/>
          <p:cNvSpPr/>
          <p:nvPr/>
        </p:nvSpPr>
        <p:spPr>
          <a:xfrm>
            <a:off x="3735267" y="3718679"/>
            <a:ext cx="8229600" cy="3139321"/>
          </a:xfrm>
          <a:prstGeom prst="rect">
            <a:avLst/>
          </a:prstGeom>
        </p:spPr>
        <p:txBody>
          <a:bodyPr wrap="square">
            <a:spAutoFit/>
          </a:bodyPr>
          <a:lstStyle/>
          <a:p>
            <a:pPr lvl="0">
              <a:lnSpc>
                <a:spcPct val="150000"/>
              </a:lnSpc>
            </a:pP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שני גנבים נצלבו משני צדדיו  של ישוע, והנצרות רואה בכך התגשמות נבואת ישעיהו :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"לָכֵן אֲחַלֶּק-לוֹ בָרַבִּים, וְאֶת-עֲצוּמִים יְחַלֵּק שָׁלָל, תַּחַת אֲשֶׁר הֶעֱרָה לַמָּוֶת נַפְשׁוֹ, וְאֶת-פֹּשְׁעִים נִמְנָה; וְהוּא חֵטְא-רַבִּים נָשָׂא, וְלַפֹּשְׁעִים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יַפְגִּיע</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 (שם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נג</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יב</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אחד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משני הגנבים חזר בו מחטאיו וישוע הבטיח לו מקום בגן עדן: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אַחַד הַפּוֹשְׁעִים הַמּוּקָעִים הֵטִיחַ כְּלַפָּיו: "הֲלֹא אַתָּה הַמָּשִׁיחַ! הַצֵּל אֶת עַצְמְךָ וְאוֹתָנוּ!"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[הגנב הרע]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הֵשִׁיב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הַשֵּׁנִי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[הגנב הטוב]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כְּשֶׁהוּא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גּוֹעֵר בּוֹ: "אֵינְךָ יָרֵא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מֵאֱלֹהִים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הֲרֵי אַתָּה נָתוּן בְּאוֹתוֹ גְּזַר דִּין! אֲנַחְנוּ לְפִי הַצֶּדֶק, כִּי אָנוּ מְקַבְּלִים גְּמוּל רָאוּי עַל מַה שֶּׁעָשִׂינוּ, אֲבָל הָאִישׁ הַזֶּה לֹא עָשָׂה שׁוּם רַע." וְעוֹד אָמַר: "יֵשׁוּעַ, אָנָּא זְכֹר אוֹתִי כַּאֲשֶׁר תִּכָּנֵס לְמַלְכוּתְךָ." הֵשִׁיב לוֹ יֵשׁוּעַ: "אָמֵן. אוֹמֵר אֲנִי לְךָ, הַיּוֹם תִּהְיֶה אַתָּה אִתִּי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בְּגַן־עֵדֶן</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(הבשורה על פי לוקס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כג</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39-43).</a:t>
            </a:r>
          </a:p>
          <a:p>
            <a:pPr lvl="0">
              <a:lnSpc>
                <a:spcPct val="150000"/>
              </a:lnSpc>
            </a:pP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שמם של שני הגנבים אינו מופיע בברית החדשה.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הגירסה</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המוקדמת ביותר בה מוזכרים שמותיהם היא מעשי </a:t>
            </a:r>
            <a:r>
              <a:rPr lang="he-IL" sz="1200" dirty="0" err="1">
                <a:solidFill>
                  <a:srgbClr val="36160C"/>
                </a:solidFill>
                <a:latin typeface="Tahoma" panose="020B0604030504040204" pitchFamily="34" charset="0"/>
                <a:ea typeface="Tahoma" panose="020B0604030504040204" pitchFamily="34" charset="0"/>
                <a:cs typeface="Tahoma" panose="020B0604030504040204" pitchFamily="34" charset="0"/>
              </a:rPr>
              <a:t>פילאטוס</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(המתוארך למאה החמישית). לפי חיבור זה </a:t>
            </a:r>
            <a:r>
              <a:rPr lang="he-IL" sz="1200" dirty="0" err="1">
                <a:solidFill>
                  <a:srgbClr val="36160C"/>
                </a:solidFill>
                <a:latin typeface="Tahoma" panose="020B0604030504040204" pitchFamily="34" charset="0"/>
                <a:ea typeface="Tahoma" panose="020B0604030504040204" pitchFamily="34" charset="0"/>
                <a:cs typeface="Tahoma" panose="020B0604030504040204" pitchFamily="34" charset="0"/>
              </a:rPr>
              <a:t>דיסמס</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הוא שמו של הגנב הטוב שחזר בתשובה  </a:t>
            </a:r>
            <a:r>
              <a:rPr lang="he-IL" sz="1200" dirty="0" err="1">
                <a:solidFill>
                  <a:srgbClr val="36160C"/>
                </a:solidFill>
                <a:latin typeface="Tahoma" panose="020B0604030504040204" pitchFamily="34" charset="0"/>
                <a:ea typeface="Tahoma" panose="020B0604030504040204" pitchFamily="34" charset="0"/>
                <a:cs typeface="Tahoma" panose="020B0604030504040204" pitchFamily="34" charset="0"/>
              </a:rPr>
              <a:t>וקוסמס</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היה שמו של הגנב הרע. בטקסט אפוקריפי נוסף, "הבשורה של ינקות הגואל בערבית", נטען כי </a:t>
            </a:r>
            <a:r>
              <a:rPr lang="he-IL" sz="1200" dirty="0" err="1">
                <a:solidFill>
                  <a:srgbClr val="36160C"/>
                </a:solidFill>
                <a:latin typeface="Tahoma" panose="020B0604030504040204" pitchFamily="34" charset="0"/>
                <a:ea typeface="Tahoma" panose="020B0604030504040204" pitchFamily="34" charset="0"/>
                <a:cs typeface="Tahoma" panose="020B0604030504040204" pitchFamily="34" charset="0"/>
              </a:rPr>
              <a:t>דיסמס</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היה השודד אשר הציל את יוסף ומרים הבתולה במנוסתם למצרים.</a:t>
            </a:r>
          </a:p>
        </p:txBody>
      </p:sp>
    </p:spTree>
    <p:extLst>
      <p:ext uri="{BB962C8B-B14F-4D97-AF65-F5344CB8AC3E}">
        <p14:creationId xmlns:p14="http://schemas.microsoft.com/office/powerpoint/2010/main" val="1276404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448218" y="1166849"/>
            <a:ext cx="5712447" cy="4883319"/>
          </a:xfrm>
          <a:prstGeom prst="rect">
            <a:avLst/>
          </a:prstGeom>
        </p:spPr>
      </p:pic>
      <p:sp>
        <p:nvSpPr>
          <p:cNvPr id="5" name="TextBox 4"/>
          <p:cNvSpPr txBox="1"/>
          <p:nvPr/>
        </p:nvSpPr>
        <p:spPr>
          <a:xfrm>
            <a:off x="9062623" y="1500553"/>
            <a:ext cx="2472151" cy="608693"/>
          </a:xfrm>
          <a:prstGeom prst="rect">
            <a:avLst/>
          </a:prstGeom>
          <a:noFill/>
        </p:spPr>
        <p:txBody>
          <a:bodyPr wrap="none" rtlCol="1">
            <a:spAutoFit/>
          </a:bodyPr>
          <a:lstStyle/>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האבות ובחיקם נשמות הצדיקים</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(התמונות הוגדלו מאיקונות דומות)</a:t>
            </a:r>
            <a:endPar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pic>
        <p:nvPicPr>
          <p:cNvPr id="6" name="תמונה 5"/>
          <p:cNvPicPr>
            <a:picLocks noChangeAspect="1"/>
          </p:cNvPicPr>
          <p:nvPr/>
        </p:nvPicPr>
        <p:blipFill>
          <a:blip r:embed="rId3"/>
          <a:stretch>
            <a:fillRect/>
          </a:stretch>
        </p:blipFill>
        <p:spPr>
          <a:xfrm>
            <a:off x="6611816" y="3588798"/>
            <a:ext cx="5121492" cy="2398481"/>
          </a:xfrm>
          <a:prstGeom prst="rect">
            <a:avLst/>
          </a:prstGeom>
        </p:spPr>
      </p:pic>
    </p:spTree>
    <p:extLst>
      <p:ext uri="{BB962C8B-B14F-4D97-AF65-F5344CB8AC3E}">
        <p14:creationId xmlns:p14="http://schemas.microsoft.com/office/powerpoint/2010/main" val="506679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37992" y="70337"/>
            <a:ext cx="6989885" cy="2862322"/>
          </a:xfrm>
          <a:prstGeom prst="rect">
            <a:avLst/>
          </a:prstGeom>
          <a:noFill/>
        </p:spPr>
        <p:txBody>
          <a:bodyPr wrap="square" rtlCol="1">
            <a:spAutoFit/>
          </a:bodyPr>
          <a:lstStyle/>
          <a:p>
            <a:pPr>
              <a:lnSpc>
                <a:spcPct val="150000"/>
              </a:lnSpc>
            </a:pP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צידו</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הימני של הרגיסטר התחתון מציג את מדורי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הגיהנום</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כָּךְ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יִהְיֶה בְּקֵץ הָעוֹלָם. הַמַּלְאָכִים יֵצְאוּ וְיַבְדִּילוּ אֶת הָרְשָׁעִים מִבֵּין הַצַּדִּיקִים וְיַשְׁלִיכוּ אוֹתָם אֶל תַּנוּר הָאֵשׁ; שָׁם יִהְיוּ הַיְלָלָה וַחֲרוֹק הַשִּׁנַּיִם. (הבשורה על פי מתי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יג</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49-50)</a:t>
            </a:r>
            <a:endPar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בקטע המסומן, המלאך מיכאל נלחם בשטן וכולא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אותו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רָאִיתִי מַלְאָךְ יוֹרֵד מִן הַשָּׁמַיִם וּבְיָדוֹ מַפְתֵּחַ הַתְּהוֹם וְשַׁרְשֶׁרֶת גְּדוֹלָה.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הוּא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תָּפַשׂ אֶת הַתַּנִּין, הַנָּחָשׁ הַקַּדְמוֹנִי אֲשֶׁר הוּא הַמַּלְשִׁין וְהַשָֹטָן, וְקָשַׁר אוֹתוֹ לְאֶלֶף שָׁנִים.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הִשְׁלִיךְ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אוֹתוֹ אֶל הַתְּהוֹם וְסָגַר וְחָתַם עָלָיו כְּדֵי שֶׁלֹּא יַתְעֶה עוֹד אֶת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הַגּוֹיִם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עַד תֹּם אֶלֶף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הַשָּׁנִים</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ההתגלות כ, 1-3)</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השטן מחזיק בחיקו את נשמתו העירומה של יהודה איש קריות. הנשמה מחזיקה בשקית הכסף שקיבל יהודה בתמורה להסגרת ישוע.</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החיצים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מצביעים על דמות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עירומה הכבולה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לעמוד בין גן העדן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לגיהנום</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זו נשמתו של 'הזנאי החסיד'-</a:t>
            </a:r>
            <a:endPar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pic>
        <p:nvPicPr>
          <p:cNvPr id="4" name="תמונה 3"/>
          <p:cNvPicPr>
            <a:picLocks noChangeAspect="1"/>
          </p:cNvPicPr>
          <p:nvPr/>
        </p:nvPicPr>
        <p:blipFill>
          <a:blip r:embed="rId2"/>
          <a:stretch>
            <a:fillRect/>
          </a:stretch>
        </p:blipFill>
        <p:spPr>
          <a:xfrm>
            <a:off x="394227" y="2899505"/>
            <a:ext cx="8415665" cy="3738969"/>
          </a:xfrm>
          <a:prstGeom prst="rect">
            <a:avLst/>
          </a:prstGeom>
        </p:spPr>
      </p:pic>
      <p:sp>
        <p:nvSpPr>
          <p:cNvPr id="6" name="אליפסה 5"/>
          <p:cNvSpPr/>
          <p:nvPr/>
        </p:nvSpPr>
        <p:spPr>
          <a:xfrm rot="2498010">
            <a:off x="4002374" y="3226062"/>
            <a:ext cx="2799431" cy="180013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6"/>
          <p:cNvPicPr>
            <a:picLocks noChangeAspect="1"/>
          </p:cNvPicPr>
          <p:nvPr/>
        </p:nvPicPr>
        <p:blipFill rotWithShape="1">
          <a:blip r:embed="rId3"/>
          <a:srcRect l="4904" t="61282" r="2992" b="5000"/>
          <a:stretch/>
        </p:blipFill>
        <p:spPr>
          <a:xfrm>
            <a:off x="395654" y="187262"/>
            <a:ext cx="4703884" cy="2265790"/>
          </a:xfrm>
          <a:prstGeom prst="rect">
            <a:avLst/>
          </a:prstGeom>
        </p:spPr>
      </p:pic>
      <p:pic>
        <p:nvPicPr>
          <p:cNvPr id="8" name="תמונה 7"/>
          <p:cNvPicPr>
            <a:picLocks noChangeAspect="1"/>
          </p:cNvPicPr>
          <p:nvPr/>
        </p:nvPicPr>
        <p:blipFill>
          <a:blip r:embed="rId4"/>
          <a:stretch>
            <a:fillRect/>
          </a:stretch>
        </p:blipFill>
        <p:spPr>
          <a:xfrm>
            <a:off x="8898815" y="3200398"/>
            <a:ext cx="1672954" cy="3415739"/>
          </a:xfrm>
          <a:prstGeom prst="rect">
            <a:avLst/>
          </a:prstGeom>
        </p:spPr>
      </p:pic>
      <p:cxnSp>
        <p:nvCxnSpPr>
          <p:cNvPr id="10" name="מחבר חץ ישר 9"/>
          <p:cNvCxnSpPr/>
          <p:nvPr/>
        </p:nvCxnSpPr>
        <p:spPr>
          <a:xfrm>
            <a:off x="2848708" y="1336431"/>
            <a:ext cx="8793" cy="21980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flipH="1">
            <a:off x="5196251" y="5055577"/>
            <a:ext cx="2" cy="3341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מלבן 16"/>
          <p:cNvSpPr/>
          <p:nvPr/>
        </p:nvSpPr>
        <p:spPr>
          <a:xfrm>
            <a:off x="9894173" y="6581001"/>
            <a:ext cx="2162772" cy="276999"/>
          </a:xfrm>
          <a:prstGeom prst="rect">
            <a:avLst/>
          </a:prstGeom>
        </p:spPr>
        <p:txBody>
          <a:bodyPr wrap="none">
            <a:spAutoFit/>
          </a:bodyPr>
          <a:lstStyle/>
          <a:p>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ההגדלות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הן  מאיקונות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דומות</a:t>
            </a:r>
            <a:endParaRPr lang="he-IL" dirty="0">
              <a:solidFill>
                <a:srgbClr val="36160C"/>
              </a:solidFill>
            </a:endParaRPr>
          </a:p>
        </p:txBody>
      </p:sp>
      <p:sp>
        <p:nvSpPr>
          <p:cNvPr id="19" name="מלבן 18"/>
          <p:cNvSpPr/>
          <p:nvPr/>
        </p:nvSpPr>
        <p:spPr>
          <a:xfrm>
            <a:off x="131885" y="2540949"/>
            <a:ext cx="5212975" cy="331694"/>
          </a:xfrm>
          <a:prstGeom prst="rect">
            <a:avLst/>
          </a:prstGeom>
        </p:spPr>
        <p:txBody>
          <a:bodyPr wrap="square">
            <a:spAutoFit/>
          </a:bodyPr>
          <a:lstStyle/>
          <a:p>
            <a:pPr lvl="0">
              <a:lnSpc>
                <a:spcPct val="150000"/>
              </a:lnSpc>
            </a:pPr>
            <a:r>
              <a:rPr lang="he-IL"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סיפור רוסי עממי על אדם </a:t>
            </a:r>
            <a:r>
              <a:rPr lang="he-IL" sz="1200" dirty="0">
                <a:solidFill>
                  <a:prstClr val="black"/>
                </a:solidFill>
                <a:latin typeface="Tahoma" panose="020B0604030504040204" pitchFamily="34" charset="0"/>
                <a:ea typeface="Tahoma" panose="020B0604030504040204" pitchFamily="34" charset="0"/>
                <a:cs typeface="Tahoma" panose="020B0604030504040204" pitchFamily="34" charset="0"/>
              </a:rPr>
              <a:t>שהרבה במעשי חסד בחייו אך לא </a:t>
            </a:r>
            <a:r>
              <a:rPr lang="he-IL"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חדל מלחטוא</a:t>
            </a:r>
            <a:endParaRPr lang="he-IL"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מלבן 19"/>
          <p:cNvSpPr/>
          <p:nvPr/>
        </p:nvSpPr>
        <p:spPr>
          <a:xfrm>
            <a:off x="8845062" y="2831095"/>
            <a:ext cx="3151412" cy="1200329"/>
          </a:xfrm>
          <a:prstGeom prst="rect">
            <a:avLst/>
          </a:prstGeom>
        </p:spPr>
        <p:txBody>
          <a:bodyPr wrap="square">
            <a:spAutoFit/>
          </a:bodyPr>
          <a:lstStyle/>
          <a:p>
            <a:pPr lvl="0">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בניאוף. החל </a:t>
            </a:r>
            <a:r>
              <a:rPr lang="he-IL" sz="1200" smtClean="0">
                <a:solidFill>
                  <a:srgbClr val="36160C"/>
                </a:solidFill>
                <a:latin typeface="Tahoma" panose="020B0604030504040204" pitchFamily="34" charset="0"/>
                <a:ea typeface="Tahoma" panose="020B0604030504040204" pitchFamily="34" charset="0"/>
                <a:cs typeface="Tahoma" panose="020B0604030504040204" pitchFamily="34" charset="0"/>
              </a:rPr>
              <a:t>במאה ה-16,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נכנס תיאורו לאיקונות הרוסיות </a:t>
            </a:r>
          </a:p>
          <a:p>
            <a:pPr lvl="0">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של יום הדין </a:t>
            </a:r>
          </a:p>
          <a:p>
            <a:pPr lvl="0">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האחרון </a:t>
            </a:r>
          </a:p>
        </p:txBody>
      </p:sp>
      <p:pic>
        <p:nvPicPr>
          <p:cNvPr id="21" name="תמונה 20"/>
          <p:cNvPicPr>
            <a:picLocks noChangeAspect="1"/>
          </p:cNvPicPr>
          <p:nvPr/>
        </p:nvPicPr>
        <p:blipFill rotWithShape="1">
          <a:blip r:embed="rId5"/>
          <a:srcRect l="46947" t="43846" r="44039" b="25000"/>
          <a:stretch/>
        </p:blipFill>
        <p:spPr>
          <a:xfrm>
            <a:off x="10682871" y="4193931"/>
            <a:ext cx="1248291" cy="2426678"/>
          </a:xfrm>
          <a:prstGeom prst="rect">
            <a:avLst/>
          </a:prstGeom>
        </p:spPr>
      </p:pic>
    </p:spTree>
    <p:extLst>
      <p:ext uri="{BB962C8B-B14F-4D97-AF65-F5344CB8AC3E}">
        <p14:creationId xmlns:p14="http://schemas.microsoft.com/office/powerpoint/2010/main" val="1746396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275574" y="257798"/>
            <a:ext cx="9645162" cy="6186309"/>
          </a:xfrm>
          <a:prstGeom prst="rect">
            <a:avLst/>
          </a:prstGeom>
        </p:spPr>
        <p:txBody>
          <a:bodyPr wrap="square">
            <a:spAutoFit/>
          </a:bodyPr>
          <a:lstStyle/>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שני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צִדֵּי האיקונה מסכמים את המסר: מימין גורלם של החוטאים ומלאכי העוולה הנדונים לאש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הגיהנום</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והאגם הבוער , ומשמאל גורלם של הצדיקים ומלאכי האמת המוזמנים לסעודת החתן בירושלים של מעלה.</a:t>
            </a:r>
          </a:p>
          <a:p>
            <a:pPr>
              <a:lnSpc>
                <a:spcPct val="150000"/>
              </a:lnSpc>
            </a:pPr>
            <a:endPar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אֲנִי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אֶתֵּן לַצָּמֵא מִמַּעְיַן הַמַּיִם שֶׁל הַחַיִּים - חִנָּם.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הַמְנַצֵּחַ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יִירַשׁ אֶת אֵלֶּה וַאֲנִי אֶהְיֶה לוֹ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לֵאלֹהִים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וְהוּא יִהְיֶה לִי לְבֵן.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אֲבָל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מוּגֵי הַלֵּב וְהַבִּלְתִּי מַאֲמִינִים, הַמְתֹעָבִים וְהַמְרַצְּחִים, הַזּוֹנִים וְהַמְכַשְּׁפִים, עוֹבְדֵי הָאֱלִילִים וְכָל הַמְשַׁקְּרִים - חֶלְקָם בָּאֲגַם הַבּוֹעֵר בְּאֵשׁ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וְגָפְרִית</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אֲשֶׁר הוּא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הַמָּוֶת</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הַשֵּׁנִי</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(ההתגלות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כא</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6-8)</a:t>
            </a: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וּמִלְחָמָה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הִתְחוֹלְלָה בַּשָּׁמַיִם; מִיכָאֵל וּמַלְאָכָיו נִלְחָמִים בַּתַּנִּין וְהַתַּנִּין נִלְחָם וּמַלְאָכָיו.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הֵם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לֹא הִתְגַּבְּרוּ וְגַם מְקוֹמָם לֹא נִמְצָא עוֹד בַּשָּׁמַיִם.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אָז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הֻשְׁלַךְ הַתַּנִּין הַגָּדוֹל, הַנָּחָשׁ הַקַּדְמוֹנִי הַנִּקְרָא מַלְשִׁין וְשָׂטָן, הַמַּתְעֶה אֶת כָּל תֵּבֵל; הוּא הֻשְׁלַךְ אַרְצָה וּמַלְאָכָיו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הֻשְׁלְכו</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אִתּוֹ.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p>
          <a:p>
            <a:pPr algn="l">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(ההתגלות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יב</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7-9)</a:t>
            </a:r>
          </a:p>
          <a:p>
            <a:pPr>
              <a:lnSpc>
                <a:spcPct val="150000"/>
              </a:lnSpc>
            </a:pPr>
            <a:endPar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וְאֶת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הַמַּלְאָכִים, אֲשֶׁר לֹא שָׁמְרוּ אֶת מַעֲמָדָם הָרָם כִּי אִם עָזְבוּ אֶת מְעוֹנָם, שָׁמַר בְּכַבְלֵי עוֹלָם וּבַאֲפֵלָה לְמִשְׁפַּט הַיּוֹם הַגָּדוֹל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p>
          <a:p>
            <a:pPr algn="l">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אגרת יהודה, 6)</a:t>
            </a:r>
          </a:p>
          <a:p>
            <a:pPr>
              <a:lnSpc>
                <a:spcPct val="150000"/>
              </a:lnSpc>
            </a:pPr>
            <a:endPar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הֵן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אֱלֹהִים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לֹא חָס עַל הַמַּלְאָכִים הַחוֹטְאִים, אֶלָּא הוֹרִידָם אֶל תַּחְתִּיּוֹת אֶרֶץ וּנְתָנָם בְּכַבְלֵי אֹפֶל לְשָׁמְרָם לְמִשְׁפָּט</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p>
          <a:p>
            <a:pPr algn="l">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אִגֶּרֶת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פֶּטְרוֹס</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הַשְּׁנִיָּה</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ב, 4</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p>
          <a:p>
            <a:pPr algn="l">
              <a:lnSpc>
                <a:spcPct val="150000"/>
              </a:lnSpc>
            </a:pP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algn="l">
              <a:lnSpc>
                <a:spcPct val="150000"/>
              </a:lnSpc>
            </a:pPr>
            <a:endPar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gn="l">
              <a:lnSpc>
                <a:spcPct val="150000"/>
              </a:lnSpc>
            </a:pP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רָאִיתִי מַלְאָךְ אֶחָד עוֹמֵד בַּשֶּׁמֶשׁ וְקוֹרֵא בְּקוֹל גָּדוֹל, בְּאָמְרוֹ לְכָל בַּעֲלֵי כָּנָף הַמְעוֹפְפִים בְּאֶמְצַע הַשָּׁמַיִם: "בּוֹאוּ,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הֵאָסְפו</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אֶל הַסְּעוּדָה הַגְּדוֹלָה אֲשֶׁר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לֵאלֹהִים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לְמַעַן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תֹּאכְלוּ בְּשַׂר מְלָכִים וּבְשַׂר שָׂרֵי אֲלָפִים, בְּשַׂר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גִּבּוֹרִים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וּבְשַׂר סוּסִים וְרוֹכְבֵיהֶם, וּבְשַׂר הַכֹּל: גַּם חָפְשִׁים וַעֲבָדִים, גַּם קְטַנִּים וְגַם גְּדוֹלִים</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(ההתגלות,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יט</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17-18)</a:t>
            </a: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p:cNvPicPr>
            <a:picLocks noChangeAspect="1"/>
          </p:cNvPicPr>
          <p:nvPr/>
        </p:nvPicPr>
        <p:blipFill rotWithShape="1">
          <a:blip r:embed="rId2"/>
          <a:srcRect l="81151" t="5513" r="2823" b="5384"/>
          <a:stretch/>
        </p:blipFill>
        <p:spPr>
          <a:xfrm>
            <a:off x="11251223" y="-24530"/>
            <a:ext cx="940777" cy="6882530"/>
          </a:xfrm>
          <a:prstGeom prst="rect">
            <a:avLst/>
          </a:prstGeom>
        </p:spPr>
      </p:pic>
      <p:pic>
        <p:nvPicPr>
          <p:cNvPr id="6" name="תמונה 5"/>
          <p:cNvPicPr>
            <a:picLocks noChangeAspect="1"/>
          </p:cNvPicPr>
          <p:nvPr/>
        </p:nvPicPr>
        <p:blipFill rotWithShape="1">
          <a:blip r:embed="rId2"/>
          <a:srcRect l="3553" t="5129" r="79829" b="4999"/>
          <a:stretch/>
        </p:blipFill>
        <p:spPr>
          <a:xfrm>
            <a:off x="0" y="0"/>
            <a:ext cx="964567" cy="6863804"/>
          </a:xfrm>
          <a:prstGeom prst="rect">
            <a:avLst/>
          </a:prstGeom>
        </p:spPr>
      </p:pic>
    </p:spTree>
    <p:extLst>
      <p:ext uri="{BB962C8B-B14F-4D97-AF65-F5344CB8AC3E}">
        <p14:creationId xmlns:p14="http://schemas.microsoft.com/office/powerpoint/2010/main" val="2545303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2"/>
          <a:stretch>
            <a:fillRect/>
          </a:stretch>
        </p:blipFill>
        <p:spPr>
          <a:xfrm>
            <a:off x="0" y="0"/>
            <a:ext cx="5446945" cy="6813176"/>
          </a:xfrm>
          <a:prstGeom prst="rect">
            <a:avLst/>
          </a:prstGeom>
        </p:spPr>
      </p:pic>
      <p:sp>
        <p:nvSpPr>
          <p:cNvPr id="7" name="מלבן 6"/>
          <p:cNvSpPr/>
          <p:nvPr/>
        </p:nvSpPr>
        <p:spPr>
          <a:xfrm>
            <a:off x="5498447" y="6550223"/>
            <a:ext cx="3231975" cy="307777"/>
          </a:xfrm>
          <a:prstGeom prst="rect">
            <a:avLst/>
          </a:prstGeom>
        </p:spPr>
        <p:txBody>
          <a:bodyPr wrap="none">
            <a:spAutoFit/>
          </a:bodyPr>
          <a:lstStyle/>
          <a:p>
            <a:r>
              <a:rPr lang="en-US" sz="1400" b="1" i="1" dirty="0">
                <a:solidFill>
                  <a:srgbClr val="36160C"/>
                </a:solidFill>
                <a:latin typeface="Times New Roman" panose="02020603050405020304" pitchFamily="18" charset="0"/>
                <a:cs typeface="Times New Roman" panose="02020603050405020304" pitchFamily="18" charset="0"/>
              </a:rPr>
              <a:t>The Last Judgment </a:t>
            </a:r>
            <a:r>
              <a:rPr lang="en-US" sz="1400" b="1" i="1" dirty="0" smtClean="0">
                <a:solidFill>
                  <a:srgbClr val="36160C"/>
                </a:solidFill>
                <a:latin typeface="Times New Roman" panose="02020603050405020304" pitchFamily="18" charset="0"/>
                <a:cs typeface="Times New Roman" panose="02020603050405020304" pitchFamily="18" charset="0"/>
              </a:rPr>
              <a:t>Icon, 18</a:t>
            </a:r>
            <a:r>
              <a:rPr lang="en-US" sz="1400" b="1" i="1" baseline="30000" dirty="0" smtClean="0">
                <a:solidFill>
                  <a:srgbClr val="36160C"/>
                </a:solidFill>
                <a:latin typeface="Times New Roman" panose="02020603050405020304" pitchFamily="18" charset="0"/>
                <a:cs typeface="Times New Roman" panose="02020603050405020304" pitchFamily="18" charset="0"/>
              </a:rPr>
              <a:t>th</a:t>
            </a:r>
            <a:r>
              <a:rPr lang="en-US" sz="1400" b="1" i="1" dirty="0">
                <a:solidFill>
                  <a:srgbClr val="36160C"/>
                </a:solidFill>
                <a:latin typeface="Times New Roman" panose="02020603050405020304" pitchFamily="18" charset="0"/>
                <a:cs typeface="Times New Roman" panose="02020603050405020304" pitchFamily="18" charset="0"/>
              </a:rPr>
              <a:t> </a:t>
            </a:r>
            <a:r>
              <a:rPr lang="en-US" sz="1400" b="1" i="1" dirty="0" smtClean="0">
                <a:solidFill>
                  <a:srgbClr val="36160C"/>
                </a:solidFill>
                <a:latin typeface="Times New Roman" panose="02020603050405020304" pitchFamily="18" charset="0"/>
                <a:cs typeface="Times New Roman" panose="02020603050405020304" pitchFamily="18" charset="0"/>
              </a:rPr>
              <a:t>century </a:t>
            </a:r>
            <a:r>
              <a:rPr lang="en-US" sz="1400" b="1" i="1" dirty="0">
                <a:solidFill>
                  <a:srgbClr val="36160C"/>
                </a:solidFill>
                <a:latin typeface="Times New Roman" panose="02020603050405020304" pitchFamily="18" charset="0"/>
                <a:cs typeface="Times New Roman" panose="02020603050405020304" pitchFamily="18" charset="0"/>
              </a:rPr>
              <a:t>(?)</a:t>
            </a:r>
            <a:endParaRPr lang="he-IL" sz="1400" b="1" i="1" dirty="0">
              <a:solidFill>
                <a:srgbClr val="36160C"/>
              </a:solidFill>
              <a:latin typeface="Times New Roman" panose="02020603050405020304" pitchFamily="18" charset="0"/>
              <a:cs typeface="Times New Roman" panose="02020603050405020304" pitchFamily="18" charset="0"/>
            </a:endParaRPr>
          </a:p>
        </p:txBody>
      </p:sp>
      <p:sp>
        <p:nvSpPr>
          <p:cNvPr id="2" name="מלבן 1"/>
          <p:cNvSpPr/>
          <p:nvPr/>
        </p:nvSpPr>
        <p:spPr>
          <a:xfrm>
            <a:off x="5937105" y="615433"/>
            <a:ext cx="5213287" cy="3741409"/>
          </a:xfrm>
          <a:prstGeom prst="rect">
            <a:avLst/>
          </a:prstGeom>
        </p:spPr>
        <p:txBody>
          <a:bodyPr wrap="none">
            <a:spAutoFit/>
          </a:bodyPr>
          <a:lstStyle/>
          <a:p>
            <a:pPr algn="l">
              <a:lnSpc>
                <a:spcPct val="150000"/>
              </a:lnSpc>
            </a:pPr>
            <a:r>
              <a:rPr lang="en-US" sz="1600" b="1" i="1" dirty="0">
                <a:latin typeface="Times New Roman" panose="02020603050405020304" pitchFamily="18" charset="0"/>
                <a:cs typeface="Times New Roman" panose="02020603050405020304" pitchFamily="18" charset="0"/>
                <a:hlinkClick r:id="rId3"/>
              </a:rPr>
              <a:t>http://</a:t>
            </a:r>
            <a:r>
              <a:rPr lang="en-US" sz="1600" b="1" i="1" dirty="0" smtClean="0">
                <a:latin typeface="Times New Roman" panose="02020603050405020304" pitchFamily="18" charset="0"/>
                <a:cs typeface="Times New Roman" panose="02020603050405020304" pitchFamily="18" charset="0"/>
                <a:hlinkClick r:id="rId3"/>
              </a:rPr>
              <a:t>pravicon.com/image-28204</a:t>
            </a:r>
            <a:endParaRPr lang="en-US" sz="1600" b="1" i="1" dirty="0" smtClean="0">
              <a:latin typeface="Times New Roman" panose="02020603050405020304" pitchFamily="18" charset="0"/>
              <a:cs typeface="Times New Roman" panose="02020603050405020304" pitchFamily="18" charset="0"/>
            </a:endParaRPr>
          </a:p>
          <a:p>
            <a:pPr lvl="0" algn="l">
              <a:lnSpc>
                <a:spcPct val="150000"/>
              </a:lnSpc>
            </a:pPr>
            <a:r>
              <a:rPr lang="en-US" sz="1600" b="1" i="1" dirty="0">
                <a:solidFill>
                  <a:prstClr val="black"/>
                </a:solidFill>
                <a:latin typeface="Times New Roman" panose="02020603050405020304" pitchFamily="18" charset="0"/>
                <a:cs typeface="Times New Roman" panose="02020603050405020304" pitchFamily="18" charset="0"/>
                <a:hlinkClick r:id="rId4"/>
              </a:rPr>
              <a:t>http://</a:t>
            </a:r>
            <a:r>
              <a:rPr lang="en-US" sz="1600" b="1" i="1" dirty="0" smtClean="0">
                <a:solidFill>
                  <a:prstClr val="black"/>
                </a:solidFill>
                <a:latin typeface="Times New Roman" panose="02020603050405020304" pitchFamily="18" charset="0"/>
                <a:cs typeface="Times New Roman" panose="02020603050405020304" pitchFamily="18" charset="0"/>
                <a:hlinkClick r:id="rId4"/>
              </a:rPr>
              <a:t>www.cirota.ru/LastJudgment</a:t>
            </a:r>
            <a:endParaRPr lang="en-US" sz="1600" b="1" i="1" dirty="0" smtClean="0">
              <a:solidFill>
                <a:prstClr val="black"/>
              </a:solidFill>
              <a:latin typeface="Times New Roman" panose="02020603050405020304" pitchFamily="18" charset="0"/>
              <a:cs typeface="Times New Roman" panose="02020603050405020304" pitchFamily="18" charset="0"/>
            </a:endParaRPr>
          </a:p>
          <a:p>
            <a:pPr lvl="0" algn="l">
              <a:lnSpc>
                <a:spcPct val="150000"/>
              </a:lnSpc>
            </a:pPr>
            <a:r>
              <a:rPr lang="en-US" sz="1600" b="1" i="1" dirty="0">
                <a:solidFill>
                  <a:prstClr val="black"/>
                </a:solidFill>
                <a:latin typeface="Times New Roman" panose="02020603050405020304" pitchFamily="18" charset="0"/>
                <a:cs typeface="Times New Roman" panose="02020603050405020304" pitchFamily="18" charset="0"/>
                <a:hlinkClick r:id="rId5"/>
              </a:rPr>
              <a:t>https://www.pravmir.ru/The_Last_Judgment</a:t>
            </a:r>
            <a:endParaRPr lang="en-US" sz="1600" b="1" i="1" dirty="0">
              <a:solidFill>
                <a:prstClr val="black"/>
              </a:solidFill>
              <a:latin typeface="Times New Roman" panose="02020603050405020304" pitchFamily="18" charset="0"/>
              <a:cs typeface="Times New Roman" panose="02020603050405020304" pitchFamily="18" charset="0"/>
            </a:endParaRPr>
          </a:p>
          <a:p>
            <a:pPr algn="l">
              <a:lnSpc>
                <a:spcPct val="150000"/>
              </a:lnSpc>
            </a:pPr>
            <a:r>
              <a:rPr lang="en-US" sz="1600" b="1" i="1" dirty="0" smtClean="0">
                <a:latin typeface="Times New Roman" panose="02020603050405020304" pitchFamily="18" charset="0"/>
                <a:cs typeface="Times New Roman" panose="02020603050405020304" pitchFamily="18" charset="0"/>
                <a:hlinkClick r:id="rId6"/>
              </a:rPr>
              <a:t>https</a:t>
            </a:r>
            <a:r>
              <a:rPr lang="en-US" sz="1600" b="1" i="1" dirty="0">
                <a:latin typeface="Times New Roman" panose="02020603050405020304" pitchFamily="18" charset="0"/>
                <a:cs typeface="Times New Roman" panose="02020603050405020304" pitchFamily="18" charset="0"/>
                <a:hlinkClick r:id="rId6"/>
              </a:rPr>
              <a:t>://russianicons.wordpress.com/tag/apocalypse</a:t>
            </a:r>
            <a:r>
              <a:rPr lang="en-US" sz="1600" b="1" i="1" dirty="0" smtClean="0">
                <a:latin typeface="Times New Roman" panose="02020603050405020304" pitchFamily="18" charset="0"/>
                <a:cs typeface="Times New Roman" panose="02020603050405020304" pitchFamily="18" charset="0"/>
                <a:hlinkClick r:id="rId6"/>
              </a:rPr>
              <a:t>/</a:t>
            </a:r>
            <a:endParaRPr lang="en-US" sz="1600" b="1" i="1" dirty="0" smtClean="0">
              <a:latin typeface="Times New Roman" panose="02020603050405020304" pitchFamily="18" charset="0"/>
              <a:cs typeface="Times New Roman" panose="02020603050405020304" pitchFamily="18" charset="0"/>
            </a:endParaRPr>
          </a:p>
          <a:p>
            <a:pPr algn="l">
              <a:lnSpc>
                <a:spcPct val="150000"/>
              </a:lnSpc>
            </a:pPr>
            <a:r>
              <a:rPr lang="en-US" sz="1600" b="1" i="1" dirty="0">
                <a:latin typeface="Times New Roman" panose="02020603050405020304" pitchFamily="18" charset="0"/>
                <a:cs typeface="Times New Roman" panose="02020603050405020304" pitchFamily="18" charset="0"/>
                <a:hlinkClick r:id="rId7"/>
              </a:rPr>
              <a:t>http://evangelioycomentario.blogspot.com/2017/07</a:t>
            </a:r>
            <a:r>
              <a:rPr lang="en-US" sz="1600" b="1" i="1" dirty="0" smtClean="0">
                <a:latin typeface="Times New Roman" panose="02020603050405020304" pitchFamily="18" charset="0"/>
                <a:cs typeface="Times New Roman" panose="02020603050405020304" pitchFamily="18" charset="0"/>
                <a:hlinkClick r:id="rId7"/>
              </a:rPr>
              <a:t>/</a:t>
            </a:r>
            <a:endParaRPr lang="en-US" sz="1600" b="1" i="1" dirty="0" smtClean="0">
              <a:latin typeface="Times New Roman" panose="02020603050405020304" pitchFamily="18" charset="0"/>
              <a:cs typeface="Times New Roman" panose="02020603050405020304" pitchFamily="18" charset="0"/>
            </a:endParaRPr>
          </a:p>
          <a:p>
            <a:pPr algn="l">
              <a:lnSpc>
                <a:spcPct val="150000"/>
              </a:lnSpc>
            </a:pPr>
            <a:r>
              <a:rPr lang="en-US" sz="1600" b="1" i="1" dirty="0">
                <a:latin typeface="Times New Roman" panose="02020603050405020304" pitchFamily="18" charset="0"/>
                <a:cs typeface="Times New Roman" panose="02020603050405020304" pitchFamily="18" charset="0"/>
                <a:hlinkClick r:id="rId8"/>
              </a:rPr>
              <a:t>https://orthodoxartsjournal.org/icon-last-judgement</a:t>
            </a:r>
            <a:r>
              <a:rPr lang="en-US" sz="1600" b="1" i="1" dirty="0" smtClean="0">
                <a:latin typeface="Times New Roman" panose="02020603050405020304" pitchFamily="18" charset="0"/>
                <a:cs typeface="Times New Roman" panose="02020603050405020304" pitchFamily="18" charset="0"/>
                <a:hlinkClick r:id="rId8"/>
              </a:rPr>
              <a:t>/</a:t>
            </a:r>
            <a:endParaRPr lang="he-IL" sz="1600" b="1" i="1" dirty="0" smtClean="0">
              <a:latin typeface="Times New Roman" panose="02020603050405020304" pitchFamily="18" charset="0"/>
              <a:cs typeface="Times New Roman" panose="02020603050405020304" pitchFamily="18" charset="0"/>
            </a:endParaRPr>
          </a:p>
          <a:p>
            <a:pPr lvl="0" algn="l">
              <a:lnSpc>
                <a:spcPct val="150000"/>
              </a:lnSpc>
            </a:pPr>
            <a:r>
              <a:rPr lang="en-US" sz="1600" b="1" i="1" dirty="0">
                <a:solidFill>
                  <a:prstClr val="black"/>
                </a:solidFill>
                <a:latin typeface="Times New Roman" panose="02020603050405020304" pitchFamily="18" charset="0"/>
                <a:cs typeface="Times New Roman" panose="02020603050405020304" pitchFamily="18" charset="0"/>
                <a:hlinkClick r:id="rId9"/>
              </a:rPr>
              <a:t>https://www.museumofrussianicons.org/LastJudgment</a:t>
            </a:r>
            <a:endParaRPr lang="en-US" sz="1600" b="1" i="1" dirty="0">
              <a:solidFill>
                <a:prstClr val="black"/>
              </a:solidFill>
              <a:latin typeface="Times New Roman" panose="02020603050405020304" pitchFamily="18" charset="0"/>
              <a:cs typeface="Times New Roman" panose="02020603050405020304" pitchFamily="18" charset="0"/>
            </a:endParaRPr>
          </a:p>
          <a:p>
            <a:pPr algn="l">
              <a:lnSpc>
                <a:spcPct val="150000"/>
              </a:lnSpc>
            </a:pPr>
            <a:r>
              <a:rPr lang="en-US" sz="1600" b="1" i="1" dirty="0" smtClean="0">
                <a:latin typeface="Times New Roman" panose="02020603050405020304" pitchFamily="18" charset="0"/>
                <a:cs typeface="Times New Roman" panose="02020603050405020304" pitchFamily="18" charset="0"/>
                <a:hlinkClick r:id="rId10"/>
              </a:rPr>
              <a:t>https</a:t>
            </a:r>
            <a:r>
              <a:rPr lang="en-US" sz="1600" b="1" i="1" dirty="0">
                <a:latin typeface="Times New Roman" panose="02020603050405020304" pitchFamily="18" charset="0"/>
                <a:cs typeface="Times New Roman" panose="02020603050405020304" pitchFamily="18" charset="0"/>
                <a:hlinkClick r:id="rId10"/>
              </a:rPr>
              <a:t>://russianicons.wordpress/last-judgment-iconography</a:t>
            </a:r>
            <a:r>
              <a:rPr lang="en-US" sz="1600" b="1" i="1" dirty="0" smtClean="0">
                <a:latin typeface="Times New Roman" panose="02020603050405020304" pitchFamily="18" charset="0"/>
                <a:cs typeface="Times New Roman" panose="02020603050405020304" pitchFamily="18" charset="0"/>
                <a:hlinkClick r:id="rId10"/>
              </a:rPr>
              <a:t>/</a:t>
            </a:r>
            <a:endParaRPr lang="en-US" sz="1600" b="1" i="1" dirty="0" smtClean="0">
              <a:latin typeface="Times New Roman" panose="02020603050405020304" pitchFamily="18" charset="0"/>
              <a:cs typeface="Times New Roman" panose="02020603050405020304" pitchFamily="18" charset="0"/>
            </a:endParaRPr>
          </a:p>
          <a:p>
            <a:pPr lvl="0" algn="l">
              <a:lnSpc>
                <a:spcPct val="150000"/>
              </a:lnSpc>
            </a:pPr>
            <a:r>
              <a:rPr lang="en-US" sz="1600" b="1" i="1" dirty="0">
                <a:solidFill>
                  <a:prstClr val="black"/>
                </a:solidFill>
                <a:latin typeface="Times New Roman" panose="02020603050405020304" pitchFamily="18" charset="0"/>
                <a:cs typeface="Times New Roman" panose="02020603050405020304" pitchFamily="18" charset="0"/>
                <a:hlinkClick r:id="rId11"/>
              </a:rPr>
              <a:t>https://pravzhizn.com//strashnyj-sud-v-ikonopisi-i-zhivopisi</a:t>
            </a:r>
            <a:endParaRPr lang="en-US" sz="1600" b="1" i="1" dirty="0">
              <a:solidFill>
                <a:prstClr val="black"/>
              </a:solidFill>
              <a:latin typeface="Times New Roman" panose="02020603050405020304" pitchFamily="18" charset="0"/>
              <a:cs typeface="Times New Roman" panose="02020603050405020304" pitchFamily="18" charset="0"/>
            </a:endParaRPr>
          </a:p>
          <a:p>
            <a:pPr lvl="0" algn="l">
              <a:lnSpc>
                <a:spcPct val="150000"/>
              </a:lnSpc>
            </a:pPr>
            <a:endParaRPr lang="en-US" sz="1600" b="1" i="1" dirty="0">
              <a:latin typeface="Times New Roman" panose="02020603050405020304" pitchFamily="18" charset="0"/>
              <a:cs typeface="Times New Roman" panose="02020603050405020304" pitchFamily="18" charset="0"/>
            </a:endParaRPr>
          </a:p>
        </p:txBody>
      </p:sp>
      <p:sp>
        <p:nvSpPr>
          <p:cNvPr id="3" name="מלבן 2"/>
          <p:cNvSpPr/>
          <p:nvPr/>
        </p:nvSpPr>
        <p:spPr>
          <a:xfrm>
            <a:off x="5801458" y="5087726"/>
            <a:ext cx="6096000" cy="1200329"/>
          </a:xfrm>
          <a:prstGeom prst="rect">
            <a:avLst/>
          </a:prstGeom>
        </p:spPr>
        <p:txBody>
          <a:bodyPr>
            <a:spAutoFit/>
          </a:bodyPr>
          <a:lstStyle/>
          <a:p>
            <a:pPr lvl="0" algn="ctr"/>
            <a:r>
              <a:rPr lang="he-IL" b="1" dirty="0">
                <a:solidFill>
                  <a:srgbClr val="36160C"/>
                </a:solidFill>
                <a:latin typeface="Tahoma" panose="020B0604030504040204" pitchFamily="34" charset="0"/>
                <a:ea typeface="Tahoma" panose="020B0604030504040204" pitchFamily="34" charset="0"/>
                <a:cs typeface="Tahoma" panose="020B0604030504040204" pitchFamily="34" charset="0"/>
              </a:rPr>
              <a:t>שלום לך, אני מזמין אותך לבקר באתר המצגות שלי</a:t>
            </a:r>
          </a:p>
          <a:p>
            <a:pPr lvl="0" algn="ctr"/>
            <a:r>
              <a:rPr lang="he-IL" b="1" dirty="0" err="1">
                <a:solidFill>
                  <a:srgbClr val="36160C"/>
                </a:solidFill>
                <a:latin typeface="Tahoma" panose="020B0604030504040204" pitchFamily="34" charset="0"/>
                <a:ea typeface="Tahoma" panose="020B0604030504040204" pitchFamily="34" charset="0"/>
                <a:cs typeface="Tahoma" panose="020B0604030504040204" pitchFamily="34" charset="0"/>
              </a:rPr>
              <a:t>ולהנות</a:t>
            </a:r>
            <a:r>
              <a:rPr lang="he-IL" b="1" dirty="0">
                <a:solidFill>
                  <a:srgbClr val="36160C"/>
                </a:solidFill>
                <a:latin typeface="Tahoma" panose="020B0604030504040204" pitchFamily="34" charset="0"/>
                <a:ea typeface="Tahoma" panose="020B0604030504040204" pitchFamily="34" charset="0"/>
                <a:cs typeface="Tahoma" panose="020B0604030504040204" pitchFamily="34" charset="0"/>
              </a:rPr>
              <a:t> ממצגות נוספות</a:t>
            </a:r>
          </a:p>
          <a:p>
            <a:pPr lvl="0" algn="ctr"/>
            <a:r>
              <a:rPr lang="he-IL" b="1" dirty="0">
                <a:solidFill>
                  <a:srgbClr val="36160C"/>
                </a:solidFill>
                <a:latin typeface="Tahoma" panose="020B0604030504040204" pitchFamily="34" charset="0"/>
                <a:ea typeface="Tahoma" panose="020B0604030504040204" pitchFamily="34" charset="0"/>
                <a:cs typeface="Tahoma" panose="020B0604030504040204" pitchFamily="34" charset="0"/>
              </a:rPr>
              <a:t>להתראות, אסף פלר</a:t>
            </a:r>
          </a:p>
          <a:p>
            <a:pPr lvl="0" algn="ctr"/>
            <a:r>
              <a:rPr lang="en-US" b="1" dirty="0">
                <a:solidFill>
                  <a:srgbClr val="36160C"/>
                </a:solidFill>
                <a:latin typeface="Tahoma" panose="020B0604030504040204" pitchFamily="34" charset="0"/>
                <a:ea typeface="Tahoma" panose="020B0604030504040204" pitchFamily="34" charset="0"/>
                <a:cs typeface="Tahoma" panose="020B0604030504040204" pitchFamily="34" charset="0"/>
                <a:hlinkClick r:id="rId12"/>
              </a:rPr>
              <a:t>http://assaffeller.com</a:t>
            </a:r>
            <a:endParaRPr lang="en-US" b="1"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9135208" y="272562"/>
            <a:ext cx="2751992" cy="4524315"/>
          </a:xfrm>
          <a:prstGeom prst="rect">
            <a:avLst/>
          </a:prstGeom>
          <a:noFill/>
        </p:spPr>
        <p:txBody>
          <a:bodyPr wrap="square" rtlCol="1">
            <a:spAutoFit/>
          </a:bodyPr>
          <a:lstStyle/>
          <a:p>
            <a:r>
              <a:rPr lang="he-IL"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מקורות:</a:t>
            </a:r>
          </a:p>
          <a:p>
            <a:endParaRPr lang="he-IL" b="1" dirty="0">
              <a:solidFill>
                <a:srgbClr val="36160C"/>
              </a:solidFill>
              <a:latin typeface="Tahoma" panose="020B0604030504040204" pitchFamily="34" charset="0"/>
              <a:ea typeface="Tahoma" panose="020B0604030504040204" pitchFamily="34" charset="0"/>
              <a:cs typeface="Tahoma" panose="020B0604030504040204" pitchFamily="34" charset="0"/>
            </a:endParaRPr>
          </a:p>
          <a:p>
            <a:endParaRPr lang="he-IL"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endParaRPr lang="he-IL" b="1" dirty="0">
              <a:solidFill>
                <a:srgbClr val="36160C"/>
              </a:solidFill>
              <a:latin typeface="Tahoma" panose="020B0604030504040204" pitchFamily="34" charset="0"/>
              <a:ea typeface="Tahoma" panose="020B0604030504040204" pitchFamily="34" charset="0"/>
              <a:cs typeface="Tahoma" panose="020B0604030504040204" pitchFamily="34" charset="0"/>
            </a:endParaRPr>
          </a:p>
          <a:p>
            <a:endParaRPr lang="he-IL"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endParaRPr lang="he-IL" b="1" dirty="0">
              <a:solidFill>
                <a:srgbClr val="36160C"/>
              </a:solidFill>
              <a:latin typeface="Tahoma" panose="020B0604030504040204" pitchFamily="34" charset="0"/>
              <a:ea typeface="Tahoma" panose="020B0604030504040204" pitchFamily="34" charset="0"/>
              <a:cs typeface="Tahoma" panose="020B0604030504040204" pitchFamily="34" charset="0"/>
            </a:endParaRPr>
          </a:p>
          <a:p>
            <a:endParaRPr lang="he-IL"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endParaRPr lang="he-IL" b="1" dirty="0">
              <a:solidFill>
                <a:srgbClr val="36160C"/>
              </a:solidFill>
              <a:latin typeface="Tahoma" panose="020B0604030504040204" pitchFamily="34" charset="0"/>
              <a:ea typeface="Tahoma" panose="020B0604030504040204" pitchFamily="34" charset="0"/>
              <a:cs typeface="Tahoma" panose="020B0604030504040204" pitchFamily="34" charset="0"/>
            </a:endParaRPr>
          </a:p>
          <a:p>
            <a:endParaRPr lang="he-IL"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endParaRPr lang="he-IL" b="1" dirty="0">
              <a:solidFill>
                <a:srgbClr val="36160C"/>
              </a:solidFill>
              <a:latin typeface="Tahoma" panose="020B0604030504040204" pitchFamily="34" charset="0"/>
              <a:ea typeface="Tahoma" panose="020B0604030504040204" pitchFamily="34" charset="0"/>
              <a:cs typeface="Tahoma" panose="020B0604030504040204" pitchFamily="34" charset="0"/>
            </a:endParaRPr>
          </a:p>
          <a:p>
            <a:endParaRPr lang="he-IL"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endParaRPr lang="he-IL" b="1" dirty="0">
              <a:solidFill>
                <a:srgbClr val="36160C"/>
              </a:solidFill>
              <a:latin typeface="Tahoma" panose="020B0604030504040204" pitchFamily="34" charset="0"/>
              <a:ea typeface="Tahoma" panose="020B0604030504040204" pitchFamily="34" charset="0"/>
              <a:cs typeface="Tahoma" panose="020B0604030504040204" pitchFamily="34" charset="0"/>
            </a:endParaRPr>
          </a:p>
          <a:p>
            <a:endParaRPr lang="he-IL"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endParaRPr lang="he-IL" b="1" dirty="0">
              <a:solidFill>
                <a:srgbClr val="36160C"/>
              </a:solidFill>
              <a:latin typeface="Tahoma" panose="020B0604030504040204" pitchFamily="34" charset="0"/>
              <a:ea typeface="Tahoma" panose="020B0604030504040204" pitchFamily="34" charset="0"/>
              <a:cs typeface="Tahoma" panose="020B0604030504040204" pitchFamily="34" charset="0"/>
            </a:endParaRPr>
          </a:p>
          <a:p>
            <a:endParaRPr lang="he-IL"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r>
              <a:rPr lang="he-IL"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עריכה: אסף פלר</a:t>
            </a:r>
            <a:endParaRPr lang="he-IL" b="1"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0943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5222630" y="76761"/>
            <a:ext cx="6831624" cy="3970318"/>
          </a:xfrm>
          <a:prstGeom prst="rect">
            <a:avLst/>
          </a:prstGeom>
        </p:spPr>
        <p:txBody>
          <a:bodyPr wrap="square">
            <a:spAutoFit/>
          </a:bodyPr>
          <a:lstStyle/>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"רוֹאֶה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הָיִיתִי עַד אֲשֶׁר כִּסְאוֹת הֻנְּחוּ וְעַתִּיק יָמִים יָשַׁב, לְבוּשׁוֹ כְּשֶׁלֶג לָבָן וּשְׂעַר רֹאשׁוֹ כְּצֶמֶר נָקִי, כִּסְאוֹ שְׁבִיבִים שֶׁל אֵשׁ, גַּלְגַּלָּיו אֵשׁ דּוֹלֶקֶת. נָהָר שֶׁל אֵשׁ נִמְשָׁךְ וְיוֹצֵא מִלְּפָנָיו, אֶלֶף אֲלָפִים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יְשַׁמְּשׁוּהו</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וְרִבּוֹ רְבָבוֹת לְפָנָיו יַעֲמֹדוּ, הַדִּין יָשַׁב וּסְפָרִים נִפְתָּחוּ.... רוֹאֶה הָיִיתִי בְּחֶזְיוֹנוֹת הַלַּיְלָה וְהִנֵּה עִם עַנְנֵי הַשָּׁמַיִם כְּבֶן אָדָם בָּא הָיָה, וְעַד עַתִּיק הַיָּמִים הִגִּיעַ, וּלְפָנָיו הִקְרִיבוּהוּ. וְלוֹ נִתַּן שִׁלְטוֹן וִיקָר וּמַלְכוּת, וְכָל הָעַמִּים, הָאֻמּוֹת וְהַלְּשׁוֹנוֹת אוֹתוֹ יַעֲבֹדוּ, שִׁלְטוֹנוֹ שִׁלְטוֹן עוֹלָם אֲשֶׁר לֹא יַעֲבֹר וּמַלְכוּתוֹ – אֲשֶׁר לֹא תִּשָּׁחֵת." (דניאל ז, ט-יד). </a:t>
            </a:r>
            <a:endPar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"וְהָיָה כִּי יָבוֹא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בֶּן־הָאָדָם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בִּכְבוֹדוֹ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וְכָל־הַמַּלְאָכִים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הַקְּדֹשִׁים עִמּוֹ וְיָשַׁב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עַל־כִּסֵּא</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כְבוֹדוֹ׃ וְנֶאֶסְפוּ לְפָנָיו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כָּל־הַגּוֹיִם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וְהִפְרִיד בֵּינֵיהֶם כַּאֲשֶׁר יַפְרִיד הָרֹעֶה בֵּין הַכְּבָשִׂים וּבֵין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הָעַתּוּדִים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וְהִצִּיב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אֶת־הַכְּבָשִׂים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לִימִינוֹ וְאֵת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הָעַתּוּדִים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לִשְׂמֹאלוֹ׃ אָז יֹאמַר הַמֶּלֶךְ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אֶל־הַנִּצָּבִים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לִימִינוֹ בֹּאוּ בְּרוּכֵי אָבִי וּרְשׁוּ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אֶת־הַמַּלְכוּת</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הַמּוּכָנָה לָכֶם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לְמִן־הִוָּסֵד</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הָעוֹלָם...וְאָז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יֹאמַר גַּם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אֶל־הַנִּצָּבִים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לִשְׂמֹאלוֹ לְכוּ מֵעָלַי אֲרוּרִים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אֶל־אֵש</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עוֹלָם הַמּוּכָנָה לַשָּׂטָן וּלְמַלְאָכָיו׃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וְהָלְכוּ אֵלֶּה לְמַעֲצֵבַת עוֹלָם וְהַצַּדִּיקִים לְחַיֵּי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עוֹלָם"׃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הבשורה על פי מתי, כה, 31-46)</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תמונת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יום הדין האחרון,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מהנושאים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החשובים ביותר באמנות הנוצרית, שוזרת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תמונות שונות מן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הברית הישנה והחדשה ומאחדת פרקים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של סיפורי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הבשורה עם חזון יוחנן לתמונה אחת. </a:t>
            </a:r>
          </a:p>
        </p:txBody>
      </p:sp>
      <p:pic>
        <p:nvPicPr>
          <p:cNvPr id="2" name="תמונה 1"/>
          <p:cNvPicPr>
            <a:picLocks noChangeAspect="1"/>
          </p:cNvPicPr>
          <p:nvPr/>
        </p:nvPicPr>
        <p:blipFill>
          <a:blip r:embed="rId2"/>
          <a:stretch>
            <a:fillRect/>
          </a:stretch>
        </p:blipFill>
        <p:spPr>
          <a:xfrm>
            <a:off x="0" y="0"/>
            <a:ext cx="5218176" cy="6858000"/>
          </a:xfrm>
          <a:prstGeom prst="rect">
            <a:avLst/>
          </a:prstGeom>
        </p:spPr>
      </p:pic>
      <p:pic>
        <p:nvPicPr>
          <p:cNvPr id="3" name="תמונה 2"/>
          <p:cNvPicPr>
            <a:picLocks noChangeAspect="1"/>
          </p:cNvPicPr>
          <p:nvPr/>
        </p:nvPicPr>
        <p:blipFill>
          <a:blip r:embed="rId3"/>
          <a:stretch>
            <a:fillRect/>
          </a:stretch>
        </p:blipFill>
        <p:spPr>
          <a:xfrm>
            <a:off x="5653163" y="4032046"/>
            <a:ext cx="4334899" cy="2112278"/>
          </a:xfrm>
          <a:prstGeom prst="rect">
            <a:avLst/>
          </a:prstGeom>
        </p:spPr>
      </p:pic>
      <p:sp>
        <p:nvSpPr>
          <p:cNvPr id="6" name="מלבן 5"/>
          <p:cNvSpPr/>
          <p:nvPr/>
        </p:nvSpPr>
        <p:spPr>
          <a:xfrm>
            <a:off x="5571393" y="6119336"/>
            <a:ext cx="5671038" cy="738664"/>
          </a:xfrm>
          <a:prstGeom prst="rect">
            <a:avLst/>
          </a:prstGeom>
        </p:spPr>
        <p:txBody>
          <a:bodyPr wrap="square">
            <a:spAutoFit/>
          </a:bodyPr>
          <a:lstStyle/>
          <a:p>
            <a:pPr algn="l"/>
            <a:r>
              <a:rPr lang="en-US" sz="1400" b="1" i="1" dirty="0" smtClean="0">
                <a:solidFill>
                  <a:srgbClr val="36160C"/>
                </a:solidFill>
                <a:latin typeface="Times New Roman" panose="02020603050405020304" pitchFamily="18" charset="0"/>
                <a:cs typeface="Times New Roman" panose="02020603050405020304" pitchFamily="18" charset="0"/>
              </a:rPr>
              <a:t>Mosaic of the Last Judgement , 5</a:t>
            </a:r>
            <a:r>
              <a:rPr lang="en-US" sz="1400" b="1" i="1" baseline="30000" dirty="0" smtClean="0">
                <a:solidFill>
                  <a:srgbClr val="36160C"/>
                </a:solidFill>
                <a:latin typeface="Times New Roman" panose="02020603050405020304" pitchFamily="18" charset="0"/>
                <a:cs typeface="Times New Roman" panose="02020603050405020304" pitchFamily="18" charset="0"/>
              </a:rPr>
              <a:t>th</a:t>
            </a:r>
            <a:r>
              <a:rPr lang="en-US" sz="1400" b="1" i="1" dirty="0" smtClean="0">
                <a:solidFill>
                  <a:srgbClr val="36160C"/>
                </a:solidFill>
                <a:latin typeface="Times New Roman" panose="02020603050405020304" pitchFamily="18" charset="0"/>
                <a:cs typeface="Times New Roman" panose="02020603050405020304" pitchFamily="18" charset="0"/>
              </a:rPr>
              <a:t>century  </a:t>
            </a:r>
          </a:p>
          <a:p>
            <a:pPr algn="l"/>
            <a:r>
              <a:rPr lang="en-US" sz="1400" b="1" i="1" dirty="0" err="1" smtClean="0">
                <a:solidFill>
                  <a:srgbClr val="36160C"/>
                </a:solidFill>
                <a:latin typeface="Times New Roman" panose="02020603050405020304" pitchFamily="18" charset="0"/>
                <a:cs typeface="Times New Roman" panose="02020603050405020304" pitchFamily="18" charset="0"/>
              </a:rPr>
              <a:t>Sant'Apollinare</a:t>
            </a:r>
            <a:r>
              <a:rPr lang="en-US" sz="1400" b="1" i="1" dirty="0" smtClean="0">
                <a:solidFill>
                  <a:srgbClr val="36160C"/>
                </a:solidFill>
                <a:latin typeface="Times New Roman" panose="02020603050405020304" pitchFamily="18" charset="0"/>
                <a:cs typeface="Times New Roman" panose="02020603050405020304" pitchFamily="18" charset="0"/>
              </a:rPr>
              <a:t> </a:t>
            </a:r>
            <a:r>
              <a:rPr lang="en-US" sz="1400" b="1" i="1" dirty="0" err="1">
                <a:solidFill>
                  <a:srgbClr val="36160C"/>
                </a:solidFill>
                <a:latin typeface="Times New Roman" panose="02020603050405020304" pitchFamily="18" charset="0"/>
                <a:cs typeface="Times New Roman" panose="02020603050405020304" pitchFamily="18" charset="0"/>
              </a:rPr>
              <a:t>Nuovo</a:t>
            </a:r>
            <a:r>
              <a:rPr lang="en-US" sz="1400" b="1" i="1" dirty="0">
                <a:solidFill>
                  <a:srgbClr val="36160C"/>
                </a:solidFill>
                <a:latin typeface="Times New Roman" panose="02020603050405020304" pitchFamily="18" charset="0"/>
                <a:cs typeface="Times New Roman" panose="02020603050405020304" pitchFamily="18" charset="0"/>
              </a:rPr>
              <a:t> in Ravenna </a:t>
            </a:r>
            <a:endParaRPr lang="en-US" sz="1400" b="1" i="1" dirty="0" smtClean="0">
              <a:solidFill>
                <a:srgbClr val="36160C"/>
              </a:solidFill>
              <a:latin typeface="Times New Roman" panose="02020603050405020304" pitchFamily="18" charset="0"/>
              <a:cs typeface="Times New Roman" panose="02020603050405020304" pitchFamily="18" charset="0"/>
            </a:endParaRPr>
          </a:p>
          <a:p>
            <a:pPr algn="l"/>
            <a:r>
              <a:rPr lang="en-US" sz="1400" b="1" i="1" dirty="0" smtClean="0">
                <a:solidFill>
                  <a:srgbClr val="36160C"/>
                </a:solidFill>
                <a:latin typeface="Times New Roman" panose="02020603050405020304" pitchFamily="18" charset="0"/>
                <a:cs typeface="Times New Roman" panose="02020603050405020304" pitchFamily="18" charset="0"/>
              </a:rPr>
              <a:t>Christ </a:t>
            </a:r>
            <a:r>
              <a:rPr lang="en-US" sz="1400" b="1" i="1" dirty="0">
                <a:solidFill>
                  <a:srgbClr val="36160C"/>
                </a:solidFill>
                <a:latin typeface="Times New Roman" panose="02020603050405020304" pitchFamily="18" charset="0"/>
                <a:cs typeface="Times New Roman" panose="02020603050405020304" pitchFamily="18" charset="0"/>
              </a:rPr>
              <a:t>separates the sheep from the </a:t>
            </a:r>
            <a:r>
              <a:rPr lang="en-US" sz="1400" b="1" i="1" dirty="0" smtClean="0">
                <a:solidFill>
                  <a:srgbClr val="36160C"/>
                </a:solidFill>
                <a:latin typeface="Times New Roman" panose="02020603050405020304" pitchFamily="18" charset="0"/>
                <a:cs typeface="Times New Roman" panose="02020603050405020304" pitchFamily="18" charset="0"/>
              </a:rPr>
              <a:t>goats</a:t>
            </a:r>
            <a:endParaRPr lang="en-US" sz="1400" b="1" i="1" dirty="0">
              <a:solidFill>
                <a:srgbClr val="36160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917723" y="4009293"/>
            <a:ext cx="2136532" cy="2862322"/>
          </a:xfrm>
          <a:prstGeom prst="rect">
            <a:avLst/>
          </a:prstGeom>
          <a:noFill/>
        </p:spPr>
        <p:txBody>
          <a:bodyPr wrap="square" rtlCol="1">
            <a:spAutoFit/>
          </a:bodyPr>
          <a:lstStyle/>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בפסיפס הביזנטי מן המאה </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ה-5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מרוונה</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ישוע יושב במרכז</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מימינו המלאך מיכאל (בלבוש אדום) ומשמאלו המלאך גבריאל (בלבוש כחול) . בימינו הוא מקבץ את הכבשים ובשמאלו דוחה את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העתודים</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endPar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9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9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עתוד</a:t>
            </a:r>
            <a:r>
              <a:rPr lang="he-IL" sz="9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הזכר בעזים</a:t>
            </a:r>
            <a:endParaRPr lang="he-IL" sz="900"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84869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6515101" y="1553869"/>
            <a:ext cx="5205046" cy="3139321"/>
          </a:xfrm>
          <a:prstGeom prst="rect">
            <a:avLst/>
          </a:prstGeom>
        </p:spPr>
        <p:txBody>
          <a:bodyPr wrap="square">
            <a:spAutoFit/>
          </a:bodyPr>
          <a:lstStyle/>
          <a:p>
            <a:pPr>
              <a:lnSpc>
                <a:spcPct val="150000"/>
              </a:lnSpc>
            </a:pP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נושא יום הדין האחרון הגיע לרוסיה בשנת 988, סמוך להקמתה של נסיכות קייב (רוס של קייב</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במהלך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מאות השנים שחלפו מאז, האיקונוגרפיה של תמונת יום הדין האחרון הפכה מורכבת יותר ויותר, ואלמנטים חדשים התווספו לאוצר המילים והדימויים שלה ככל שהנצרות התפתחה והתפשטה. האיקונה שבחרתי לנתח מתארת גם כמה מסורות עממיות, שבמהלך השנים מצאו דרכן אל הקאנון האיקונוגרפי. איקונה זו מן המאה ה-16, מקורה בקתדרלת הבשורה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בעיירה</a:t>
            </a:r>
            <a:r>
              <a:rPr lang="en-US"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Solvychegodsk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מחוז </a:t>
            </a:r>
            <a:r>
              <a:rPr lang="en-US"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Vologda</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האיקונה הזו נכתבה בגרסאות מעט שונות במהלך הדורות. במצגת השתמשתי גם בהעתק של האיקונה מן המאה ה-18 לצורך הגדלת פרטים.</a:t>
            </a:r>
            <a:endParaRPr lang="en-US" sz="1200"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sp>
        <p:nvSpPr>
          <p:cNvPr id="8" name="מלבן 7"/>
          <p:cNvSpPr/>
          <p:nvPr/>
        </p:nvSpPr>
        <p:spPr>
          <a:xfrm>
            <a:off x="317527" y="5336905"/>
            <a:ext cx="3678956" cy="307777"/>
          </a:xfrm>
          <a:prstGeom prst="rect">
            <a:avLst/>
          </a:prstGeom>
        </p:spPr>
        <p:txBody>
          <a:bodyPr wrap="none">
            <a:spAutoFit/>
          </a:bodyPr>
          <a:lstStyle/>
          <a:p>
            <a:r>
              <a:rPr lang="en-US" sz="1400" b="1" i="1" dirty="0" smtClean="0">
                <a:solidFill>
                  <a:srgbClr val="36160C"/>
                </a:solidFill>
                <a:latin typeface="Times New Roman" panose="02020603050405020304" pitchFamily="18" charset="0"/>
                <a:cs typeface="Times New Roman" panose="02020603050405020304" pitchFamily="18" charset="0"/>
              </a:rPr>
              <a:t>Solvychegodsk,  </a:t>
            </a:r>
            <a:r>
              <a:rPr lang="en-US" sz="1400" b="1" i="1" dirty="0">
                <a:solidFill>
                  <a:srgbClr val="36160C"/>
                </a:solidFill>
                <a:latin typeface="Times New Roman" panose="02020603050405020304" pitchFamily="18" charset="0"/>
                <a:cs typeface="Times New Roman" panose="02020603050405020304" pitchFamily="18" charset="0"/>
              </a:rPr>
              <a:t>Cathedral of the Annunciation</a:t>
            </a:r>
            <a:endParaRPr lang="he-IL" sz="1400" b="1" i="1" dirty="0">
              <a:solidFill>
                <a:srgbClr val="36160C"/>
              </a:solidFill>
              <a:latin typeface="Times New Roman" panose="02020603050405020304" pitchFamily="18" charset="0"/>
              <a:cs typeface="Times New Roman" panose="02020603050405020304" pitchFamily="18" charset="0"/>
            </a:endParaRPr>
          </a:p>
        </p:txBody>
      </p:sp>
      <p:pic>
        <p:nvPicPr>
          <p:cNvPr id="9" name="תמונה 8"/>
          <p:cNvPicPr>
            <a:picLocks noChangeAspect="1"/>
          </p:cNvPicPr>
          <p:nvPr/>
        </p:nvPicPr>
        <p:blipFill>
          <a:blip r:embed="rId2"/>
          <a:stretch>
            <a:fillRect/>
          </a:stretch>
        </p:blipFill>
        <p:spPr>
          <a:xfrm>
            <a:off x="424962" y="1204545"/>
            <a:ext cx="5509846" cy="4132385"/>
          </a:xfrm>
          <a:prstGeom prst="rect">
            <a:avLst/>
          </a:prstGeom>
        </p:spPr>
      </p:pic>
    </p:spTree>
    <p:extLst>
      <p:ext uri="{BB962C8B-B14F-4D97-AF65-F5344CB8AC3E}">
        <p14:creationId xmlns:p14="http://schemas.microsoft.com/office/powerpoint/2010/main" val="2671424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a:srcRect b="78056"/>
          <a:stretch/>
        </p:blipFill>
        <p:spPr>
          <a:xfrm>
            <a:off x="1503484" y="1032170"/>
            <a:ext cx="9214339" cy="2660573"/>
          </a:xfrm>
          <a:prstGeom prst="rect">
            <a:avLst/>
          </a:prstGeom>
        </p:spPr>
      </p:pic>
      <p:sp>
        <p:nvSpPr>
          <p:cNvPr id="7" name="מלבן 6"/>
          <p:cNvSpPr/>
          <p:nvPr/>
        </p:nvSpPr>
        <p:spPr>
          <a:xfrm>
            <a:off x="381734" y="3718679"/>
            <a:ext cx="11410216" cy="3139321"/>
          </a:xfrm>
          <a:prstGeom prst="rect">
            <a:avLst/>
          </a:prstGeom>
        </p:spPr>
        <p:txBody>
          <a:bodyPr wrap="square">
            <a:spAutoFit/>
          </a:bodyPr>
          <a:lstStyle/>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הרגיסטר העליון מציג אירועים הקורים בשמים: במדליון המרכזי</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אדוני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צבאות, המוצג כאדם זקן,  יושב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על כס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מלכותו. סביב ראשו הילה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רומבואידית</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כפולה (שלה שמונה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קודקודים</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המספר 8 מסמל את האינסוף, השלמה של משימה כמו גם תחילתה של משימה חדשה.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רוח הקודש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בדמות יונה מעופפת משמאל לראשו וסביבה הילה דומה. במעגל המקיף את אדוני צבאות נמצא צבא השמים: המלאכים, הכרובים, השרפים והאופנים אותם ראה יחזקאל בנבואת ההקדשה שלו. משמאל למדליון זה נראית עיר מוקפת חומה. זוהי  ירושלים של מעלה. הצדיקים יושבים בתוכה ומסובים בסעודת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החתונה: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'אַשְׁרֵי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הַקְּרוּאִים אֶל מִשְׁתֵּה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חֲתֻנַּת</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הַשֶֹה</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(ההתגלות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יט</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9).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מימין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למדליון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המרכזי שני מלאכים אוחזים במגילה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שעליה נראים: השמש משמאל והירח מימין– זהו ייצוג של השמים הנסגרים כמגילה: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וְנָגֹלּוּ כַסֵּפֶר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הַשָּׁמָיִם (ישעיהו לד, ד).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וְהַשָּׁמַיִם מָשׁוּ כְּסֵפֶר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נִגְלָל (ההתגלות ו, 14)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באחרית הימים לא יהא צורך במאור הגדול ובמאור הקטן: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וְהָעִיר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[ירושלים של מעלה]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אֵינֶנָּה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צְרִיכָה לַשֶּׁמֶשׁ וְלַיָּרֵחַ שֶׁיָּאִירוּ בָּהּ, כִּי כְּבוֹד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אֱלֹהִים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הֵאִיר אוֹתָהּ וְהַשֶֹה הוּא מְנוֹרָתָהּ.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הַגּוֹיִם</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יֵלְכוּ לְאוֹרָהּ וּמַלְכֵי הָאָרֶץ מְבִיאִים אֶת כְּבוֹדָם אֵלֶיהָ</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(ההתגלות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כא</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23-14)</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במנדורלה</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(הילת שקד)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מעוננת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נמצא ישוע המגיע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אל אלוהים האב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קודם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שהוא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נשלח על ידו לשבת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בראש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בית הדין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האחרון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"הִנְנִי בָּא מַהֵר וְאִתִּי הַשָֹכָר לְשַׁלֵּם לְכָל אִישׁ כְּמַעֲשֵׂהוּ.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אֲנִי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הָאָלֶף אַף אֲנִי הַתָּו, הָרִאשׁוֹן אַף הָאַחֲרוֹן, הָרֵאשִׁית וְהַתַּכְלִית</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(ההתגלות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כב</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12).</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סביב המדליון שרפים (באדום) כרובים (בירוק) ומלאכים מעליו . במדליון הקטן, הקיצון מימין, ייצוג של המלחמה שתתרחש בשמים באחרית הימים: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וּמִלְחָמָה הִתְחוֹלְלָה בַּשָּׁמַיִם; מִיכָאֵל וּמַלְאָכָיו נִלְחָמִים בַּתַּנִּין וְהַתַּנִּין נִלְחָם וּמַלְאָכָיו. הֵם לֹא הִתְגַּבְּרוּ וְגַם מְקוֹמָם לֹא נִמְצָא עוֹד בַּשָּׁמַיִם</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(ההתגלות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יב</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7-8)</a:t>
            </a: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sp>
        <p:nvSpPr>
          <p:cNvPr id="3" name="מלבן 2"/>
          <p:cNvSpPr/>
          <p:nvPr/>
        </p:nvSpPr>
        <p:spPr>
          <a:xfrm>
            <a:off x="263769" y="224134"/>
            <a:ext cx="10454054" cy="646331"/>
          </a:xfrm>
          <a:prstGeom prst="rect">
            <a:avLst/>
          </a:prstGeom>
        </p:spPr>
        <p:txBody>
          <a:bodyPr wrap="square">
            <a:spAutoFit/>
          </a:bodyPr>
          <a:lstStyle/>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כותרתה של האיקונה: </a:t>
            </a:r>
            <a:r>
              <a:rPr lang="en-US"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VTOROE </a:t>
            </a:r>
            <a:r>
              <a:rPr lang="en-US" sz="1200" b="1" dirty="0">
                <a:solidFill>
                  <a:srgbClr val="36160C"/>
                </a:solidFill>
                <a:latin typeface="Tahoma" panose="020B0604030504040204" pitchFamily="34" charset="0"/>
                <a:ea typeface="Tahoma" panose="020B0604030504040204" pitchFamily="34" charset="0"/>
                <a:cs typeface="Tahoma" panose="020B0604030504040204" pitchFamily="34" charset="0"/>
              </a:rPr>
              <a:t>PRISHESTVIE GOSPODA NASHEGO IISUSA KHRISTA SUDITI ZHIVUIM I </a:t>
            </a:r>
            <a:r>
              <a:rPr lang="en-US"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MERTVUIM </a:t>
            </a:r>
          </a:p>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שפירושה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ביאתו השנייה של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ישוע המשיח לשפוט את החיים והמתים</a:t>
            </a:r>
            <a:endParaRPr lang="en-US"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2467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LAST JUDGMENT Until 1579 Solvychegodsky Cathedral of the Annunciation.  Fragment Heavenly Meal of the Righteous.  Kotlovka.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83" y="2131329"/>
            <a:ext cx="6236432" cy="4417473"/>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386861" y="111930"/>
            <a:ext cx="11456378" cy="2631490"/>
          </a:xfrm>
          <a:prstGeom prst="rect">
            <a:avLst/>
          </a:prstGeom>
        </p:spPr>
        <p:txBody>
          <a:bodyPr wrap="square">
            <a:spAutoFit/>
          </a:bodyPr>
          <a:lstStyle/>
          <a:p>
            <a:pPr>
              <a:lnSpc>
                <a:spcPct val="150000"/>
              </a:lnSpc>
            </a:pP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הוּא נָשָׂא אוֹתִי, בָּרוּחַ, אֶל הַר גָּדוֹל וְגָבוֹהַּ וְהֶרְאָה לִי אֶת עִיר הַקֹּדֶשׁ, יְרוּשָׁלַיִם, יוֹרֶדֶת מִן הַשָּׁמַיִם מֵאֵת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אֱלֹהִים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וּכְבוֹד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אֱלֹהִים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לָהּ. אוֹר נָגְהָהּ כְּאֶבֶן יְקָרָה מְאֹד, כְּאֶבֶן יָשְׁפֶה זַכָּה כִּבְדֹלַח,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וְיֵשׁ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לָהּ חוֹמָה גְּדוֹלָה וּגְבוֹהָה עִם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שְׁנֵים־עָשָׂר</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שְׁעָרִים, וְעַל הַשְּׁעָרִים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שְׁנֵים־עָשָׂר</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מַלְאָכִים וְשֵׁמוֹת כְּתוּבִים עֲלֵיהֶם -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שְׁנֵים־עָשָׂר</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שִׁבְטֵי בְּנֵי יִשְׂרָאֵל;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מִמִּזְרָח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שְׁלוֹשָׁה שְׁעָרִים, מִצָּפוֹן שְׁלוֹשָׁה שְׁעָרִים, מִדָּרוֹם שְׁלוֹשָׁה שְׁעָרִים, מִמַּעֲרָב שְׁלוֹשָׁה שְׁעָרִים.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וּלְחוֹמַת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הָעִיר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שְׁנֵים־עָשָׂר</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יְסוֹדוֹת וַעֲלֵיהֶם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שְׁנֵים־עָשָׂר</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שֵׁמוֹת שֶׁל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שְׁנֵים־עָשָׂר</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שְׁלִיחֵי הַשֶֹה</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(ההתגלות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כא</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10-14)</a:t>
            </a:r>
          </a:p>
          <a:p>
            <a:pPr>
              <a:lnSpc>
                <a:spcPct val="150000"/>
              </a:lnSpc>
            </a:pPr>
            <a:endPar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וְאַתֶּם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הָעֹמְדִים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עִמִּי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עַד־עַתָּה</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בְּנִסְיוֹנֹתָי</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לָכֵן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אֲנִי מַנְחִיל אֶתְכֶם הַמַּלְכוּת כַּאֲשֶׁר הִנְחִילַנִי אָבִי׃ </a:t>
            </a:r>
            <a:r>
              <a:rPr lang="he-IL" sz="14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לְמַעַן </a:t>
            </a:r>
            <a:r>
              <a:rPr lang="he-IL" sz="1400" b="1" dirty="0">
                <a:solidFill>
                  <a:srgbClr val="36160C"/>
                </a:solidFill>
                <a:latin typeface="Tahoma" panose="020B0604030504040204" pitchFamily="34" charset="0"/>
                <a:ea typeface="Tahoma" panose="020B0604030504040204" pitchFamily="34" charset="0"/>
                <a:cs typeface="Tahoma" panose="020B0604030504040204" pitchFamily="34" charset="0"/>
              </a:rPr>
              <a:t>תֹּאכְלוּ וְתִשְׁתּוּ </a:t>
            </a:r>
            <a:r>
              <a:rPr lang="he-IL" sz="1400" b="1" dirty="0" err="1">
                <a:solidFill>
                  <a:srgbClr val="36160C"/>
                </a:solidFill>
                <a:latin typeface="Tahoma" panose="020B0604030504040204" pitchFamily="34" charset="0"/>
                <a:ea typeface="Tahoma" panose="020B0604030504040204" pitchFamily="34" charset="0"/>
                <a:cs typeface="Tahoma" panose="020B0604030504040204" pitchFamily="34" charset="0"/>
              </a:rPr>
              <a:t>עַל־שֻׁלְחָנִי</a:t>
            </a:r>
            <a:r>
              <a:rPr lang="he-IL" sz="1400" b="1" dirty="0">
                <a:solidFill>
                  <a:srgbClr val="36160C"/>
                </a:solidFill>
                <a:latin typeface="Tahoma" panose="020B0604030504040204" pitchFamily="34" charset="0"/>
                <a:ea typeface="Tahoma" panose="020B0604030504040204" pitchFamily="34" charset="0"/>
                <a:cs typeface="Tahoma" panose="020B0604030504040204" pitchFamily="34" charset="0"/>
              </a:rPr>
              <a:t> בְּמַלְכוּתִי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וִישַׁבְתֶּם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עַל־כִּסְאוֹת</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לִשְׁפֹּט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אֶת־שְׁנֵים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עָשָׂר שִׁבְטֵי יִשְׂרָאֵל׃  (הבשורה על פי לוקס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כב</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28-30)</a:t>
            </a:r>
          </a:p>
          <a:p>
            <a:pPr>
              <a:lnSpc>
                <a:spcPct val="150000"/>
              </a:lnSpc>
            </a:pP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sp>
        <p:nvSpPr>
          <p:cNvPr id="6" name="מלבן 5"/>
          <p:cNvSpPr/>
          <p:nvPr/>
        </p:nvSpPr>
        <p:spPr>
          <a:xfrm>
            <a:off x="6427177" y="2223740"/>
            <a:ext cx="5451230" cy="4293483"/>
          </a:xfrm>
          <a:prstGeom prst="rect">
            <a:avLst/>
          </a:prstGeom>
        </p:spPr>
        <p:txBody>
          <a:bodyPr wrap="square">
            <a:spAutoFit/>
          </a:bodyPr>
          <a:lstStyle/>
          <a:p>
            <a:pPr>
              <a:lnSpc>
                <a:spcPct val="150000"/>
              </a:lnSpc>
            </a:pP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וְשָׁמַעְתִּי קוֹל כְּקוֹל הָמוֹן רַב וּכְקוֹל מַיִם רַבִּים וּכְקוֹל רְעָמִים חֲזָקִים - אוֹמֵר:</a:t>
            </a:r>
          </a:p>
          <a:p>
            <a:pPr>
              <a:lnSpc>
                <a:spcPct val="150000"/>
              </a:lnSpc>
            </a:pP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"הַלְלוּיָהּ כִּי מָלַךְ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אֱלֹהֵינו</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אֱלֹהֵי</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צְבָאוֹת.</a:t>
            </a:r>
          </a:p>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נָגִילָה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וְנִשְׂמְחָה וְנִתֵּן לוֹ כָּבוֹד,</a:t>
            </a:r>
          </a:p>
          <a:p>
            <a:pPr>
              <a:lnSpc>
                <a:spcPct val="150000"/>
              </a:lnSpc>
            </a:pP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כִּי בָּאָה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חֲתֻנַּת</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הַשֶֹה וְאִשְׁתּוֹ הֵכִינָה עַצְמָהּ;</a:t>
            </a:r>
          </a:p>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וְנִתַּן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לָהּ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לִלְבֹּש</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בּוּץ טָהוֹר וְצַח,</a:t>
            </a:r>
          </a:p>
          <a:p>
            <a:pPr>
              <a:lnSpc>
                <a:spcPct val="150000"/>
              </a:lnSpc>
            </a:pP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כִּי הַבּוּץ הוּא צִדְקוֹת הַקְּדוֹשִׁים."</a:t>
            </a:r>
          </a:p>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אָמַר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אֵלַי: "כְּתֹב: </a:t>
            </a:r>
            <a:r>
              <a:rPr lang="he-IL" sz="1400" b="1" dirty="0">
                <a:solidFill>
                  <a:srgbClr val="36160C"/>
                </a:solidFill>
                <a:latin typeface="Tahoma" panose="020B0604030504040204" pitchFamily="34" charset="0"/>
                <a:ea typeface="Tahoma" panose="020B0604030504040204" pitchFamily="34" charset="0"/>
                <a:cs typeface="Tahoma" panose="020B0604030504040204" pitchFamily="34" charset="0"/>
              </a:rPr>
              <a:t>'אַשְׁרֵי הַקְּרוּאִים אֶל מִשְׁתֵּה </a:t>
            </a:r>
            <a:r>
              <a:rPr lang="he-IL" sz="1400" b="1" dirty="0" err="1">
                <a:solidFill>
                  <a:srgbClr val="36160C"/>
                </a:solidFill>
                <a:latin typeface="Tahoma" panose="020B0604030504040204" pitchFamily="34" charset="0"/>
                <a:ea typeface="Tahoma" panose="020B0604030504040204" pitchFamily="34" charset="0"/>
                <a:cs typeface="Tahoma" panose="020B0604030504040204" pitchFamily="34" charset="0"/>
              </a:rPr>
              <a:t>חֲתֻנַּת</a:t>
            </a:r>
            <a:r>
              <a:rPr lang="he-IL" sz="1400" b="1" dirty="0">
                <a:solidFill>
                  <a:srgbClr val="36160C"/>
                </a:solidFill>
                <a:latin typeface="Tahoma" panose="020B0604030504040204" pitchFamily="34" charset="0"/>
                <a:ea typeface="Tahoma" panose="020B0604030504040204" pitchFamily="34" charset="0"/>
                <a:cs typeface="Tahoma" panose="020B0604030504040204" pitchFamily="34" charset="0"/>
              </a:rPr>
              <a:t> הַשֶֹה</a:t>
            </a:r>
            <a:r>
              <a:rPr lang="he-IL" sz="14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p>
          <a:p>
            <a:pPr algn="l">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ההתגלות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יט</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6-9)</a:t>
            </a:r>
          </a:p>
          <a:p>
            <a:pPr algn="l">
              <a:lnSpc>
                <a:spcPct val="150000"/>
              </a:lnSpc>
            </a:pPr>
            <a:endPar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במדרשי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חז"ל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מוזכרת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הסעודה שיערוך הקב"ה לצדיקים ובה יוגשו</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לווייתן ושור הבר,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שהוקדשו לכך מראשית הבריאה. בסעודה זו יוגש גם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יין המשומר בענביו מששת ימי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בראשית (ברכות לד, ע"ב).  בגמרא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בבא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בתרא</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עד,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ע"ב)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נאמר: אמר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רב יהודה אמר רב, אף </a:t>
            </a:r>
            <a:r>
              <a:rPr lang="he-IL" sz="1200" dirty="0" err="1">
                <a:solidFill>
                  <a:srgbClr val="36160C"/>
                </a:solidFill>
                <a:latin typeface="Tahoma" panose="020B0604030504040204" pitchFamily="34" charset="0"/>
                <a:ea typeface="Tahoma" panose="020B0604030504040204" pitchFamily="34" charset="0"/>
                <a:cs typeface="Tahoma" panose="020B0604030504040204" pitchFamily="34" charset="0"/>
              </a:rPr>
              <a:t>לויתן</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נחש בריח </a:t>
            </a:r>
            <a:r>
              <a:rPr lang="he-IL" sz="1200" dirty="0" err="1">
                <a:solidFill>
                  <a:srgbClr val="36160C"/>
                </a:solidFill>
                <a:latin typeface="Tahoma" panose="020B0604030504040204" pitchFamily="34" charset="0"/>
                <a:ea typeface="Tahoma" panose="020B0604030504040204" pitchFamily="34" charset="0"/>
                <a:cs typeface="Tahoma" panose="020B0604030504040204" pitchFamily="34" charset="0"/>
              </a:rPr>
              <a:t>ולויתן</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נחש עקלתון זכר ונקבה בראם ואלמלי </a:t>
            </a:r>
            <a:r>
              <a:rPr lang="he-IL" sz="1200" dirty="0" err="1">
                <a:solidFill>
                  <a:srgbClr val="36160C"/>
                </a:solidFill>
                <a:latin typeface="Tahoma" panose="020B0604030504040204" pitchFamily="34" charset="0"/>
                <a:ea typeface="Tahoma" panose="020B0604030504040204" pitchFamily="34" charset="0"/>
                <a:cs typeface="Tahoma" panose="020B0604030504040204" pitchFamily="34" charset="0"/>
              </a:rPr>
              <a:t>נזקקין</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זה לזה </a:t>
            </a:r>
            <a:r>
              <a:rPr lang="he-IL" sz="1200" dirty="0" err="1">
                <a:solidFill>
                  <a:srgbClr val="36160C"/>
                </a:solidFill>
                <a:latin typeface="Tahoma" panose="020B0604030504040204" pitchFamily="34" charset="0"/>
                <a:ea typeface="Tahoma" panose="020B0604030504040204" pitchFamily="34" charset="0"/>
                <a:cs typeface="Tahoma" panose="020B0604030504040204" pitchFamily="34" charset="0"/>
              </a:rPr>
              <a:t>מחריבין</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כל העולם כולו.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מה עשה הקב"ה סירס את הזכר והרג הנקבה ומלחה לצדיקים לעתיד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לבוא</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595480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2"/>
          <a:stretch>
            <a:fillRect/>
          </a:stretch>
        </p:blipFill>
        <p:spPr>
          <a:xfrm>
            <a:off x="0" y="0"/>
            <a:ext cx="4747846" cy="6858000"/>
          </a:xfrm>
          <a:prstGeom prst="rect">
            <a:avLst/>
          </a:prstGeom>
        </p:spPr>
      </p:pic>
      <p:sp>
        <p:nvSpPr>
          <p:cNvPr id="3" name="מלבן 2"/>
          <p:cNvSpPr/>
          <p:nvPr/>
        </p:nvSpPr>
        <p:spPr>
          <a:xfrm>
            <a:off x="4914899" y="193431"/>
            <a:ext cx="7095393" cy="3139321"/>
          </a:xfrm>
          <a:prstGeom prst="rect">
            <a:avLst/>
          </a:prstGeom>
        </p:spPr>
        <p:txBody>
          <a:bodyPr wrap="square">
            <a:spAutoFit/>
          </a:bodyPr>
          <a:lstStyle/>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ביהדות, "צבא השמים" או "הפמליה של מלאכי מרום" מונה שבעה רבי מלאכים:  גבריאל</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ומיכאל המוזכרים בשמותיהם בספר דניאל, וחמישה מלאכים נוספים רפאל</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אוריאל, </a:t>
            </a:r>
            <a:r>
              <a:rPr lang="he-IL" sz="1200" dirty="0" err="1">
                <a:solidFill>
                  <a:srgbClr val="36160C"/>
                </a:solidFill>
                <a:latin typeface="Tahoma" panose="020B0604030504040204" pitchFamily="34" charset="0"/>
                <a:ea typeface="Tahoma" panose="020B0604030504040204" pitchFamily="34" charset="0"/>
                <a:cs typeface="Tahoma" panose="020B0604030504040204" pitchFamily="34" charset="0"/>
              </a:rPr>
              <a:t>רגואל</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שריאל וירחמיאל המוזכרים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החל מהמאה השנייה לספירה, בספר חנוך ב</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ו</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במדרשים.</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הנצרות האורתודוכסית מזכירה אלפי מלאכים אך רק שבעה מכונים בשמם: מיכאל, גבריאל, רפאל, אוריאל, שאלתיאל,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יהודיאל</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וברכיאל</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באיקונה הם ניצבים מאחורי כס הכבוד.</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במעגל המקיף את אלוהים האב נמצאים השרפים (באדום):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"שְׂרָפִים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עֹמְדִים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מִמַּעַל לוֹ שֵׁשׁ כְּנָפַיִם שֵׁשׁ כְּנָפַיִם לְאֶחָד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בִּשְׁתַּיִם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יְכַסֶּה פָנָיו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וּבִשְׁתַּיִם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יְכַסֶּה רַגְלָיו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וּבִשְׁתַּיִם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יְעוֹפֵף</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 ישעיהו ו, ב)</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והכרובים בירוק.</a:t>
            </a:r>
          </a:p>
          <a:p>
            <a:pPr>
              <a:lnSpc>
                <a:spcPct val="150000"/>
              </a:lnSpc>
            </a:pPr>
            <a:endPar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sp>
        <p:nvSpPr>
          <p:cNvPr id="5" name="מלבן 4"/>
          <p:cNvSpPr/>
          <p:nvPr/>
        </p:nvSpPr>
        <p:spPr>
          <a:xfrm>
            <a:off x="4922959" y="2709181"/>
            <a:ext cx="7112977" cy="3970318"/>
          </a:xfrm>
          <a:prstGeom prst="rect">
            <a:avLst/>
          </a:prstGeom>
        </p:spPr>
        <p:txBody>
          <a:bodyPr wrap="square">
            <a:spAutoFit/>
          </a:bodyPr>
          <a:lstStyle/>
          <a:p>
            <a:pPr lvl="0">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במדליון אלוהים האב על כס מלכותו שולח את בנו ישוע המוקף בהילת שקד להיות לשליט העולם ולשופט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הכל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אוֹתוֹ שָׂם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הָאֱלֹהִים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לְשׁוֹפֵט הַחַיִּים וְהַמֵּתִים. (מעשי השליחים י, 42</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endPar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lvl="0">
              <a:lnSpc>
                <a:spcPct val="150000"/>
              </a:lnSpc>
            </a:pP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לֹא־יוּכַל</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הַבֵּן לַעֲשׂוֹת דָּבָר מִנַּפְשׁוֹ בִּלְתִּי אֵת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אֲשֶׁר־יִרְאֶה</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אֶת־אָבִיו</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עֹשֶׂה כִּי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אֶת־אֲשֶׁר</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עֹשֶׂה הוּא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גַּם־הַבֵּן</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יַעֲשֶׂה כָּמֹהוּ׃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כִּי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הָאָב אֹהֵב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אֶת־הַבֵּן</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וּמוֹרֶה אֹתוֹ כֹּל אֲשֶׁר יַעֲשֶׂה וְעוֹד מַעֲשִׂים גְּדוֹלִים מֵאֵלֶּה יוֹרֵהוּ לְמַעַן תִּתַּמָּהוּ׃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כִּי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כַּאֲשֶׁר הָאָב יָעִיר וְיחַיֶּה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אֶת־הַמֵּתִים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כֵּן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גַּם־הַבֵּן</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יְחַיֶּה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אֶת־אֲשֶׁר</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יֶחְפָּץ</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כִּי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הָאָב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לֹא־יָדִין</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אִישׁ כִּי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אִם־נָתַן</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הַמִּשְׁפָּט כֻּלּוֹ בְּיַד הַבֵּן לְמַעַן יְכַבְּדוּ כֻלָּם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אֶת־הַבֵּן</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כַּאֲשֶׁר יְכַבְּדוּ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אֶת־הָאָב</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מִי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אֲשֶׁר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לֹא־יְכַבֵּד</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אֶת־הַבֵּן</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גַּם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אֶת־הָאָב</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אֲשֶׁר שְׁלָחוֹ אֵינֶנּוּ מְכַבֵּד׃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אָמֵן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אָמֵן</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אֲנִי אֹמֵר לָכֶם הַשֹּׁמֵעַ דְּבָרַי וּמַאֲמִין לְשֹׁלְחִי יֶשׁ־לוֹ חַיֵּי עוֹלָם וְלֹא יָבֹא בַּמִּשְׁפָּט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כִּי־עָבַר</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מִמָּוֶת לַחַיִּים׃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אָמֵן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אָמֵן</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אֲנִי אֹמֵר לָכֶם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כִּי־תָבוֹא</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שָׁעָה וְעַתָּה הִיא אֲשֶׁר יִשְׁמְעוּ הַמֵּתִים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אֶת־קוֹל</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בֶּן־הָאֱלֹהִים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וְהַשֹּׁמְעִים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חָיֹה יִחְיוּ׃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כִּי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כַּאֲשֶׁר לָאָב יֵשׁ חַיִּים בְּעַצְמוֹ כֵּן נָתַן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גַּם־לַבֵּן</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לִהְיוֹת־לו</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חַיִּים בְּעַצְמוֹ׃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וְאַף־שָׁלְטָן</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נָתַן לוֹ לַעֲשׂוֹת מִשְׁפָּט כִּי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בֶּן־אָדָם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הוּא׃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אַל־תִּתְמְהו</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עַל־זֹאת</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כִּי הִנֵּה בָּאָה שָׁעָה וְיִשְׁמְעוּ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כָּל־שֹׁכְנֵי</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קֶבֶר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אֶת־קוֹלו</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וְעָלוּ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עֹשֵׂי הַטּוֹב לָקוּם לַחַיִּים וְעֹשֵׂי הָרַע לָקוּם לַדִּין׃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לֹא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אוּכַל לַעֲשׂוֹת דָּבָר מִנַּפְשִׁי כַּאֲשֶׁר אֶשְׁמַע כֵּן אֶשְׁפֹּט וּמִשְׁפָּטִי צֶדֶק כִּי לֹא אֲבַקֵּשׁ רְצוֹנִי כִּי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אִם־רְצוֹן</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הָאָב אֲשֶׁר שְׁלָחָנִי׃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הבשורה על פי יוחנן ה, 19-30</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a:t>
            </a: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4297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a:srcRect t="20811" b="56528"/>
          <a:stretch/>
        </p:blipFill>
        <p:spPr>
          <a:xfrm>
            <a:off x="1374112" y="64186"/>
            <a:ext cx="9220617" cy="2749352"/>
          </a:xfrm>
          <a:prstGeom prst="rect">
            <a:avLst/>
          </a:prstGeom>
        </p:spPr>
      </p:pic>
      <p:sp>
        <p:nvSpPr>
          <p:cNvPr id="5" name="מלבן 4"/>
          <p:cNvSpPr/>
          <p:nvPr/>
        </p:nvSpPr>
        <p:spPr>
          <a:xfrm>
            <a:off x="140677" y="2730455"/>
            <a:ext cx="11824447" cy="3693319"/>
          </a:xfrm>
          <a:prstGeom prst="rect">
            <a:avLst/>
          </a:prstGeom>
        </p:spPr>
        <p:txBody>
          <a:bodyPr wrap="square">
            <a:spAutoFit/>
          </a:bodyPr>
          <a:lstStyle/>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ברגיסטר השני במדליון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המרכזי ישוע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יושב על גבי קשת כשליט העולם ושופט </a:t>
            </a:r>
            <a:r>
              <a:rPr lang="he-IL" sz="1200"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הכל</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וְקֶשֶׁת סָבִיב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לַכִּסֵּא</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דּוֹמָה בְּמַרְאֶה לְבָרֶקֶת (ההתגלות ד, 3</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הקשת המגשרת בין שמים וארץ היא סמל לאחדות ביניהם שכן הופיעה לאחר המבול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אֶת-קַשְׁתִּי נָתַתִּי בֶּעָנָן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וְהָיְתָה</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לְאוֹת בְּרִית בֵּינִי וּבֵין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הָאָרֶץ (בראשית ט,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יג</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ובאופן כללי היא מסמלת את סליחת האלוהים על חטאי האדם.  ישוע מרים את ידו הימנית האוחזת בשושן צחור, סמל החמלה, ומסמנת את מקומם של הצדיקים בעוד ידו השמאלית מורדת ואוחזת בחרב המשפט, סמל הצדק, החורצת את דינם של הארורים.</a:t>
            </a:r>
          </a:p>
          <a:p>
            <a:pPr>
              <a:lnSpc>
                <a:spcPct val="150000"/>
              </a:lnSpc>
            </a:pP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וְהָיָה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כִּי יָבוֹא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בֶּן־הָאָדָם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בִּכְבוֹדוֹ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וְכָל־הַמַּלְאָכִים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הַקְּדֹשִׁים עִמּוֹ וְיָשַׁב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עַל־כִּסֵּא</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כְבוֹדוֹ׃ וְנֶאֶסְפוּ לְפָנָיו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כָּל־הַגּוֹיִם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וְהִפְרִיד בֵּינֵיהֶם כַּאֲשֶׁר יַפְרִיד הָרֹעֶה בֵּין הַכְּבָשִׂים וּבֵין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הָעַתּוּדִים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וְהִצִּיב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אֶת־הַכְּבָשִׂים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לִימִינוֹ וְאֵת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הָעַתּוּדִים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לִשְׂמֹאלוֹ׃ אָז יֹאמַר הַמֶּלֶךְ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אֶל־הַנִּצָּבִים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לִימִינוֹ בֹּאוּ בְּרוּכֵי אָבִי וּרְשׁוּ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אֶת־הַמַּלְכוּת</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הַמּוּכָנָה לָכֶם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לְמִן־הִוָּסֵד</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הָעוֹלָם׃ כִּי רָעֵב הָיִיתִי וַתַּאֲכִילֻנִי צָמֵא הָיִיתִי וַתַּשְׁקוּנִי אֹרֵחַ הָיִיתִי וַתַּאַסְפוּנִי׃ עָרוֹם וַתְּכַסּוּנִי חוֹלֶה וַתְּבַקְּרוּנִי בַּמִּשְׁמָר הָיִיתִי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וַתָּבֹאו</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אֵלָי׃ וְעָנוּ הַצַּדִיקִים וְאָמְרוּ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אֲדֹנֵינו</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מָתַי רְאִינוּךָ רָעֵב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וַנְּכַלְכְּלֶך</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אוֹ צָמֵא וַנַּשְׁקֶה אוֹתָךְ׃ וּמָתַי רְאִינוּךָ אֹרֵחַ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וַנַּאַסְפ</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אוֹ עָרֹם וַנְּכַסֲֶָּ׃ וּמָתַי רְאִינוּךָ חוֹלֶה אוֹ בַּמִּשְׁמָר וַנָּבֹא אֵלֶיךָ׃ וְהַמֶּלֶךְ יַעֲנֶה וַיֹאמַר אֲלֵיהֶם אָמֵן אֹמֵר אֲנִי לָכֶם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מַה־שֶׁעֲשִׂיתֶם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לְאֶחָד מֵאַחַי הַצְּעִירִים הָאֵלֶּה לִי עֲשִׂיתֶם׃ וְאָז יֹאמַר גַּם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אֶל־הַנִּצָּבִים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לִשְׂמֹאלוֹ לְכוּ מֵעָלַי אֲרוּרִים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אֶל־אֵש</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עוֹלָם הַמּוּכָנָה לַשָּׂטָן וּלְמַלְאָכָיו׃ כִּי רָעֵב הָיִיתִי וְלֹא הֶאֱכַלְתֶּם אוֹתִי צָמֵא הָיִיתִי וְלֹא הִשְׁקִיתֶם אוֹתִי׃ אֹרֵחַ הָיִיתִי וְלֹא אֲסַפְתֶּם אוֹתִי עָרוֹם וְלֹא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כִסִּיתֶם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אוֹתִי חוֹלֶה וּבַמִּשְׁמָר וְלֹא בִקַּרְתֶּם אוֹתִי׃ וְעָנוּ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גַם־הֵם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וְאָמְרוּ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אֲדֹנֵינו</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מָתַי רְאִינוּךָ רָעֵב אוֹ צָמֵא אוֹ אֹרֵחַ אוֹ עָרוֹם אוֹ חוֹלֶה אוֹ בַמִּשְׁמָר וְלֹא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שֵׁרַתְנוּך</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אָז יַעֲנֶה אֹתָם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לֵאמֹר</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אָמֵן אֹמֵר אֲנִי לָכֶם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מַה־שֶׁלּא</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עֲשִׂיתֶם לְאֶחָד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מִן־הַצְּעִירִים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הָאֵלֶּה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גַּם־לִי</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לֹא עֲשִׂיתֶם׃ וְהָלְכוּ אֵלֶּה לְמַעֲצֵבַת עוֹלָם וְהַצַּדִּיקִים לְחַיֵּי עוֹלָם׃(הבשורה על פי מתי, כה, 31-46)</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מימינו עומדת מרים, אם האלוהים,  ומשמאלו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יוחנן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המטביל שניהם מסנגרים על המאמינים. תמונה הידועה בשם </a:t>
            </a:r>
            <a:r>
              <a:rPr lang="en-US"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Deësis </a:t>
            </a:r>
            <a:r>
              <a:rPr lang="en-US" sz="1200" b="1" dirty="0">
                <a:solidFill>
                  <a:srgbClr val="36160C"/>
                </a:solidFill>
                <a:latin typeface="Tahoma" panose="020B0604030504040204" pitchFamily="34" charset="0"/>
                <a:ea typeface="Tahoma" panose="020B0604030504040204" pitchFamily="34" charset="0"/>
                <a:cs typeface="Tahoma" panose="020B0604030504040204" pitchFamily="34" charset="0"/>
              </a:rPr>
              <a:t>or </a:t>
            </a:r>
            <a:r>
              <a:rPr lang="en-US"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Deisis</a:t>
            </a:r>
            <a:r>
              <a:rPr lang="en-US"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מיוונית  </a:t>
            </a:r>
            <a:r>
              <a:rPr lang="el-GR"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δέησις</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 שמשמעה תפילה או תחנון. </a:t>
            </a: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1745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19075" y="124599"/>
            <a:ext cx="11649333" cy="1800493"/>
          </a:xfrm>
          <a:prstGeom prst="rect">
            <a:avLst/>
          </a:prstGeom>
        </p:spPr>
        <p:txBody>
          <a:bodyPr wrap="square">
            <a:spAutoFit/>
          </a:bodyPr>
          <a:lstStyle/>
          <a:p>
            <a:pPr>
              <a:lnSpc>
                <a:spcPct val="150000"/>
              </a:lnSpc>
            </a:pP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מתחת למרים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כורע אדם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"האדם הראשון"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ומתחת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ליוחנן המטביל כורעת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חוה</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 </a:t>
            </a:r>
            <a:endPar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בבשורה על פי מתי נכתב כי שעה שישוע מסר נשמתו על הצלב: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יֵשׁוּעַ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צָעַק שׁוּב בְּקוֹל גָּדוֹל וְנָפַח אֶת רוּחוֹ.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וְהִנֵּה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נִקְרְעָה פָּרֹכֶת הַמִּקְדָּשׁ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לִשְׁתַּיִם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מִלְמַעְלָה עַד לְמַטָּה; הָאָרֶץ רָעֲדָה, הַסְּלָעִים נִבְקְעוּ,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הַקְּבָרִים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נִפְתְּחוּ וְגוּפוֹת רַבּוֹת שֶׁל קְדוֹשִׁים </a:t>
            </a:r>
            <a:r>
              <a:rPr lang="he-IL" sz="1400" b="1" dirty="0">
                <a:solidFill>
                  <a:srgbClr val="36160C"/>
                </a:solidFill>
                <a:latin typeface="Tahoma" panose="020B0604030504040204" pitchFamily="34" charset="0"/>
                <a:ea typeface="Tahoma" panose="020B0604030504040204" pitchFamily="34" charset="0"/>
                <a:cs typeface="Tahoma" panose="020B0604030504040204" pitchFamily="34" charset="0"/>
              </a:rPr>
              <a:t>יְשֵׁנֵי עָפָר </a:t>
            </a:r>
            <a:r>
              <a:rPr lang="he-IL" sz="1400" b="1" dirty="0" err="1">
                <a:solidFill>
                  <a:srgbClr val="36160C"/>
                </a:solidFill>
                <a:latin typeface="Tahoma" panose="020B0604030504040204" pitchFamily="34" charset="0"/>
                <a:ea typeface="Tahoma" panose="020B0604030504040204" pitchFamily="34" charset="0"/>
                <a:cs typeface="Tahoma" panose="020B0604030504040204" pitchFamily="34" charset="0"/>
              </a:rPr>
              <a:t>נֵעוֹרו</a:t>
            </a:r>
            <a:r>
              <a:rPr lang="he-IL" sz="1400" b="1" dirty="0">
                <a:solidFill>
                  <a:srgbClr val="36160C"/>
                </a:solidFill>
                <a:latin typeface="Tahoma" panose="020B0604030504040204" pitchFamily="34" charset="0"/>
                <a:ea typeface="Tahoma" panose="020B0604030504040204" pitchFamily="34" charset="0"/>
                <a:cs typeface="Tahoma" panose="020B0604030504040204" pitchFamily="34" charset="0"/>
              </a:rPr>
              <a:t>ּ</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הֵם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יָצְאוּ מִן הַקְּבָרִים אַחֲרֵי שֶׁהוּא קָם, נִכְנְסוּ לְעִיר הַקֹּדֶשׁ וְנִרְאוּ לְרַבִּים.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(הבשורה על פי מתי </a:t>
            </a:r>
            <a:r>
              <a:rPr lang="he-IL" sz="1200" b="1" dirty="0" err="1" smtClean="0">
                <a:solidFill>
                  <a:srgbClr val="36160C"/>
                </a:solidFill>
                <a:latin typeface="Tahoma" panose="020B0604030504040204" pitchFamily="34" charset="0"/>
                <a:ea typeface="Tahoma" panose="020B0604030504040204" pitchFamily="34" charset="0"/>
                <a:cs typeface="Tahoma" panose="020B0604030504040204" pitchFamily="34" charset="0"/>
              </a:rPr>
              <a:t>כז</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 50-53)</a:t>
            </a:r>
          </a:p>
          <a:p>
            <a:pPr>
              <a:lnSpc>
                <a:spcPct val="150000"/>
              </a:lnSpc>
            </a:pP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תיאור זה של תחיית המתים הועתק לאיקונוגרפיה של תחייתו של ישוע: ישוע שניצח את המוות מושך ומוציא את אדם הראשון וחוה מקבריהם. אדם וחוה הם אלה שבחטא הקדמון הביאו על האנושות את המוות. </a:t>
            </a: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ישוע בצליבתו, כיפר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על חטא זה של האנושות.</a:t>
            </a:r>
            <a:endPar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a:blip r:embed="rId2"/>
          <a:stretch>
            <a:fillRect/>
          </a:stretch>
        </p:blipFill>
        <p:spPr>
          <a:xfrm>
            <a:off x="290363" y="1812925"/>
            <a:ext cx="8252312" cy="3591680"/>
          </a:xfrm>
          <a:prstGeom prst="rect">
            <a:avLst/>
          </a:prstGeom>
        </p:spPr>
      </p:pic>
      <p:sp>
        <p:nvSpPr>
          <p:cNvPr id="4" name="מלבן 3"/>
          <p:cNvSpPr/>
          <p:nvPr/>
        </p:nvSpPr>
        <p:spPr>
          <a:xfrm>
            <a:off x="223190" y="5392243"/>
            <a:ext cx="1997663" cy="307777"/>
          </a:xfrm>
          <a:prstGeom prst="rect">
            <a:avLst/>
          </a:prstGeom>
        </p:spPr>
        <p:txBody>
          <a:bodyPr wrap="none">
            <a:spAutoFit/>
          </a:bodyPr>
          <a:lstStyle/>
          <a:p>
            <a:r>
              <a:rPr lang="en-US" sz="1400" b="1" i="1" dirty="0">
                <a:solidFill>
                  <a:srgbClr val="36160C"/>
                </a:solidFill>
                <a:latin typeface="Times New Roman" panose="02020603050405020304" pitchFamily="18" charset="0"/>
                <a:cs typeface="Times New Roman" panose="02020603050405020304" pitchFamily="18" charset="0"/>
              </a:rPr>
              <a:t>Icon of the Resurrection</a:t>
            </a:r>
            <a:endParaRPr lang="he-IL" sz="1400" b="1" i="1" dirty="0">
              <a:solidFill>
                <a:srgbClr val="36160C"/>
              </a:solidFill>
              <a:latin typeface="Times New Roman" panose="02020603050405020304" pitchFamily="18" charset="0"/>
              <a:cs typeface="Times New Roman" panose="02020603050405020304" pitchFamily="18" charset="0"/>
            </a:endParaRPr>
          </a:p>
        </p:txBody>
      </p:sp>
      <p:pic>
        <p:nvPicPr>
          <p:cNvPr id="5" name="תמונה 4"/>
          <p:cNvPicPr>
            <a:picLocks noChangeAspect="1"/>
          </p:cNvPicPr>
          <p:nvPr/>
        </p:nvPicPr>
        <p:blipFill>
          <a:blip r:embed="rId3"/>
          <a:stretch>
            <a:fillRect/>
          </a:stretch>
        </p:blipFill>
        <p:spPr>
          <a:xfrm>
            <a:off x="8705648" y="1828873"/>
            <a:ext cx="3145809" cy="2286198"/>
          </a:xfrm>
          <a:prstGeom prst="rect">
            <a:avLst/>
          </a:prstGeom>
        </p:spPr>
      </p:pic>
      <p:sp>
        <p:nvSpPr>
          <p:cNvPr id="6" name="TextBox 5"/>
          <p:cNvSpPr txBox="1"/>
          <p:nvPr/>
        </p:nvSpPr>
        <p:spPr>
          <a:xfrm>
            <a:off x="8782309" y="4150141"/>
            <a:ext cx="3138853" cy="1993687"/>
          </a:xfrm>
          <a:prstGeom prst="rect">
            <a:avLst/>
          </a:prstGeom>
          <a:noFill/>
        </p:spPr>
        <p:txBody>
          <a:bodyPr wrap="square" rtlCol="1">
            <a:spAutoFit/>
          </a:bodyPr>
          <a:lstStyle/>
          <a:p>
            <a:pPr>
              <a:lnSpc>
                <a:spcPct val="150000"/>
              </a:lnSpc>
            </a:pPr>
            <a:r>
              <a:rPr lang="he-IL" sz="1200" dirty="0">
                <a:solidFill>
                  <a:srgbClr val="36160C"/>
                </a:solidFill>
                <a:latin typeface="Tahoma" panose="020B0604030504040204" pitchFamily="34" charset="0"/>
                <a:ea typeface="Tahoma" panose="020B0604030504040204" pitchFamily="34" charset="0"/>
                <a:cs typeface="Tahoma" panose="020B0604030504040204" pitchFamily="34" charset="0"/>
              </a:rPr>
              <a:t>זו העִילָּה </a:t>
            </a:r>
            <a:r>
              <a:rPr lang="he-IL" sz="1200" dirty="0" smtClean="0">
                <a:solidFill>
                  <a:srgbClr val="36160C"/>
                </a:solidFill>
                <a:latin typeface="Tahoma" panose="020B0604030504040204" pitchFamily="34" charset="0"/>
                <a:ea typeface="Tahoma" panose="020B0604030504040204" pitchFamily="34" charset="0"/>
                <a:cs typeface="Tahoma" panose="020B0604030504040204" pitchFamily="34" charset="0"/>
              </a:rPr>
              <a:t>לצייר את השתטחותם  של אדם וחוה למרגלות ישוע ביום הדין האחרון.                     הם מייצגים כאן את כלל האנושות.                   באגרת שאול (פאולוס) אל הרומים  הוא מצטט את הנביא ישעיהו: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כִּי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כָתוּב חַי־אָנִי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נְאֻם־ ה' </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כִּי לִי תִּכְרַע כָּל־בֶּרֶךְ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וְכָל־לָשׁוֹן</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תּוֹדֶה </a:t>
            </a:r>
            <a:r>
              <a:rPr lang="he-IL" sz="1200" b="1" dirty="0" err="1">
                <a:solidFill>
                  <a:srgbClr val="36160C"/>
                </a:solidFill>
                <a:latin typeface="Tahoma" panose="020B0604030504040204" pitchFamily="34" charset="0"/>
                <a:ea typeface="Tahoma" panose="020B0604030504040204" pitchFamily="34" charset="0"/>
                <a:cs typeface="Tahoma" panose="020B0604030504040204" pitchFamily="34" charset="0"/>
              </a:rPr>
              <a:t>לֵאלֹהִים</a:t>
            </a:r>
            <a:r>
              <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rPr>
              <a:t>׃ </a:t>
            </a:r>
            <a:r>
              <a:rPr lang="he-IL" sz="1200" b="1" dirty="0" smtClean="0">
                <a:solidFill>
                  <a:srgbClr val="36160C"/>
                </a:solidFill>
                <a:latin typeface="Tahoma" panose="020B0604030504040204" pitchFamily="34" charset="0"/>
                <a:ea typeface="Tahoma" panose="020B0604030504040204" pitchFamily="34" charset="0"/>
                <a:cs typeface="Tahoma" panose="020B0604030504040204" pitchFamily="34" charset="0"/>
              </a:rPr>
              <a:t>(שם, יד, 11) </a:t>
            </a:r>
            <a:endParaRPr lang="he-IL" sz="1200" b="1" dirty="0">
              <a:solidFill>
                <a:srgbClr val="36160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1713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2297</TotalTime>
  <Words>5560</Words>
  <Application>Microsoft Office PowerPoint</Application>
  <PresentationFormat>מסך רחב</PresentationFormat>
  <Paragraphs>246</Paragraphs>
  <Slides>26</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2</vt:i4>
      </vt:variant>
      <vt:variant>
        <vt:lpstr>כותרות שקופיות</vt:lpstr>
      </vt:variant>
      <vt:variant>
        <vt:i4>26</vt:i4>
      </vt:variant>
    </vt:vector>
  </HeadingPairs>
  <TitlesOfParts>
    <vt:vector size="33" baseType="lpstr">
      <vt:lpstr>Arial</vt:lpstr>
      <vt:lpstr>Calibri</vt:lpstr>
      <vt:lpstr>Calibri Light</vt:lpstr>
      <vt:lpstr>Tahoma</vt:lpstr>
      <vt:lpstr>Times New Roman</vt:lpstr>
      <vt:lpstr>ערכת נושא Office</vt:lpstr>
      <vt:lpstr>1_ערכת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אסף פלר</dc:creator>
  <cp:lastModifiedBy>אסף פלר</cp:lastModifiedBy>
  <cp:revision>217</cp:revision>
  <dcterms:created xsi:type="dcterms:W3CDTF">2022-01-19T08:09:38Z</dcterms:created>
  <dcterms:modified xsi:type="dcterms:W3CDTF">2022-01-28T16:07:31Z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9922186</vt:lpwstr>
  </property>
  <property fmtid="{D5CDD505-2E9C-101B-9397-08002B2CF9AE}" pid="3" name="NXPowerLiteSettings">
    <vt:lpwstr>C990061A04D200</vt:lpwstr>
  </property>
  <property fmtid="{D5CDD505-2E9C-101B-9397-08002B2CF9AE}" pid="4" name="NXPowerLiteVersion">
    <vt:lpwstr>D9.0.3</vt:lpwstr>
  </property>
</Properties>
</file>