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6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4013" autoAdjust="0"/>
    <p:restoredTop sz="94660"/>
  </p:normalViewPr>
  <p:slideViewPr>
    <p:cSldViewPr snapToGrid="0">
      <p:cViewPr varScale="1">
        <p:scale>
          <a:sx n="109" d="100"/>
          <a:sy n="109" d="100"/>
        </p:scale>
        <p:origin x="534" y="114"/>
      </p:cViewPr>
      <p:guideLst/>
    </p:cSldViewPr>
  </p:slideViewPr>
  <p:notesTextViewPr>
    <p:cViewPr>
      <p:scale>
        <a:sx n="1" d="1"/>
        <a:sy n="1" d="1"/>
      </p:scale>
      <p:origin x="0" y="0"/>
    </p:cViewPr>
  </p:notesTextViewPr>
  <p:sorterViewPr>
    <p:cViewPr>
      <p:scale>
        <a:sx n="100" d="100"/>
        <a:sy n="100" d="100"/>
      </p:scale>
      <p:origin x="0" y="-117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938A03B-04A3-403E-B871-78E534727875}" type="datetimeFigureOut">
              <a:rPr lang="he-IL" smtClean="0"/>
              <a:t>א'/שבט/תשפ"ב</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C8B74F6-8FB4-4DCD-B759-CC4A539D17B4}" type="slidenum">
              <a:rPr lang="he-IL" smtClean="0"/>
              <a:t>‹#›</a:t>
            </a:fld>
            <a:endParaRPr lang="he-IL"/>
          </a:p>
        </p:txBody>
      </p:sp>
    </p:spTree>
    <p:extLst>
      <p:ext uri="{BB962C8B-B14F-4D97-AF65-F5344CB8AC3E}">
        <p14:creationId xmlns:p14="http://schemas.microsoft.com/office/powerpoint/2010/main" val="219344752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he-IL" smtClean="0"/>
          </a:p>
        </p:txBody>
      </p:sp>
      <p:sp>
        <p:nvSpPr>
          <p:cNvPr id="45060"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fld id="{67EFC633-BB5A-4DCC-811E-3117701DA6F4}" type="slidenum">
              <a:rPr lang="he-IL" altLang="he-IL" smtClean="0">
                <a:solidFill>
                  <a:prstClr val="black"/>
                </a:solidFill>
              </a:rPr>
              <a:pPr algn="l" fontAlgn="base">
                <a:spcBef>
                  <a:spcPct val="0"/>
                </a:spcBef>
                <a:spcAft>
                  <a:spcPct val="0"/>
                </a:spcAft>
              </a:pPr>
              <a:t>30</a:t>
            </a:fld>
            <a:endParaRPr lang="he-IL" altLang="he-IL" smtClean="0">
              <a:solidFill>
                <a:prstClr val="black"/>
              </a:solidFill>
            </a:endParaRPr>
          </a:p>
        </p:txBody>
      </p:sp>
    </p:spTree>
    <p:extLst>
      <p:ext uri="{BB962C8B-B14F-4D97-AF65-F5344CB8AC3E}">
        <p14:creationId xmlns:p14="http://schemas.microsoft.com/office/powerpoint/2010/main" val="1676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179766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22617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426713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5" name="מציין מיקום של כותרת תחתונה 4"/>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6" name="מציין מיקום של מספר שקופית 5"/>
          <p:cNvSpPr>
            <a:spLocks noGrp="1"/>
          </p:cNvSpPr>
          <p:nvPr>
            <p:ph type="sldNum" sz="quarter" idx="12"/>
          </p:nvPr>
        </p:nvSpPr>
        <p:spPr/>
        <p:txBody>
          <a:bodyPr/>
          <a:lstStyle>
            <a:lvl1pPr rtl="1" fontAlgn="auto">
              <a:spcBef>
                <a:spcPts val="0"/>
              </a:spcBef>
              <a:spcAft>
                <a:spcPts val="0"/>
              </a:spcAft>
              <a:defRPr sz="1800"/>
            </a:lvl1pPr>
          </a:lstStyle>
          <a:p>
            <a:pPr>
              <a:defRPr/>
            </a:pPr>
            <a:fld id="{0F45F07A-6868-4AE7-BA20-2623F46E02B5}" type="slidenum">
              <a:rPr lang="en-US" altLang="he-IL"/>
              <a:pPr>
                <a:defRPr/>
              </a:pPr>
              <a:t>‹#›</a:t>
            </a:fld>
            <a:endParaRPr lang="en-US" altLang="he-IL"/>
          </a:p>
        </p:txBody>
      </p:sp>
    </p:spTree>
    <p:extLst>
      <p:ext uri="{BB962C8B-B14F-4D97-AF65-F5344CB8AC3E}">
        <p14:creationId xmlns:p14="http://schemas.microsoft.com/office/powerpoint/2010/main" val="2647236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5" name="מציין מיקום של כותרת תחתונה 4"/>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6" name="מציין מיקום של מספר שקופית 5"/>
          <p:cNvSpPr>
            <a:spLocks noGrp="1"/>
          </p:cNvSpPr>
          <p:nvPr>
            <p:ph type="sldNum" sz="quarter" idx="12"/>
          </p:nvPr>
        </p:nvSpPr>
        <p:spPr/>
        <p:txBody>
          <a:bodyPr/>
          <a:lstStyle>
            <a:lvl1pPr rtl="1" fontAlgn="auto">
              <a:spcBef>
                <a:spcPts val="0"/>
              </a:spcBef>
              <a:spcAft>
                <a:spcPts val="0"/>
              </a:spcAft>
              <a:defRPr sz="1800"/>
            </a:lvl1pPr>
          </a:lstStyle>
          <a:p>
            <a:pPr>
              <a:defRPr/>
            </a:pPr>
            <a:fld id="{D878D658-0649-4BB2-B8C9-BE327D6274F6}" type="slidenum">
              <a:rPr lang="en-US" altLang="he-IL"/>
              <a:pPr>
                <a:defRPr/>
              </a:pPr>
              <a:t>‹#›</a:t>
            </a:fld>
            <a:endParaRPr lang="en-US" altLang="he-IL"/>
          </a:p>
        </p:txBody>
      </p:sp>
    </p:spTree>
    <p:extLst>
      <p:ext uri="{BB962C8B-B14F-4D97-AF65-F5344CB8AC3E}">
        <p14:creationId xmlns:p14="http://schemas.microsoft.com/office/powerpoint/2010/main" val="2130316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1" y="1709739"/>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5" name="מציין מיקום של כותרת תחתונה 4"/>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6" name="מציין מיקום של מספר שקופית 5"/>
          <p:cNvSpPr>
            <a:spLocks noGrp="1"/>
          </p:cNvSpPr>
          <p:nvPr>
            <p:ph type="sldNum" sz="quarter" idx="12"/>
          </p:nvPr>
        </p:nvSpPr>
        <p:spPr/>
        <p:txBody>
          <a:bodyPr/>
          <a:lstStyle>
            <a:lvl1pPr rtl="1" fontAlgn="auto">
              <a:spcBef>
                <a:spcPts val="0"/>
              </a:spcBef>
              <a:spcAft>
                <a:spcPts val="0"/>
              </a:spcAft>
              <a:defRPr sz="1800"/>
            </a:lvl1pPr>
          </a:lstStyle>
          <a:p>
            <a:pPr>
              <a:defRPr/>
            </a:pPr>
            <a:fld id="{84649FDF-8D68-4052-B12F-6238F2067589}" type="slidenum">
              <a:rPr lang="en-US" altLang="he-IL"/>
              <a:pPr>
                <a:defRPr/>
              </a:pPr>
              <a:t>‹#›</a:t>
            </a:fld>
            <a:endParaRPr lang="en-US" altLang="he-IL"/>
          </a:p>
        </p:txBody>
      </p:sp>
    </p:spTree>
    <p:extLst>
      <p:ext uri="{BB962C8B-B14F-4D97-AF65-F5344CB8AC3E}">
        <p14:creationId xmlns:p14="http://schemas.microsoft.com/office/powerpoint/2010/main" val="2503835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09600" y="1600201"/>
            <a:ext cx="5384800" cy="4525963"/>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97600" y="1600201"/>
            <a:ext cx="5384800" cy="4525963"/>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6" name="מציין מיקום של כותרת תחתונה 5"/>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7" name="מציין מיקום של מספר שקופית 6"/>
          <p:cNvSpPr>
            <a:spLocks noGrp="1"/>
          </p:cNvSpPr>
          <p:nvPr>
            <p:ph type="sldNum" sz="quarter" idx="12"/>
          </p:nvPr>
        </p:nvSpPr>
        <p:spPr/>
        <p:txBody>
          <a:bodyPr/>
          <a:lstStyle>
            <a:lvl1pPr rtl="1" fontAlgn="auto">
              <a:spcBef>
                <a:spcPts val="0"/>
              </a:spcBef>
              <a:spcAft>
                <a:spcPts val="0"/>
              </a:spcAft>
              <a:defRPr sz="1800"/>
            </a:lvl1pPr>
          </a:lstStyle>
          <a:p>
            <a:pPr>
              <a:defRPr/>
            </a:pPr>
            <a:fld id="{36A1B10B-B62D-4316-9776-D4FFEF2B6801}" type="slidenum">
              <a:rPr lang="en-US" altLang="he-IL"/>
              <a:pPr>
                <a:defRPr/>
              </a:pPr>
              <a:t>‹#›</a:t>
            </a:fld>
            <a:endParaRPr lang="en-US" altLang="he-IL"/>
          </a:p>
        </p:txBody>
      </p:sp>
    </p:spTree>
    <p:extLst>
      <p:ext uri="{BB962C8B-B14F-4D97-AF65-F5344CB8AC3E}">
        <p14:creationId xmlns:p14="http://schemas.microsoft.com/office/powerpoint/2010/main" val="813381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40317" y="365126"/>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40318" y="2505075"/>
            <a:ext cx="5158316"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71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8" name="מציין מיקום של כותרת תחתונה 7"/>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9" name="מציין מיקום של מספר שקופית 8"/>
          <p:cNvSpPr>
            <a:spLocks noGrp="1"/>
          </p:cNvSpPr>
          <p:nvPr>
            <p:ph type="sldNum" sz="quarter" idx="12"/>
          </p:nvPr>
        </p:nvSpPr>
        <p:spPr/>
        <p:txBody>
          <a:bodyPr/>
          <a:lstStyle>
            <a:lvl1pPr rtl="1" fontAlgn="auto">
              <a:spcBef>
                <a:spcPts val="0"/>
              </a:spcBef>
              <a:spcAft>
                <a:spcPts val="0"/>
              </a:spcAft>
              <a:defRPr sz="1800"/>
            </a:lvl1pPr>
          </a:lstStyle>
          <a:p>
            <a:pPr>
              <a:defRPr/>
            </a:pPr>
            <a:fld id="{7E2BB442-0F32-4133-AB32-A1B9B062F813}" type="slidenum">
              <a:rPr lang="en-US" altLang="he-IL"/>
              <a:pPr>
                <a:defRPr/>
              </a:pPr>
              <a:t>‹#›</a:t>
            </a:fld>
            <a:endParaRPr lang="en-US" altLang="he-IL"/>
          </a:p>
        </p:txBody>
      </p:sp>
    </p:spTree>
    <p:extLst>
      <p:ext uri="{BB962C8B-B14F-4D97-AF65-F5344CB8AC3E}">
        <p14:creationId xmlns:p14="http://schemas.microsoft.com/office/powerpoint/2010/main" val="177303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4" name="מציין מיקום של כותרת תחתונה 3"/>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5" name="מציין מיקום של מספר שקופית 4"/>
          <p:cNvSpPr>
            <a:spLocks noGrp="1"/>
          </p:cNvSpPr>
          <p:nvPr>
            <p:ph type="sldNum" sz="quarter" idx="12"/>
          </p:nvPr>
        </p:nvSpPr>
        <p:spPr/>
        <p:txBody>
          <a:bodyPr/>
          <a:lstStyle>
            <a:lvl1pPr rtl="1" fontAlgn="auto">
              <a:spcBef>
                <a:spcPts val="0"/>
              </a:spcBef>
              <a:spcAft>
                <a:spcPts val="0"/>
              </a:spcAft>
              <a:defRPr sz="1800"/>
            </a:lvl1pPr>
          </a:lstStyle>
          <a:p>
            <a:pPr>
              <a:defRPr/>
            </a:pPr>
            <a:fld id="{6F7A1767-5F36-4E17-8E5C-FD086B22B2BC}" type="slidenum">
              <a:rPr lang="en-US" altLang="he-IL"/>
              <a:pPr>
                <a:defRPr/>
              </a:pPr>
              <a:t>‹#›</a:t>
            </a:fld>
            <a:endParaRPr lang="en-US" altLang="he-IL"/>
          </a:p>
        </p:txBody>
      </p:sp>
    </p:spTree>
    <p:extLst>
      <p:ext uri="{BB962C8B-B14F-4D97-AF65-F5344CB8AC3E}">
        <p14:creationId xmlns:p14="http://schemas.microsoft.com/office/powerpoint/2010/main" val="3168479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3" name="מציין מיקום של כותרת תחתונה 2"/>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4" name="מציין מיקום של מספר שקופית 3"/>
          <p:cNvSpPr>
            <a:spLocks noGrp="1"/>
          </p:cNvSpPr>
          <p:nvPr>
            <p:ph type="sldNum" sz="quarter" idx="12"/>
          </p:nvPr>
        </p:nvSpPr>
        <p:spPr/>
        <p:txBody>
          <a:bodyPr/>
          <a:lstStyle>
            <a:lvl1pPr rtl="1" fontAlgn="auto">
              <a:spcBef>
                <a:spcPts val="0"/>
              </a:spcBef>
              <a:spcAft>
                <a:spcPts val="0"/>
              </a:spcAft>
              <a:defRPr sz="1800"/>
            </a:lvl1pPr>
          </a:lstStyle>
          <a:p>
            <a:pPr>
              <a:defRPr/>
            </a:pPr>
            <a:fld id="{D68D566C-FD10-4521-AB60-23A995D2990A}" type="slidenum">
              <a:rPr lang="en-US" altLang="he-IL"/>
              <a:pPr>
                <a:defRPr/>
              </a:pPr>
              <a:t>‹#›</a:t>
            </a:fld>
            <a:endParaRPr lang="en-US" altLang="he-IL"/>
          </a:p>
        </p:txBody>
      </p:sp>
    </p:spTree>
    <p:extLst>
      <p:ext uri="{BB962C8B-B14F-4D97-AF65-F5344CB8AC3E}">
        <p14:creationId xmlns:p14="http://schemas.microsoft.com/office/powerpoint/2010/main" val="1454312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40318" y="457200"/>
            <a:ext cx="393276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6" name="מציין מיקום של כותרת תחתונה 5"/>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7" name="מציין מיקום של מספר שקופית 6"/>
          <p:cNvSpPr>
            <a:spLocks noGrp="1"/>
          </p:cNvSpPr>
          <p:nvPr>
            <p:ph type="sldNum" sz="quarter" idx="12"/>
          </p:nvPr>
        </p:nvSpPr>
        <p:spPr/>
        <p:txBody>
          <a:bodyPr/>
          <a:lstStyle>
            <a:lvl1pPr rtl="1" fontAlgn="auto">
              <a:spcBef>
                <a:spcPts val="0"/>
              </a:spcBef>
              <a:spcAft>
                <a:spcPts val="0"/>
              </a:spcAft>
              <a:defRPr sz="1800"/>
            </a:lvl1pPr>
          </a:lstStyle>
          <a:p>
            <a:pPr>
              <a:defRPr/>
            </a:pPr>
            <a:fld id="{B6DBE1F4-8268-4A13-9D74-C6DD5509DE14}" type="slidenum">
              <a:rPr lang="en-US" altLang="he-IL"/>
              <a:pPr>
                <a:defRPr/>
              </a:pPr>
              <a:t>‹#›</a:t>
            </a:fld>
            <a:endParaRPr lang="en-US" altLang="he-IL"/>
          </a:p>
        </p:txBody>
      </p:sp>
    </p:spTree>
    <p:extLst>
      <p:ext uri="{BB962C8B-B14F-4D97-AF65-F5344CB8AC3E}">
        <p14:creationId xmlns:p14="http://schemas.microsoft.com/office/powerpoint/2010/main" val="1762356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1114064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40318" y="457200"/>
            <a:ext cx="393276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6" name="מציין מיקום של כותרת תחתונה 5"/>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7" name="מציין מיקום של מספר שקופית 6"/>
          <p:cNvSpPr>
            <a:spLocks noGrp="1"/>
          </p:cNvSpPr>
          <p:nvPr>
            <p:ph type="sldNum" sz="quarter" idx="12"/>
          </p:nvPr>
        </p:nvSpPr>
        <p:spPr/>
        <p:txBody>
          <a:bodyPr/>
          <a:lstStyle>
            <a:lvl1pPr rtl="1" fontAlgn="auto">
              <a:spcBef>
                <a:spcPts val="0"/>
              </a:spcBef>
              <a:spcAft>
                <a:spcPts val="0"/>
              </a:spcAft>
              <a:defRPr sz="1800"/>
            </a:lvl1pPr>
          </a:lstStyle>
          <a:p>
            <a:pPr>
              <a:defRPr/>
            </a:pPr>
            <a:fld id="{B24C4F35-B0AC-42D2-9D33-308423F6CDC1}" type="slidenum">
              <a:rPr lang="en-US" altLang="he-IL"/>
              <a:pPr>
                <a:defRPr/>
              </a:pPr>
              <a:t>‹#›</a:t>
            </a:fld>
            <a:endParaRPr lang="en-US" altLang="he-IL"/>
          </a:p>
        </p:txBody>
      </p:sp>
    </p:spTree>
    <p:extLst>
      <p:ext uri="{BB962C8B-B14F-4D97-AF65-F5344CB8AC3E}">
        <p14:creationId xmlns:p14="http://schemas.microsoft.com/office/powerpoint/2010/main" val="3018422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5" name="מציין מיקום של כותרת תחתונה 4"/>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6" name="מציין מיקום של מספר שקופית 5"/>
          <p:cNvSpPr>
            <a:spLocks noGrp="1"/>
          </p:cNvSpPr>
          <p:nvPr>
            <p:ph type="sldNum" sz="quarter" idx="12"/>
          </p:nvPr>
        </p:nvSpPr>
        <p:spPr/>
        <p:txBody>
          <a:bodyPr/>
          <a:lstStyle>
            <a:lvl1pPr rtl="1" fontAlgn="auto">
              <a:spcBef>
                <a:spcPts val="0"/>
              </a:spcBef>
              <a:spcAft>
                <a:spcPts val="0"/>
              </a:spcAft>
              <a:defRPr sz="1800"/>
            </a:lvl1pPr>
          </a:lstStyle>
          <a:p>
            <a:pPr>
              <a:defRPr/>
            </a:pPr>
            <a:fld id="{A0514F15-957A-4496-86C7-0909A83256FB}" type="slidenum">
              <a:rPr lang="en-US" altLang="he-IL"/>
              <a:pPr>
                <a:defRPr/>
              </a:pPr>
              <a:t>‹#›</a:t>
            </a:fld>
            <a:endParaRPr lang="en-US" altLang="he-IL"/>
          </a:p>
        </p:txBody>
      </p:sp>
    </p:spTree>
    <p:extLst>
      <p:ext uri="{BB962C8B-B14F-4D97-AF65-F5344CB8AC3E}">
        <p14:creationId xmlns:p14="http://schemas.microsoft.com/office/powerpoint/2010/main" val="3068747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39"/>
            <a:ext cx="27432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5" name="מציין מיקום של כותרת תחתונה 4"/>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6" name="מציין מיקום של מספר שקופית 5"/>
          <p:cNvSpPr>
            <a:spLocks noGrp="1"/>
          </p:cNvSpPr>
          <p:nvPr>
            <p:ph type="sldNum" sz="quarter" idx="12"/>
          </p:nvPr>
        </p:nvSpPr>
        <p:spPr/>
        <p:txBody>
          <a:bodyPr/>
          <a:lstStyle>
            <a:lvl1pPr rtl="1" fontAlgn="auto">
              <a:spcBef>
                <a:spcPts val="0"/>
              </a:spcBef>
              <a:spcAft>
                <a:spcPts val="0"/>
              </a:spcAft>
              <a:defRPr sz="1800"/>
            </a:lvl1pPr>
          </a:lstStyle>
          <a:p>
            <a:pPr>
              <a:defRPr/>
            </a:pPr>
            <a:fld id="{89894EF0-F788-454E-8DA2-460D1D842416}" type="slidenum">
              <a:rPr lang="en-US" altLang="he-IL"/>
              <a:pPr>
                <a:defRPr/>
              </a:pPr>
              <a:t>‹#›</a:t>
            </a:fld>
            <a:endParaRPr lang="en-US" altLang="he-IL"/>
          </a:p>
        </p:txBody>
      </p:sp>
    </p:spTree>
    <p:extLst>
      <p:ext uri="{BB962C8B-B14F-4D97-AF65-F5344CB8AC3E}">
        <p14:creationId xmlns:p14="http://schemas.microsoft.com/office/powerpoint/2010/main" val="3131714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כותרת וטבלה">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10972800" cy="1143000"/>
          </a:xfrm>
        </p:spPr>
        <p:txBody>
          <a:bodyPr/>
          <a:lstStyle/>
          <a:p>
            <a:r>
              <a:rPr lang="he-IL" smtClean="0"/>
              <a:t>לחץ כדי לערוך סגנון כותרת של תבנית בסיס</a:t>
            </a:r>
            <a:endParaRPr lang="he-IL"/>
          </a:p>
        </p:txBody>
      </p:sp>
      <p:sp>
        <p:nvSpPr>
          <p:cNvPr id="3" name="מציין מיקום של טבלה 2"/>
          <p:cNvSpPr>
            <a:spLocks noGrp="1"/>
          </p:cNvSpPr>
          <p:nvPr>
            <p:ph type="tbl" idx="1"/>
          </p:nvPr>
        </p:nvSpPr>
        <p:spPr>
          <a:xfrm>
            <a:off x="609600" y="1600201"/>
            <a:ext cx="10972800" cy="4525963"/>
          </a:xfrm>
        </p:spPr>
        <p:txBody>
          <a:bodyPr/>
          <a:lstStyle/>
          <a:p>
            <a:pPr lvl="0"/>
            <a:endParaRPr lang="he-IL" noProof="0"/>
          </a:p>
        </p:txBody>
      </p:sp>
      <p:sp>
        <p:nvSpPr>
          <p:cNvPr id="4" name="מציין מיקום של תאריך 3"/>
          <p:cNvSpPr>
            <a:spLocks noGrp="1"/>
          </p:cNvSpPr>
          <p:nvPr>
            <p:ph type="dt" sz="half" idx="10"/>
          </p:nvPr>
        </p:nvSpPr>
        <p:spPr/>
        <p:txBody>
          <a:bodyPr/>
          <a:lstStyle>
            <a:lvl1pPr algn="r" rtl="1" fontAlgn="auto">
              <a:spcBef>
                <a:spcPts val="0"/>
              </a:spcBef>
              <a:spcAft>
                <a:spcPts val="0"/>
              </a:spcAft>
              <a:defRPr sz="1800"/>
            </a:lvl1pPr>
          </a:lstStyle>
          <a:p>
            <a:pPr>
              <a:defRPr/>
            </a:pPr>
            <a:endParaRPr lang="en-US" altLang="he-IL"/>
          </a:p>
        </p:txBody>
      </p:sp>
      <p:sp>
        <p:nvSpPr>
          <p:cNvPr id="5" name="מציין מיקום של כותרת תחתונה 4"/>
          <p:cNvSpPr>
            <a:spLocks noGrp="1"/>
          </p:cNvSpPr>
          <p:nvPr>
            <p:ph type="ftr" sz="quarter" idx="11"/>
          </p:nvPr>
        </p:nvSpPr>
        <p:spPr/>
        <p:txBody>
          <a:bodyPr/>
          <a:lstStyle>
            <a:lvl1pPr rtl="1" fontAlgn="auto">
              <a:spcBef>
                <a:spcPts val="0"/>
              </a:spcBef>
              <a:spcAft>
                <a:spcPts val="0"/>
              </a:spcAft>
              <a:defRPr sz="1800"/>
            </a:lvl1pPr>
          </a:lstStyle>
          <a:p>
            <a:pPr>
              <a:defRPr/>
            </a:pPr>
            <a:endParaRPr lang="en-US" altLang="he-IL"/>
          </a:p>
        </p:txBody>
      </p:sp>
      <p:sp>
        <p:nvSpPr>
          <p:cNvPr id="6" name="מציין מיקום של מספר שקופית 5"/>
          <p:cNvSpPr>
            <a:spLocks noGrp="1"/>
          </p:cNvSpPr>
          <p:nvPr>
            <p:ph type="sldNum" sz="quarter" idx="12"/>
          </p:nvPr>
        </p:nvSpPr>
        <p:spPr/>
        <p:txBody>
          <a:bodyPr/>
          <a:lstStyle>
            <a:lvl1pPr rtl="1" fontAlgn="auto">
              <a:spcBef>
                <a:spcPts val="0"/>
              </a:spcBef>
              <a:spcAft>
                <a:spcPts val="0"/>
              </a:spcAft>
              <a:defRPr sz="1800"/>
            </a:lvl1pPr>
          </a:lstStyle>
          <a:p>
            <a:pPr>
              <a:defRPr/>
            </a:pPr>
            <a:fld id="{92500413-83C3-4647-B69A-D160128CD1DE}" type="slidenum">
              <a:rPr lang="en-US" altLang="he-IL"/>
              <a:pPr>
                <a:defRPr/>
              </a:pPr>
              <a:t>‹#›</a:t>
            </a:fld>
            <a:endParaRPr lang="en-US" altLang="he-IL"/>
          </a:p>
        </p:txBody>
      </p:sp>
    </p:spTree>
    <p:extLst>
      <p:ext uri="{BB962C8B-B14F-4D97-AF65-F5344CB8AC3E}">
        <p14:creationId xmlns:p14="http://schemas.microsoft.com/office/powerpoint/2010/main" val="20089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1039642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321546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95327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4032469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120502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344975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52DA0DA7-E277-4B61-AF62-88675C05FBE4}" type="datetimeFigureOut">
              <a:rPr lang="he-IL" smtClean="0"/>
              <a:t>א'/שבט/תשפ"ב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406BCF7B-5E14-42B6-AD9D-5A32D0E78DD7}" type="slidenum">
              <a:rPr lang="he-IL" smtClean="0"/>
              <a:t>‹#›</a:t>
            </a:fld>
            <a:endParaRPr lang="he-IL"/>
          </a:p>
        </p:txBody>
      </p:sp>
    </p:spTree>
    <p:extLst>
      <p:ext uri="{BB962C8B-B14F-4D97-AF65-F5344CB8AC3E}">
        <p14:creationId xmlns:p14="http://schemas.microsoft.com/office/powerpoint/2010/main" val="3143493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2DA0DA7-E277-4B61-AF62-88675C05FBE4}" type="datetimeFigureOut">
              <a:rPr lang="he-IL" smtClean="0"/>
              <a:t>א'/שבט/תשפ"ב</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06BCF7B-5E14-42B6-AD9D-5A32D0E78DD7}" type="slidenum">
              <a:rPr lang="he-IL" smtClean="0"/>
              <a:t>‹#›</a:t>
            </a:fld>
            <a:endParaRPr lang="he-IL"/>
          </a:p>
        </p:txBody>
      </p:sp>
    </p:spTree>
    <p:extLst>
      <p:ext uri="{BB962C8B-B14F-4D97-AF65-F5344CB8AC3E}">
        <p14:creationId xmlns:p14="http://schemas.microsoft.com/office/powerpoint/2010/main" val="1505444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he-IL" smtClean="0"/>
              <a:t>לחץ כדי לערוך סגנון כותרת של תבנית בסיס</a:t>
            </a:r>
            <a:endParaRPr lang="en-US" altLang="he-IL" smtClean="0"/>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he-IL" smtClean="0"/>
              <a:t>לחץ כדי לערוך סגנונות טקסט של תבנית בסיס</a:t>
            </a:r>
            <a:endParaRPr lang="en-US" altLang="he-IL" smtClean="0"/>
          </a:p>
          <a:p>
            <a:pPr lvl="1"/>
            <a:r>
              <a:rPr lang="he-IL" altLang="he-IL" smtClean="0"/>
              <a:t>רמה שנייה</a:t>
            </a:r>
            <a:endParaRPr lang="en-US" altLang="he-IL" smtClean="0"/>
          </a:p>
          <a:p>
            <a:pPr lvl="2"/>
            <a:r>
              <a:rPr lang="he-IL" altLang="he-IL" smtClean="0"/>
              <a:t>רמה שלישית</a:t>
            </a:r>
            <a:endParaRPr lang="en-US" altLang="he-IL" smtClean="0"/>
          </a:p>
          <a:p>
            <a:pPr lvl="3"/>
            <a:r>
              <a:rPr lang="he-IL" altLang="he-IL" smtClean="0"/>
              <a:t>רמה רביעית</a:t>
            </a:r>
            <a:endParaRPr lang="en-US" altLang="he-IL" smtClean="0"/>
          </a:p>
          <a:p>
            <a:pPr lvl="4"/>
            <a:r>
              <a:rPr lang="he-IL" altLang="he-IL" smtClean="0"/>
              <a:t>רמה חמישית</a:t>
            </a:r>
            <a:endParaRPr lang="en-US" altLang="he-IL"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mn-lt"/>
                <a:cs typeface="+mn-cs"/>
              </a:defRPr>
            </a:lvl1pPr>
          </a:lstStyle>
          <a:p>
            <a:pPr algn="l" rtl="0" fontAlgn="base">
              <a:spcBef>
                <a:spcPct val="0"/>
              </a:spcBef>
              <a:spcAft>
                <a:spcPct val="0"/>
              </a:spcAft>
              <a:defRPr/>
            </a:pPr>
            <a:endParaRPr lang="en-US" altLang="he-IL"/>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mn-lt"/>
                <a:cs typeface="+mn-cs"/>
              </a:defRPr>
            </a:lvl1pPr>
          </a:lstStyle>
          <a:p>
            <a:pPr rtl="0" fontAlgn="base">
              <a:spcBef>
                <a:spcPct val="0"/>
              </a:spcBef>
              <a:spcAft>
                <a:spcPct val="0"/>
              </a:spcAft>
              <a:defRPr/>
            </a:pPr>
            <a:endParaRPr lang="en-US" altLang="he-IL"/>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mn-lt"/>
                <a:cs typeface="+mn-cs"/>
              </a:defRPr>
            </a:lvl1pPr>
          </a:lstStyle>
          <a:p>
            <a:pPr rtl="0" fontAlgn="base">
              <a:spcBef>
                <a:spcPct val="0"/>
              </a:spcBef>
              <a:spcAft>
                <a:spcPct val="0"/>
              </a:spcAft>
              <a:defRPr/>
            </a:pPr>
            <a:fld id="{72063CBB-0568-4A3F-B013-B0F02DA1C6B7}" type="slidenum">
              <a:rPr lang="en-US" altLang="he-IL"/>
              <a:pPr rtl="0" fontAlgn="base">
                <a:spcBef>
                  <a:spcPct val="0"/>
                </a:spcBef>
                <a:spcAft>
                  <a:spcPct val="0"/>
                </a:spcAft>
                <a:defRPr/>
              </a:pPr>
              <a:t>‹#›</a:t>
            </a:fld>
            <a:endParaRPr lang="en-US" altLang="he-IL"/>
          </a:p>
        </p:txBody>
      </p:sp>
    </p:spTree>
    <p:extLst>
      <p:ext uri="{BB962C8B-B14F-4D97-AF65-F5344CB8AC3E}">
        <p14:creationId xmlns:p14="http://schemas.microsoft.com/office/powerpoint/2010/main" val="1481119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commons.wikimedia.org/wiki/Category:Paintings_of_Saint_Luke_painting_the_Virgin" TargetMode="External"/><Relationship Id="rId2" Type="http://schemas.openxmlformats.org/officeDocument/2006/relationships/image" Target="../media/image78.jpeg"/><Relationship Id="rId1" Type="http://schemas.openxmlformats.org/officeDocument/2006/relationships/slideLayout" Target="../slideLayouts/slideLayout13.xml"/><Relationship Id="rId5" Type="http://schemas.openxmlformats.org/officeDocument/2006/relationships/hyperlink" Target="http://assaffeller.com/" TargetMode="External"/><Relationship Id="rId4" Type="http://schemas.openxmlformats.org/officeDocument/2006/relationships/hyperlink" Target="http://en.wikipedia.org/wiki/Saint_Luke_painting_the_Virgi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assaffeller.com/"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endParaRPr lang="he-IL"/>
          </a:p>
        </p:txBody>
      </p:sp>
      <p:sp>
        <p:nvSpPr>
          <p:cNvPr id="3" name="כותרת משנה 2"/>
          <p:cNvSpPr>
            <a:spLocks noGrp="1"/>
          </p:cNvSpPr>
          <p:nvPr>
            <p:ph type="subTitle" idx="1"/>
          </p:nvPr>
        </p:nvSpPr>
        <p:spPr/>
        <p:txBody>
          <a:bodyPr/>
          <a:lstStyle/>
          <a:p>
            <a:endParaRPr lang="he-IL"/>
          </a:p>
        </p:txBody>
      </p:sp>
    </p:spTree>
    <p:extLst>
      <p:ext uri="{BB962C8B-B14F-4D97-AF65-F5344CB8AC3E}">
        <p14:creationId xmlns:p14="http://schemas.microsoft.com/office/powerpoint/2010/main" val="3920583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4238" y="0"/>
            <a:ext cx="4957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7"/>
          <p:cNvSpPr>
            <a:spLocks noChangeArrowheads="1"/>
          </p:cNvSpPr>
          <p:nvPr/>
        </p:nvSpPr>
        <p:spPr bwMode="auto">
          <a:xfrm>
            <a:off x="638175" y="93663"/>
            <a:ext cx="657066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Aft>
                <a:spcPct val="0"/>
              </a:spcAft>
              <a:buFontTx/>
              <a:buNone/>
            </a:pPr>
            <a:r>
              <a:rPr lang="he-IL" altLang="he-IL" sz="1200">
                <a:solidFill>
                  <a:srgbClr val="FFFFFF"/>
                </a:solidFill>
                <a:latin typeface="Tahoma" panose="020B0604030504040204" pitchFamily="34" charset="0"/>
                <a:cs typeface="Tahoma" panose="020B0604030504040204" pitchFamily="34" charset="0"/>
              </a:rPr>
              <a:t>מסורות מאוחרות הכפילו ואף שלשו את מספר האיקונות הטוענות לכתר תמונתה של מריה  אותה צייר לוקאס הקדוש  </a:t>
            </a:r>
          </a:p>
        </p:txBody>
      </p:sp>
      <p:sp>
        <p:nvSpPr>
          <p:cNvPr id="23556" name="Rectangle 8"/>
          <p:cNvSpPr>
            <a:spLocks noChangeArrowheads="1"/>
          </p:cNvSpPr>
          <p:nvPr/>
        </p:nvSpPr>
        <p:spPr bwMode="auto">
          <a:xfrm>
            <a:off x="808038" y="6213475"/>
            <a:ext cx="32702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Our Lady of Iveron, Mount Athos, Greece</a:t>
            </a:r>
          </a:p>
        </p:txBody>
      </p:sp>
      <p:sp>
        <p:nvSpPr>
          <p:cNvPr id="23557" name="Rectangle 10"/>
          <p:cNvSpPr>
            <a:spLocks noChangeArrowheads="1"/>
          </p:cNvSpPr>
          <p:nvPr/>
        </p:nvSpPr>
        <p:spPr bwMode="auto">
          <a:xfrm>
            <a:off x="4038600" y="6553200"/>
            <a:ext cx="3208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Black Madonna of Częstochowa, Poland </a:t>
            </a:r>
          </a:p>
        </p:txBody>
      </p:sp>
      <p:pic>
        <p:nvPicPr>
          <p:cNvPr id="23558"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92138"/>
            <a:ext cx="3429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224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1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6"/>
          <p:cNvSpPr>
            <a:spLocks noChangeArrowheads="1"/>
          </p:cNvSpPr>
          <p:nvPr/>
        </p:nvSpPr>
        <p:spPr bwMode="auto">
          <a:xfrm>
            <a:off x="5276850" y="5681663"/>
            <a:ext cx="52371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Luke the Evangelist painting Vladimirskaya icon of Our Lady, XVIc</a:t>
            </a:r>
            <a:r>
              <a:rPr lang="he-IL" altLang="he-IL" sz="1400" b="1" i="1">
                <a:solidFill>
                  <a:srgbClr val="FFFFFF"/>
                </a:solidFill>
                <a:latin typeface="Times New Roman" panose="02020603050405020304" pitchFamily="18" charset="0"/>
                <a:cs typeface="Times New Roman" panose="02020603050405020304" pitchFamily="18" charset="0"/>
              </a:rPr>
              <a:t/>
            </a:r>
            <a:br>
              <a:rPr lang="he-IL"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Pskovskiy muzey, Oblast, Russia</a:t>
            </a:r>
          </a:p>
        </p:txBody>
      </p:sp>
      <p:sp>
        <p:nvSpPr>
          <p:cNvPr id="24580" name="Rectangle 47"/>
          <p:cNvSpPr>
            <a:spLocks noChangeArrowheads="1"/>
          </p:cNvSpPr>
          <p:nvPr/>
        </p:nvSpPr>
        <p:spPr bwMode="auto">
          <a:xfrm>
            <a:off x="4694238" y="6369050"/>
            <a:ext cx="227965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Theotokos</a:t>
            </a:r>
            <a:r>
              <a:rPr lang="he-IL" altLang="he-IL" sz="1400" b="1" i="1">
                <a:solidFill>
                  <a:srgbClr val="FFFFFF"/>
                </a:solidFill>
                <a:latin typeface="Times New Roman" panose="02020603050405020304" pitchFamily="18" charset="0"/>
                <a:cs typeface="Times New Roman" panose="02020603050405020304" pitchFamily="18" charset="0"/>
              </a:rPr>
              <a:t> </a:t>
            </a:r>
            <a:r>
              <a:rPr lang="en-US" altLang="he-IL" sz="1400" b="1" i="1">
                <a:solidFill>
                  <a:srgbClr val="FFFFFF"/>
                </a:solidFill>
                <a:latin typeface="Times New Roman" panose="02020603050405020304" pitchFamily="18" charset="0"/>
                <a:cs typeface="Times New Roman" panose="02020603050405020304" pitchFamily="18" charset="0"/>
              </a:rPr>
              <a:t>of</a:t>
            </a:r>
            <a:r>
              <a:rPr lang="he-IL" altLang="he-IL" sz="1400" b="1" i="1">
                <a:solidFill>
                  <a:srgbClr val="FFFFFF"/>
                </a:solidFill>
                <a:latin typeface="Times New Roman" panose="02020603050405020304" pitchFamily="18" charset="0"/>
                <a:cs typeface="Times New Roman" panose="02020603050405020304" pitchFamily="18" charset="0"/>
              </a:rPr>
              <a:t> </a:t>
            </a:r>
            <a:r>
              <a:rPr lang="en-US" altLang="he-IL" sz="1400" b="1" i="1">
                <a:solidFill>
                  <a:srgbClr val="FFFFFF"/>
                </a:solidFill>
                <a:latin typeface="Times New Roman" panose="02020603050405020304" pitchFamily="18" charset="0"/>
                <a:cs typeface="Times New Roman" panose="02020603050405020304" pitchFamily="18" charset="0"/>
              </a:rPr>
              <a:t>Vladimir, 1100</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Tretyakov Gallery, Moscow</a:t>
            </a:r>
          </a:p>
          <a:p>
            <a:pPr algn="l" rtl="0" fontAlgn="base">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p:txBody>
      </p:sp>
      <p:pic>
        <p:nvPicPr>
          <p:cNvPr id="24581" name="תמונה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9238" y="1355725"/>
            <a:ext cx="31337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מלבן 3"/>
          <p:cNvSpPr>
            <a:spLocks noChangeArrowheads="1"/>
          </p:cNvSpPr>
          <p:nvPr/>
        </p:nvSpPr>
        <p:spPr bwMode="auto">
          <a:xfrm>
            <a:off x="4686300" y="85725"/>
            <a:ext cx="73056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האגדה מספרת כי לאחר הצליבה, שעה שהבתולה עברה לביתו של יוחנן הקדוש, היא נטלה עמה מספר חפצים אישיים - ביניהם שולחן שבנה ישוע בבית המלאכה של יוסף אביו המאמץ. כמה בתולות אדוקות מירושלים בקשו מלוקס הקדוש לצייר דיוקן של אם האלוהים, על גבי השולחן כדי להנציח את דמותה. במהלך הציור הקשיב לוקס לסיפוריה של מרים על חיי בנה, דברים אותם כתב מאוחר יותר בבשורה שלו.</a:t>
            </a: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ועוד, כאשר ראתה מרים את התמונה שצייר לוקס</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ברכה ואמרה: חסדו של יוצא מעי וחסדי שלי יהיו</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עם האיקונות הללו.</a:t>
            </a:r>
          </a:p>
        </p:txBody>
      </p:sp>
    </p:spTree>
    <p:extLst>
      <p:ext uri="{BB962C8B-B14F-4D97-AF65-F5344CB8AC3E}">
        <p14:creationId xmlns:p14="http://schemas.microsoft.com/office/powerpoint/2010/main" val="2436742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9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מלבן 4"/>
          <p:cNvSpPr>
            <a:spLocks noChangeArrowheads="1"/>
          </p:cNvSpPr>
          <p:nvPr/>
        </p:nvSpPr>
        <p:spPr bwMode="auto">
          <a:xfrm>
            <a:off x="5064125" y="6119813"/>
            <a:ext cx="6940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Unknown painter</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Luke Paints the Icon of the Mother of God Hodegetria, 1400s</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Icon Museum Recklinghausen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0726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3" y="646113"/>
            <a:ext cx="5961062"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6"/>
          <p:cNvSpPr>
            <a:spLocks noChangeArrowheads="1"/>
          </p:cNvSpPr>
          <p:nvPr/>
        </p:nvSpPr>
        <p:spPr bwMode="auto">
          <a:xfrm>
            <a:off x="131763" y="5429250"/>
            <a:ext cx="122301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Mosaics from Kykkos Monastery </a:t>
            </a:r>
          </a:p>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-Theotokos asking St. Luke to paint the first icons of her and Christ, along with the Archangel Gabriel (who according to another tradition gave him three boards on which to paint icons)</a:t>
            </a:r>
          </a:p>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showing the icon to the Theotokos, and she is blessing it  </a:t>
            </a:r>
          </a:p>
        </p:txBody>
      </p:sp>
      <p:pic>
        <p:nvPicPr>
          <p:cNvPr id="26628" name="תמונה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646113"/>
            <a:ext cx="598487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406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תמונה 3"/>
          <p:cNvPicPr>
            <a:picLocks noChangeAspect="1"/>
          </p:cNvPicPr>
          <p:nvPr/>
        </p:nvPicPr>
        <p:blipFill>
          <a:blip r:embed="rId2">
            <a:extLst>
              <a:ext uri="{28A0092B-C50C-407E-A947-70E740481C1C}">
                <a14:useLocalDpi xmlns:a14="http://schemas.microsoft.com/office/drawing/2010/main" val="0"/>
              </a:ext>
            </a:extLst>
          </a:blip>
          <a:srcRect l="24953" t="21281" r="24207" b="8846"/>
          <a:stretch>
            <a:fillRect/>
          </a:stretch>
        </p:blipFill>
        <p:spPr bwMode="auto">
          <a:xfrm>
            <a:off x="6105525" y="666750"/>
            <a:ext cx="56007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6"/>
          <p:cNvSpPr>
            <a:spLocks noChangeArrowheads="1"/>
          </p:cNvSpPr>
          <p:nvPr/>
        </p:nvSpPr>
        <p:spPr bwMode="auto">
          <a:xfrm>
            <a:off x="5591175" y="6076950"/>
            <a:ext cx="43561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Rogier van der Weyden</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St Luke Drawing a Portrait of the Madonna ,1435</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Museum of Fine Arts, Boston</a:t>
            </a:r>
            <a:br>
              <a:rPr lang="en-US" altLang="he-IL" sz="1400" b="1" i="1">
                <a:solidFill>
                  <a:srgbClr val="FFFFFF"/>
                </a:solidFill>
                <a:latin typeface="Times New Roman" panose="02020603050405020304" pitchFamily="18" charset="0"/>
                <a:cs typeface="Times New Roman" panose="02020603050405020304" pitchFamily="18" charset="0"/>
              </a:rPr>
            </a:br>
            <a:endParaRPr lang="en-US" altLang="he-IL" sz="1400" b="1" i="1">
              <a:solidFill>
                <a:srgbClr val="FFFFFF"/>
              </a:solidFill>
              <a:latin typeface="Times New Roman" panose="02020603050405020304" pitchFamily="18" charset="0"/>
              <a:cs typeface="Times New Roman" panose="02020603050405020304" pitchFamily="18" charset="0"/>
            </a:endParaRPr>
          </a:p>
        </p:txBody>
      </p:sp>
      <p:pic>
        <p:nvPicPr>
          <p:cNvPr id="27652"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4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מלבן 2"/>
          <p:cNvSpPr>
            <a:spLocks noChangeArrowheads="1"/>
          </p:cNvSpPr>
          <p:nvPr/>
        </p:nvSpPr>
        <p:spPr bwMode="auto">
          <a:xfrm>
            <a:off x="6143625" y="5170488"/>
            <a:ext cx="55721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רוחיר ואן דר ויידן עיצב את דמותו של לוקס הקדוש בדיוקנו העצמי.                                  בחדר שמאחורי לוקס הקדוש רואים ספר פתוח על גבי השולחן שתחתיו רובץ שור. שני אטריבוטים של לוקס הקדוש ככותב הבשורה.</a:t>
            </a:r>
          </a:p>
        </p:txBody>
      </p:sp>
    </p:spTree>
    <p:extLst>
      <p:ext uri="{BB962C8B-B14F-4D97-AF65-F5344CB8AC3E}">
        <p14:creationId xmlns:p14="http://schemas.microsoft.com/office/powerpoint/2010/main" val="2977354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4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תמונה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9713" y="2085975"/>
            <a:ext cx="3722687"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מלבן 5"/>
          <p:cNvSpPr>
            <a:spLocks noChangeArrowheads="1"/>
          </p:cNvSpPr>
          <p:nvPr/>
        </p:nvSpPr>
        <p:spPr bwMode="auto">
          <a:xfrm>
            <a:off x="7772400" y="6145213"/>
            <a:ext cx="3895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200" b="1" i="1">
                <a:solidFill>
                  <a:srgbClr val="FFFFFF"/>
                </a:solidFill>
                <a:latin typeface="Times New Roman" panose="02020603050405020304" pitchFamily="18" charset="0"/>
                <a:cs typeface="Times New Roman" panose="02020603050405020304" pitchFamily="18" charset="0"/>
              </a:rPr>
              <a:t>Jan van Eyck</a:t>
            </a:r>
          </a:p>
          <a:p>
            <a:pPr algn="l" fontAlgn="base">
              <a:spcBef>
                <a:spcPct val="0"/>
              </a:spcBef>
              <a:spcAft>
                <a:spcPct val="0"/>
              </a:spcAft>
              <a:buFontTx/>
              <a:buNone/>
            </a:pPr>
            <a:r>
              <a:rPr lang="en-US" altLang="he-IL" sz="1200" b="1" i="1">
                <a:solidFill>
                  <a:srgbClr val="FFFFFF"/>
                </a:solidFill>
                <a:latin typeface="Times New Roman" panose="02020603050405020304" pitchFamily="18" charset="0"/>
                <a:cs typeface="Times New Roman" panose="02020603050405020304" pitchFamily="18" charset="0"/>
              </a:rPr>
              <a:t>Madonna of Chancellor Rolin, c. 1435</a:t>
            </a:r>
          </a:p>
          <a:p>
            <a:pPr algn="l" fontAlgn="base">
              <a:spcBef>
                <a:spcPct val="0"/>
              </a:spcBef>
              <a:spcAft>
                <a:spcPct val="0"/>
              </a:spcAft>
              <a:buFontTx/>
              <a:buNone/>
            </a:pPr>
            <a:r>
              <a:rPr lang="en-US" altLang="he-IL" sz="1200" b="1" i="1">
                <a:solidFill>
                  <a:srgbClr val="FFFFFF"/>
                </a:solidFill>
                <a:latin typeface="Times New Roman" panose="02020603050405020304" pitchFamily="18" charset="0"/>
                <a:cs typeface="Times New Roman" panose="02020603050405020304" pitchFamily="18" charset="0"/>
              </a:rPr>
              <a:t>	Musée du Louvre, Paris</a:t>
            </a:r>
          </a:p>
        </p:txBody>
      </p:sp>
      <p:sp>
        <p:nvSpPr>
          <p:cNvPr id="28677" name="TextBox 6"/>
          <p:cNvSpPr txBox="1">
            <a:spLocks noChangeArrowheads="1"/>
          </p:cNvSpPr>
          <p:nvPr/>
        </p:nvSpPr>
        <p:spPr bwMode="auto">
          <a:xfrm>
            <a:off x="5581650" y="142875"/>
            <a:ext cx="60769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הקומפוזיציה שעיצב רוחיר ואן דר ויידן מהדהדת את זו של יאן ון אייק בשתי התמונות חלל החדר בו נמצאות הדמויות הראשיות נפתח דרך שלושה פתחים לגן מוקף חומה ( גן נעול) ונוף של נהר מתפתל במישור נמוך מן החדר המשיק לחוף (חוף מבטחים). גן נעול וחוף מבטחים הם מדימוייה של הבתולה. הבחירה בשני מישורים לחדר ולנוף מגדיר את ההתרחשות באזור רוחני שמיימי לעומת האיזור הארצי. רוחיר מחליף את הצד בו יושבת מרים ואת צבע לבושה. גלימתה הכחולה של הבתולה מציין את היותה מלכת השמים. ושמלה הלבנה תחתיה מסמלת את בתוליותה.</a:t>
            </a:r>
          </a:p>
        </p:txBody>
      </p:sp>
      <p:sp>
        <p:nvSpPr>
          <p:cNvPr id="28678" name="TextBox 7"/>
          <p:cNvSpPr txBox="1">
            <a:spLocks noChangeArrowheads="1"/>
          </p:cNvSpPr>
          <p:nvPr/>
        </p:nvSpPr>
        <p:spPr bwMode="auto">
          <a:xfrm>
            <a:off x="5581650" y="1933575"/>
            <a:ext cx="22764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הבגד האדום של לוקס הקדוש, להוציא את קסת הדיו הקבועה על חגורתו, הולם את מקצועו כרופא המקיז דמים.</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לוקס מוצג כשהוא כורע ברך לפני המדונה וברכו הימנית שעונה על גבי כרית ירוקה כמו בתמונתו של הוגו ואן דר גוס.</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המדונה יושבת על הדום עץ נמוך כשמאחוריה כס המסתיים באפיריון תלוי- סמל לענוונותה.</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על זרוע הכס (סומן בחץ) מפוסלים אדם חוה והנחש (בדמות נשית), רמז לתפקידם של מרים וישוע בנה בכפרה על החטא הקדמון. מרים היא חוה השנייה וישוע בנה אדם השני. </a:t>
            </a:r>
          </a:p>
        </p:txBody>
      </p:sp>
      <p:cxnSp>
        <p:nvCxnSpPr>
          <p:cNvPr id="28679" name="מחבר חץ ישר 9"/>
          <p:cNvCxnSpPr>
            <a:cxnSpLocks noChangeShapeType="1"/>
          </p:cNvCxnSpPr>
          <p:nvPr/>
        </p:nvCxnSpPr>
        <p:spPr bwMode="auto">
          <a:xfrm flipV="1">
            <a:off x="0" y="4371975"/>
            <a:ext cx="161925" cy="219075"/>
          </a:xfrm>
          <a:prstGeom prst="straightConnector1">
            <a:avLst/>
          </a:prstGeom>
          <a:noFill/>
          <a:ln w="19050" algn="ctr">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4579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תמונה 1"/>
          <p:cNvPicPr>
            <a:picLocks noChangeAspect="1"/>
          </p:cNvPicPr>
          <p:nvPr/>
        </p:nvPicPr>
        <p:blipFill>
          <a:blip r:embed="rId2">
            <a:extLst>
              <a:ext uri="{28A0092B-C50C-407E-A947-70E740481C1C}">
                <a14:useLocalDpi xmlns:a14="http://schemas.microsoft.com/office/drawing/2010/main" val="0"/>
              </a:ext>
            </a:extLst>
          </a:blip>
          <a:srcRect t="9100"/>
          <a:stretch>
            <a:fillRect/>
          </a:stretch>
        </p:blipFill>
        <p:spPr bwMode="auto">
          <a:xfrm>
            <a:off x="0" y="-38100"/>
            <a:ext cx="8034338"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8162925" y="76200"/>
            <a:ext cx="381952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מרים חולצת שד כדי להניק את בנה הפעוט יש בכך כדי להציג את טבעו האנושי של בן האלוהים .                  מאידך מרים המוצגת בדרך זו מסמלת את הכנסייה כאם תבנית פופולרית במיוחד בתקופות של מגפה או רעב. המשמעות היא שמרים ככנסייה  דואגת לכולם ואף אחד לא יישאר רעב.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שתי הדמויות הצופות לעבר הנהר הלקוחות אף הן מתמונתו של יאן ון אייק פורשו כאן  כהוריה של מרים .</a:t>
            </a: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בפרט המוגדל מרחובה של העיר הנשקפת משמאל</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מנות המציגה סירים ומחבתות. אלה שמשו את הרופאים בתקופה זו להקזות דם.</a:t>
            </a:r>
          </a:p>
        </p:txBody>
      </p:sp>
      <p:pic>
        <p:nvPicPr>
          <p:cNvPr id="29700" name="תמונה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4150" y="2324100"/>
            <a:ext cx="28305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3753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7275" y="1714500"/>
            <a:ext cx="35147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מלבן 4"/>
          <p:cNvSpPr>
            <a:spLocks noChangeArrowheads="1"/>
          </p:cNvSpPr>
          <p:nvPr/>
        </p:nvSpPr>
        <p:spPr bwMode="auto">
          <a:xfrm>
            <a:off x="8197850" y="6318250"/>
            <a:ext cx="399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Groeningemuseum, Bruges, 1</a:t>
            </a:r>
            <a:r>
              <a:rPr lang="en-US" altLang="he-IL" sz="1400" b="1" i="1" baseline="30000">
                <a:solidFill>
                  <a:srgbClr val="FFFFFF"/>
                </a:solidFill>
                <a:latin typeface="Times New Roman" panose="02020603050405020304" pitchFamily="18" charset="0"/>
                <a:cs typeface="Times New Roman" panose="02020603050405020304" pitchFamily="18" charset="0"/>
              </a:rPr>
              <a:t>st</a:t>
            </a:r>
            <a:r>
              <a:rPr lang="en-US" altLang="he-IL" sz="1400" b="1" i="1">
                <a:solidFill>
                  <a:srgbClr val="FFFFFF"/>
                </a:solidFill>
                <a:latin typeface="Times New Roman" panose="02020603050405020304" pitchFamily="18" charset="0"/>
                <a:cs typeface="Times New Roman" panose="02020603050405020304" pitchFamily="18" charset="0"/>
              </a:rPr>
              <a:t> half of 15</a:t>
            </a:r>
            <a:r>
              <a:rPr lang="en-US" altLang="he-IL" sz="1400" b="1" i="1" baseline="30000">
                <a:solidFill>
                  <a:srgbClr val="FFFFFF"/>
                </a:solidFill>
                <a:latin typeface="Times New Roman" panose="02020603050405020304" pitchFamily="18" charset="0"/>
                <a:cs typeface="Times New Roman" panose="02020603050405020304" pitchFamily="18" charset="0"/>
              </a:rPr>
              <a:t>th</a:t>
            </a:r>
            <a:r>
              <a:rPr lang="en-US" altLang="he-IL" sz="1400" b="1" i="1">
                <a:solidFill>
                  <a:srgbClr val="FFFFFF"/>
                </a:solidFill>
                <a:latin typeface="Times New Roman" panose="02020603050405020304" pitchFamily="18" charset="0"/>
                <a:cs typeface="Times New Roman" panose="02020603050405020304" pitchFamily="18" charset="0"/>
              </a:rPr>
              <a:t> century </a:t>
            </a:r>
          </a:p>
        </p:txBody>
      </p:sp>
      <p:pic>
        <p:nvPicPr>
          <p:cNvPr id="30724" name="תמונה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714500"/>
            <a:ext cx="366395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מלבן 6"/>
          <p:cNvSpPr>
            <a:spLocks noChangeArrowheads="1"/>
          </p:cNvSpPr>
          <p:nvPr/>
        </p:nvSpPr>
        <p:spPr bwMode="auto">
          <a:xfrm>
            <a:off x="4935538" y="6345238"/>
            <a:ext cx="271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de-DE" altLang="he-IL" sz="1400" b="1" i="1">
                <a:solidFill>
                  <a:srgbClr val="FFFFFF"/>
                </a:solidFill>
                <a:latin typeface="Times New Roman" panose="02020603050405020304" pitchFamily="18" charset="0"/>
                <a:cs typeface="Times New Roman" panose="02020603050405020304" pitchFamily="18" charset="0"/>
              </a:rPr>
              <a:t>Alte Pinakothek, Munich</a:t>
            </a:r>
            <a:r>
              <a:rPr lang="en-US" altLang="he-IL" sz="1400" b="1" i="1">
                <a:solidFill>
                  <a:srgbClr val="FFFFFF"/>
                </a:solidFill>
                <a:latin typeface="Times New Roman" panose="02020603050405020304" pitchFamily="18" charset="0"/>
                <a:cs typeface="Times New Roman" panose="02020603050405020304" pitchFamily="18" charset="0"/>
              </a:rPr>
              <a:t>, </a:t>
            </a:r>
            <a:r>
              <a:rPr lang="de-DE" altLang="he-IL" sz="1400" b="1" i="1">
                <a:solidFill>
                  <a:srgbClr val="FFFFFF"/>
                </a:solidFill>
                <a:latin typeface="Times New Roman" panose="02020603050405020304" pitchFamily="18" charset="0"/>
                <a:cs typeface="Times New Roman" panose="02020603050405020304" pitchFamily="18" charset="0"/>
              </a:rPr>
              <a:t> c. 1450</a:t>
            </a:r>
          </a:p>
        </p:txBody>
      </p:sp>
      <p:pic>
        <p:nvPicPr>
          <p:cNvPr id="30726" name="תמונה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24025"/>
            <a:ext cx="48418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מלבן 8"/>
          <p:cNvSpPr>
            <a:spLocks noChangeArrowheads="1"/>
          </p:cNvSpPr>
          <p:nvPr/>
        </p:nvSpPr>
        <p:spPr bwMode="auto">
          <a:xfrm>
            <a:off x="0" y="6356350"/>
            <a:ext cx="422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Hermitage Museum, St. Petersburg, c. 1440 (cropped)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
        <p:nvSpPr>
          <p:cNvPr id="30728" name="מלבן 9"/>
          <p:cNvSpPr>
            <a:spLocks noChangeArrowheads="1"/>
          </p:cNvSpPr>
          <p:nvPr/>
        </p:nvSpPr>
        <p:spPr bwMode="auto">
          <a:xfrm>
            <a:off x="6908800" y="635000"/>
            <a:ext cx="4884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רוחיר ואן דר ויידן צייר שלוש תמונות נוספות בנושא באותה קומפוזיציה</a:t>
            </a:r>
          </a:p>
        </p:txBody>
      </p:sp>
    </p:spTree>
    <p:extLst>
      <p:ext uri="{BB962C8B-B14F-4D97-AF65-F5344CB8AC3E}">
        <p14:creationId xmlns:p14="http://schemas.microsoft.com/office/powerpoint/2010/main" val="2957306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4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מלבן 4"/>
          <p:cNvSpPr>
            <a:spLocks noChangeArrowheads="1"/>
          </p:cNvSpPr>
          <p:nvPr/>
        </p:nvSpPr>
        <p:spPr bwMode="auto">
          <a:xfrm>
            <a:off x="4210050" y="611981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Hugo van der Goes</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Drawing the Virgin, c. 1470–80</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National Museum of Ancient Art, Lisbon</a:t>
            </a:r>
          </a:p>
        </p:txBody>
      </p:sp>
      <p:sp>
        <p:nvSpPr>
          <p:cNvPr id="31748" name="TextBox 9"/>
          <p:cNvSpPr txBox="1">
            <a:spLocks noChangeArrowheads="1"/>
          </p:cNvSpPr>
          <p:nvPr/>
        </p:nvSpPr>
        <p:spPr bwMode="auto">
          <a:xfrm>
            <a:off x="4246563" y="73025"/>
            <a:ext cx="7764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הפאנל  של רוחיר ואן דר ויידן השפיע באופן ניכר על היצירות בארצות הצפון של המאה ה-15.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השפעה זו ניכרת בשתי יצירות שהן כמעט העתקים זהים שלה: זו של הוגו ואן דר גוס וזו של המסטר של אורסולה </a:t>
            </a:r>
          </a:p>
        </p:txBody>
      </p:sp>
      <p:pic>
        <p:nvPicPr>
          <p:cNvPr id="31749" name="תמונה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831850"/>
            <a:ext cx="4052887" cy="5016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1750" name="תמונה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3613" y="942975"/>
            <a:ext cx="3608387"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מלבן 13"/>
          <p:cNvSpPr>
            <a:spLocks noChangeArrowheads="1"/>
          </p:cNvSpPr>
          <p:nvPr/>
        </p:nvSpPr>
        <p:spPr bwMode="auto">
          <a:xfrm>
            <a:off x="8658225" y="5949950"/>
            <a:ext cx="33893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Master of the Saint Ursula Legend</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Virgin and Child, 1475–99</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 Metropolitan Museum of Art, New York</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9419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6"/>
          <p:cNvSpPr>
            <a:spLocks noChangeArrowheads="1"/>
          </p:cNvSpPr>
          <p:nvPr/>
        </p:nvSpPr>
        <p:spPr bwMode="auto">
          <a:xfrm>
            <a:off x="4130675" y="6119813"/>
            <a:ext cx="45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Hermen Rode</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Luke’s altar, left wing Inspiration of St. Luke, 1484</a:t>
            </a:r>
          </a:p>
          <a:p>
            <a:pPr algn="l" rtl="0" fontAlgn="base">
              <a:spcBef>
                <a:spcPct val="0"/>
              </a:spcBef>
              <a:spcAft>
                <a:spcPct val="0"/>
              </a:spcAft>
              <a:buFontTx/>
              <a:buNone/>
            </a:pPr>
            <a:r>
              <a:rPr lang="de-DE" altLang="he-IL" sz="1400" b="1" i="1">
                <a:solidFill>
                  <a:srgbClr val="FFFFFF"/>
                </a:solidFill>
                <a:latin typeface="Times New Roman" panose="02020603050405020304" pitchFamily="18" charset="0"/>
                <a:cs typeface="Times New Roman" panose="02020603050405020304" pitchFamily="18" charset="0"/>
              </a:rPr>
              <a:t>St. Annen Museum, Lübeck</a:t>
            </a:r>
            <a:endParaRPr lang="en-US" altLang="he-IL" sz="1400" b="1" i="1">
              <a:solidFill>
                <a:srgbClr val="FFFFFF"/>
              </a:solidFill>
              <a:latin typeface="Times New Roman" panose="02020603050405020304" pitchFamily="18" charset="0"/>
              <a:cs typeface="Times New Roman" panose="02020603050405020304" pitchFamily="18" charset="0"/>
            </a:endParaRPr>
          </a:p>
        </p:txBody>
      </p:sp>
      <p:pic>
        <p:nvPicPr>
          <p:cNvPr id="32771"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33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תמונה 2"/>
          <p:cNvPicPr>
            <a:picLocks noChangeAspect="1"/>
          </p:cNvPicPr>
          <p:nvPr/>
        </p:nvPicPr>
        <p:blipFill>
          <a:blip r:embed="rId3">
            <a:extLst>
              <a:ext uri="{28A0092B-C50C-407E-A947-70E740481C1C}">
                <a14:useLocalDpi xmlns:a14="http://schemas.microsoft.com/office/drawing/2010/main" val="0"/>
              </a:ext>
            </a:extLst>
          </a:blip>
          <a:srcRect l="13126" t="1666" r="16042" b="9445"/>
          <a:stretch>
            <a:fillRect/>
          </a:stretch>
        </p:blipFill>
        <p:spPr bwMode="auto">
          <a:xfrm>
            <a:off x="5305425" y="695325"/>
            <a:ext cx="56070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942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10" descr="圖片6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15625" y="0"/>
            <a:ext cx="12954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תמונה 1"/>
          <p:cNvPicPr>
            <a:picLocks noChangeAspect="1"/>
          </p:cNvPicPr>
          <p:nvPr/>
        </p:nvPicPr>
        <p:blipFill>
          <a:blip r:embed="rId4">
            <a:extLst>
              <a:ext uri="{28A0092B-C50C-407E-A947-70E740481C1C}">
                <a14:useLocalDpi xmlns:a14="http://schemas.microsoft.com/office/drawing/2010/main" val="0"/>
              </a:ext>
            </a:extLst>
          </a:blip>
          <a:srcRect l="7082" t="9315" r="7079" b="7430"/>
          <a:stretch>
            <a:fillRect/>
          </a:stretch>
        </p:blipFill>
        <p:spPr bwMode="auto">
          <a:xfrm>
            <a:off x="0" y="0"/>
            <a:ext cx="9421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מלבן 2"/>
          <p:cNvSpPr/>
          <p:nvPr/>
        </p:nvSpPr>
        <p:spPr>
          <a:xfrm>
            <a:off x="9410469" y="1394353"/>
            <a:ext cx="2820003" cy="4247317"/>
          </a:xfrm>
          <a:prstGeom prst="rect">
            <a:avLst/>
          </a:prstGeom>
          <a:noFill/>
        </p:spPr>
        <p:txBody>
          <a:bodyPr wrap="none">
            <a:spAutoFit/>
          </a:bodyPr>
          <a:lstStyle/>
          <a:p>
            <a:pPr algn="ctr" rtl="0" fontAlgn="base">
              <a:spcBef>
                <a:spcPct val="0"/>
              </a:spcBef>
              <a:spcAft>
                <a:spcPct val="0"/>
              </a:spcAft>
              <a:defRPr/>
            </a:pPr>
            <a:r>
              <a:rPr lang="en-US" sz="5400" b="1" kern="10" dirty="0">
                <a:ln w="10160">
                  <a:solidFill>
                    <a:srgbClr val="DAEDEF"/>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Saint</a:t>
            </a:r>
          </a:p>
          <a:p>
            <a:pPr algn="ctr" rtl="0" fontAlgn="base">
              <a:spcBef>
                <a:spcPct val="0"/>
              </a:spcBef>
              <a:spcAft>
                <a:spcPct val="0"/>
              </a:spcAft>
              <a:defRPr/>
            </a:pPr>
            <a:r>
              <a:rPr lang="en-US" sz="5400" b="1" kern="10" dirty="0">
                <a:ln w="10160">
                  <a:solidFill>
                    <a:srgbClr val="DAEDEF"/>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Luke </a:t>
            </a:r>
          </a:p>
          <a:p>
            <a:pPr algn="ctr" rtl="0" fontAlgn="base">
              <a:spcBef>
                <a:spcPct val="0"/>
              </a:spcBef>
              <a:spcAft>
                <a:spcPct val="0"/>
              </a:spcAft>
              <a:defRPr/>
            </a:pPr>
            <a:r>
              <a:rPr lang="en-US" sz="5400" b="1" kern="10" dirty="0">
                <a:ln w="10160">
                  <a:solidFill>
                    <a:srgbClr val="DAEDEF"/>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painting </a:t>
            </a:r>
          </a:p>
          <a:p>
            <a:pPr algn="ctr" rtl="0" fontAlgn="base">
              <a:spcBef>
                <a:spcPct val="0"/>
              </a:spcBef>
              <a:spcAft>
                <a:spcPct val="0"/>
              </a:spcAft>
              <a:defRPr/>
            </a:pPr>
            <a:r>
              <a:rPr lang="en-US" sz="5400" b="1" kern="10" dirty="0">
                <a:ln w="10160">
                  <a:solidFill>
                    <a:srgbClr val="DAEDEF"/>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the </a:t>
            </a:r>
          </a:p>
          <a:p>
            <a:pPr algn="ctr" rtl="0" fontAlgn="base">
              <a:spcBef>
                <a:spcPct val="0"/>
              </a:spcBef>
              <a:spcAft>
                <a:spcPct val="0"/>
              </a:spcAft>
              <a:defRPr/>
            </a:pPr>
            <a:r>
              <a:rPr lang="en-US" sz="5400" b="1" kern="10" dirty="0">
                <a:ln w="10160">
                  <a:solidFill>
                    <a:srgbClr val="DAEDEF"/>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Virgin</a:t>
            </a:r>
            <a:endParaRPr lang="he-IL" sz="5400" b="1" dirty="0">
              <a:ln w="10160">
                <a:solidFill>
                  <a:srgbClr val="DAEDEF"/>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endParaRPr>
          </a:p>
        </p:txBody>
      </p:sp>
      <p:sp>
        <p:nvSpPr>
          <p:cNvPr id="15365" name="מלבן 3"/>
          <p:cNvSpPr>
            <a:spLocks noChangeArrowheads="1"/>
          </p:cNvSpPr>
          <p:nvPr/>
        </p:nvSpPr>
        <p:spPr bwMode="auto">
          <a:xfrm>
            <a:off x="171450" y="6507163"/>
            <a:ext cx="1070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Maerten van Heemskerck,  St. Luke painting the Virgin, 1532, Frans Hals Museum, Haarlem  </a:t>
            </a:r>
          </a:p>
          <a:p>
            <a:pPr algn="l" fontAlgn="base">
              <a:spcBef>
                <a:spcPct val="0"/>
              </a:spcBef>
              <a:spcAft>
                <a:spcPct val="0"/>
              </a:spcAft>
              <a:buFontTx/>
              <a:buNone/>
            </a:pP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046517"/>
      </p:ext>
    </p:extLst>
  </p:cSld>
  <p:clrMapOvr>
    <a:masterClrMapping/>
  </p:clrMapOvr>
  <p:transition spd="slow">
    <p:sndAc>
      <p:stSnd loop="1">
        <p:snd r:embed="rId2" name="11 Ave Maria, sacred piece for soloists, chorus, &amp; continuo in A major, Op. 23-2.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10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מלבן 4"/>
          <p:cNvSpPr>
            <a:spLocks noChangeArrowheads="1"/>
          </p:cNvSpPr>
          <p:nvPr/>
        </p:nvSpPr>
        <p:spPr bwMode="auto">
          <a:xfrm>
            <a:off x="5338763" y="6119813"/>
            <a:ext cx="3990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Dieric Bouts</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Drawing the Virgin and Child, 15</a:t>
            </a:r>
            <a:r>
              <a:rPr lang="en-US" altLang="he-IL" sz="1400" b="1" i="1" baseline="30000">
                <a:solidFill>
                  <a:srgbClr val="FFFFFF"/>
                </a:solidFill>
                <a:latin typeface="Times New Roman" panose="02020603050405020304" pitchFamily="18" charset="0"/>
                <a:cs typeface="Times New Roman" panose="02020603050405020304" pitchFamily="18" charset="0"/>
              </a:rPr>
              <a:t>th</a:t>
            </a:r>
            <a:r>
              <a:rPr lang="en-US" altLang="he-IL" sz="1400" b="1" i="1">
                <a:solidFill>
                  <a:srgbClr val="FFFFFF"/>
                </a:solidFill>
                <a:latin typeface="Times New Roman" panose="02020603050405020304" pitchFamily="18" charset="0"/>
                <a:cs typeface="Times New Roman" panose="02020603050405020304" pitchFamily="18" charset="0"/>
              </a:rPr>
              <a:t> century</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Bowes Museum</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503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10"/>
          <p:cNvSpPr>
            <a:spLocks noChangeArrowheads="1"/>
          </p:cNvSpPr>
          <p:nvPr/>
        </p:nvSpPr>
        <p:spPr bwMode="auto">
          <a:xfrm>
            <a:off x="5400675" y="5845175"/>
            <a:ext cx="3744913"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fr-FR" altLang="he-IL" sz="1400" b="1" i="1">
                <a:solidFill>
                  <a:srgbClr val="FFFFFF"/>
                </a:solidFill>
                <a:latin typeface="Times New Roman" panose="02020603050405020304" pitchFamily="18" charset="0"/>
                <a:cs typeface="Times New Roman" panose="02020603050405020304" pitchFamily="18" charset="0"/>
              </a:rPr>
              <a:t>Colijn de Coter, </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Virgin</a:t>
            </a:r>
            <a:r>
              <a:rPr lang="fr-FR" altLang="he-IL" sz="1400" b="1" i="1">
                <a:solidFill>
                  <a:srgbClr val="FFFFFF"/>
                </a:solidFill>
                <a:latin typeface="Times New Roman" panose="02020603050405020304" pitchFamily="18" charset="0"/>
                <a:cs typeface="Times New Roman" panose="02020603050405020304" pitchFamily="18" charset="0"/>
              </a:rPr>
              <a:t>, 1505</a:t>
            </a:r>
          </a:p>
          <a:p>
            <a:pPr algn="l" rtl="0" fontAlgn="base">
              <a:spcBef>
                <a:spcPct val="0"/>
              </a:spcBef>
              <a:spcAft>
                <a:spcPct val="0"/>
              </a:spcAft>
              <a:buFontTx/>
              <a:buNone/>
            </a:pPr>
            <a:r>
              <a:rPr lang="fr-FR" altLang="he-IL" sz="1400" b="1" i="1">
                <a:solidFill>
                  <a:srgbClr val="FFFFFF"/>
                </a:solidFill>
                <a:latin typeface="Times New Roman" panose="02020603050405020304" pitchFamily="18" charset="0"/>
                <a:cs typeface="Times New Roman" panose="02020603050405020304" pitchFamily="18" charset="0"/>
              </a:rPr>
              <a:t>Notre Dame Allier church , </a:t>
            </a:r>
            <a:r>
              <a:rPr lang="en-US" altLang="he-IL" sz="1400" b="1" i="1">
                <a:solidFill>
                  <a:srgbClr val="FFFFFF"/>
                </a:solidFill>
                <a:latin typeface="Times New Roman" panose="02020603050405020304" pitchFamily="18" charset="0"/>
                <a:cs typeface="Times New Roman" panose="02020603050405020304" pitchFamily="18" charset="0"/>
              </a:rPr>
              <a:t>Vieure, France</a:t>
            </a:r>
          </a:p>
        </p:txBody>
      </p:sp>
      <p:pic>
        <p:nvPicPr>
          <p:cNvPr id="34819"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150" y="371475"/>
            <a:ext cx="493395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7599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282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מלבן 4"/>
          <p:cNvSpPr>
            <a:spLocks noChangeArrowheads="1"/>
          </p:cNvSpPr>
          <p:nvPr/>
        </p:nvSpPr>
        <p:spPr bwMode="auto">
          <a:xfrm>
            <a:off x="104775" y="6334125"/>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Robert Campin, St Luke Triptych, 15th century</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83987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9"/>
          <p:cNvSpPr>
            <a:spLocks noChangeArrowheads="1"/>
          </p:cNvSpPr>
          <p:nvPr/>
        </p:nvSpPr>
        <p:spPr bwMode="auto">
          <a:xfrm>
            <a:off x="4981575" y="6034088"/>
            <a:ext cx="406717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Derick Baegert copy after Robert Campin</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Virgin , about 1470</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Münster, Westfalisches Landesmuseum </a:t>
            </a:r>
          </a:p>
        </p:txBody>
      </p:sp>
      <p:pic>
        <p:nvPicPr>
          <p:cNvPr id="36867"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16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626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0"/>
            <a:ext cx="5167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מלבן 5"/>
          <p:cNvSpPr>
            <a:spLocks noChangeArrowheads="1"/>
          </p:cNvSpPr>
          <p:nvPr/>
        </p:nvSpPr>
        <p:spPr bwMode="auto">
          <a:xfrm>
            <a:off x="5194300" y="6119813"/>
            <a:ext cx="53022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Master of the Holy Blood</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Virgin and Child 1510s </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Fogg Museum, Harvard University, 	Cambridge</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8158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8"/>
          <p:cNvSpPr>
            <a:spLocks noChangeArrowheads="1"/>
          </p:cNvSpPr>
          <p:nvPr/>
        </p:nvSpPr>
        <p:spPr bwMode="auto">
          <a:xfrm>
            <a:off x="4686300" y="6119813"/>
            <a:ext cx="7599363"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Niklaus Manuel</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Madonna, 1515</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Kunstmuseum, Bern</a:t>
            </a:r>
          </a:p>
        </p:txBody>
      </p:sp>
      <p:pic>
        <p:nvPicPr>
          <p:cNvPr id="38915"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201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6"/>
          <p:cNvSpPr>
            <a:spLocks noChangeArrowheads="1"/>
          </p:cNvSpPr>
          <p:nvPr/>
        </p:nvSpPr>
        <p:spPr bwMode="auto">
          <a:xfrm>
            <a:off x="6107113" y="6119813"/>
            <a:ext cx="45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Jan Gossaert</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Virgin ,</a:t>
            </a:r>
            <a:r>
              <a:rPr lang="he-IL" altLang="he-IL" sz="1400" b="1" i="1">
                <a:solidFill>
                  <a:srgbClr val="FFFFFF"/>
                </a:solidFill>
                <a:latin typeface="Times New Roman" panose="02020603050405020304" pitchFamily="18" charset="0"/>
                <a:cs typeface="Times New Roman" panose="02020603050405020304" pitchFamily="18" charset="0"/>
              </a:rPr>
              <a:t> c. 1520</a:t>
            </a:r>
          </a:p>
          <a:p>
            <a:pPr algn="l" rtl="0" fontAlgn="base">
              <a:spcBef>
                <a:spcPct val="0"/>
              </a:spcBef>
              <a:spcAft>
                <a:spcPct val="0"/>
              </a:spcAft>
              <a:buFontTx/>
              <a:buNone/>
            </a:pPr>
            <a:r>
              <a:rPr lang="he-IL" altLang="he-IL" sz="1400" b="1" i="1">
                <a:solidFill>
                  <a:srgbClr val="FFFFFF"/>
                </a:solidFill>
                <a:latin typeface="Times New Roman" panose="02020603050405020304" pitchFamily="18" charset="0"/>
                <a:cs typeface="Times New Roman" panose="02020603050405020304" pitchFamily="18" charset="0"/>
              </a:rPr>
              <a:t>National gallery  Prague</a:t>
            </a:r>
          </a:p>
        </p:txBody>
      </p:sp>
      <p:pic>
        <p:nvPicPr>
          <p:cNvPr id="39939"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42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מלבן 3"/>
          <p:cNvSpPr>
            <a:spLocks noChangeArrowheads="1"/>
          </p:cNvSpPr>
          <p:nvPr/>
        </p:nvSpPr>
        <p:spPr bwMode="auto">
          <a:xfrm>
            <a:off x="6534150" y="682625"/>
            <a:ext cx="51911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התמונה צויירה עבור הקפלה של גילדת לוקס הקדוש (גילדת הציירים)                   ב -</a:t>
            </a:r>
            <a:r>
              <a:rPr lang="en-US" altLang="he-IL" sz="1200">
                <a:solidFill>
                  <a:srgbClr val="FFFFFF"/>
                </a:solidFill>
                <a:latin typeface="Tahoma" panose="020B0604030504040204" pitchFamily="34" charset="0"/>
                <a:cs typeface="Tahoma" panose="020B0604030504040204" pitchFamily="34" charset="0"/>
              </a:rPr>
              <a:t>Sint-Romboutskerk, Mechelen </a:t>
            </a:r>
            <a:r>
              <a:rPr lang="he-IL" altLang="he-IL" sz="1200">
                <a:solidFill>
                  <a:srgbClr val="FFFFFF"/>
                </a:solidFill>
                <a:latin typeface="Tahoma" panose="020B0604030504040204" pitchFamily="34" charset="0"/>
                <a:cs typeface="Tahoma" panose="020B0604030504040204" pitchFamily="34" charset="0"/>
              </a:rPr>
              <a:t>. ללוח מרכזי זה הוסיף</a:t>
            </a:r>
            <a:r>
              <a:rPr lang="en-US" altLang="he-IL" sz="1200">
                <a:solidFill>
                  <a:srgbClr val="FFFFFF"/>
                </a:solidFill>
                <a:latin typeface="Tahoma" panose="020B0604030504040204" pitchFamily="34" charset="0"/>
                <a:cs typeface="Tahoma" panose="020B0604030504040204" pitchFamily="34" charset="0"/>
              </a:rPr>
              <a:t>Michiel Coxcie </a:t>
            </a:r>
            <a:r>
              <a:rPr lang="he-IL" altLang="he-IL" sz="1200">
                <a:solidFill>
                  <a:srgbClr val="FFFFFF"/>
                </a:solidFill>
                <a:latin typeface="Tahoma" panose="020B0604030504040204" pitchFamily="34" charset="0"/>
                <a:cs typeface="Tahoma" panose="020B0604030504040204" pitchFamily="34" charset="0"/>
              </a:rPr>
              <a:t> במחצית השנייה של המאה השש עשרה שתי כנפיים. מאוחר יותר התמונה שמשה את  המזבח הראשי של קתדרלת ויטוס הקדוש בפראג. גוסארט צייר שתי גירסאות לנושא, זו הראשונה שבהן.                                          גירסת פראג היא גם הציור הגדול ביותר שצייר האמן , מימדיה 230</a:t>
            </a:r>
            <a:r>
              <a:rPr lang="en-US" altLang="he-IL" sz="1200">
                <a:solidFill>
                  <a:srgbClr val="FFFFFF"/>
                </a:solidFill>
                <a:latin typeface="Tahoma" panose="020B0604030504040204" pitchFamily="34" charset="0"/>
                <a:cs typeface="Tahoma" panose="020B0604030504040204" pitchFamily="34" charset="0"/>
              </a:rPr>
              <a:t>X</a:t>
            </a:r>
            <a:r>
              <a:rPr lang="he-IL" altLang="he-IL" sz="1200">
                <a:solidFill>
                  <a:srgbClr val="FFFFFF"/>
                </a:solidFill>
                <a:latin typeface="Tahoma" panose="020B0604030504040204" pitchFamily="34" charset="0"/>
                <a:cs typeface="Tahoma" panose="020B0604030504040204" pitchFamily="34" charset="0"/>
              </a:rPr>
              <a:t>205 ס"מ . הרקע האדריכלי שתוכנן בקפידה הוא למעשה  הדו"ח המעודכן ביותר של אמנות ואדריכלות רומית  שצויירה עבור גילדת הציירים בארצות השפלה.  בהצגת הנושא המרכזי התייחס גוסארט לציורו של רוג'יר ואן דר ווידן.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ראוי לתשומת לב שלוקס חלץ את נעליו כמכריז שזהו מקום קדוש.</a:t>
            </a:r>
          </a:p>
        </p:txBody>
      </p:sp>
    </p:spTree>
    <p:extLst>
      <p:ext uri="{BB962C8B-B14F-4D97-AF65-F5344CB8AC3E}">
        <p14:creationId xmlns:p14="http://schemas.microsoft.com/office/powerpoint/2010/main" val="120939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08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מלבן 4"/>
          <p:cNvSpPr>
            <a:spLocks noChangeArrowheads="1"/>
          </p:cNvSpPr>
          <p:nvPr/>
        </p:nvSpPr>
        <p:spPr bwMode="auto">
          <a:xfrm>
            <a:off x="5080000" y="6119813"/>
            <a:ext cx="33115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Jan Gossaert</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Virgin, circa 1520</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Kunsthistorisches Museum, Vienna</a:t>
            </a:r>
          </a:p>
        </p:txBody>
      </p:sp>
      <p:sp>
        <p:nvSpPr>
          <p:cNvPr id="40964" name="Rectangle 1"/>
          <p:cNvSpPr>
            <a:spLocks noChangeArrowheads="1"/>
          </p:cNvSpPr>
          <p:nvPr/>
        </p:nvSpPr>
        <p:spPr bwMode="auto">
          <a:xfrm>
            <a:off x="609600" y="3495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0" fontAlgn="base" hangingPunct="0">
              <a:spcBef>
                <a:spcPct val="0"/>
              </a:spcBef>
              <a:spcAft>
                <a:spcPct val="0"/>
              </a:spcAft>
              <a:buFontTx/>
              <a:buNone/>
            </a:pPr>
            <a:r>
              <a:rPr lang="he-IL" altLang="he-IL" sz="1800">
                <a:solidFill>
                  <a:srgbClr val="000000"/>
                </a:solidFill>
              </a:rPr>
              <a:t/>
            </a:r>
            <a:br>
              <a:rPr lang="he-IL" altLang="he-IL" sz="1800">
                <a:solidFill>
                  <a:srgbClr val="000000"/>
                </a:solidFill>
              </a:rPr>
            </a:br>
            <a:endParaRPr lang="he-IL" altLang="he-IL" sz="1800">
              <a:solidFill>
                <a:srgbClr val="000000"/>
              </a:solidFill>
            </a:endParaRPr>
          </a:p>
        </p:txBody>
      </p:sp>
      <p:sp>
        <p:nvSpPr>
          <p:cNvPr id="40965" name="מלבן 8"/>
          <p:cNvSpPr>
            <a:spLocks noChangeArrowheads="1"/>
          </p:cNvSpPr>
          <p:nvPr/>
        </p:nvSpPr>
        <p:spPr bwMode="auto">
          <a:xfrm>
            <a:off x="6029325" y="1160463"/>
            <a:ext cx="5486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יאן גוסארט נמצא בבירור במעבר מהתקופה הגותית המאוחרת לרנסנס. הקפלים הגותיים מאוחרים מתמזגים עם ארכיטקטורת קוואטרוצנטו איטלקית. לוקס הקדוש מתבונן בתמונת המדונה, שהופיעה בחזונו בלוויית מלאכים.                כיוון שהמדונה מוצגת כחזון, דבר שהיה חריג בארצות השפלה באותה תקופה, אימץ האמן דגמים איטלקיים</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יאן גוסארט חולץ את  נעליו של לוקאס הקדוש הכורע על ברכיו כיוון שהוא רואה במקום זה מקום של קדושה.</a:t>
            </a:r>
          </a:p>
        </p:txBody>
      </p:sp>
    </p:spTree>
    <p:extLst>
      <p:ext uri="{BB962C8B-B14F-4D97-AF65-F5344CB8AC3E}">
        <p14:creationId xmlns:p14="http://schemas.microsoft.com/office/powerpoint/2010/main" val="2795547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מלבן 4"/>
          <p:cNvSpPr>
            <a:spLocks noChangeArrowheads="1"/>
          </p:cNvSpPr>
          <p:nvPr/>
        </p:nvSpPr>
        <p:spPr bwMode="auto">
          <a:xfrm>
            <a:off x="5334000" y="6119813"/>
            <a:ext cx="33813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it-IT" altLang="he-IL" sz="1400" b="1" i="1">
                <a:solidFill>
                  <a:srgbClr val="FFFFFF"/>
                </a:solidFill>
                <a:latin typeface="Times New Roman" panose="02020603050405020304" pitchFamily="18" charset="0"/>
                <a:cs typeface="Times New Roman" panose="02020603050405020304" pitchFamily="18" charset="0"/>
              </a:rPr>
              <a:t>Raphael </a:t>
            </a:r>
          </a:p>
          <a:p>
            <a:pPr algn="l" fontAlgn="base">
              <a:spcBef>
                <a:spcPct val="0"/>
              </a:spcBef>
              <a:spcAft>
                <a:spcPct val="0"/>
              </a:spcAft>
              <a:buFontTx/>
              <a:buNone/>
            </a:pPr>
            <a:r>
              <a:rPr lang="it-IT" altLang="he-IL" sz="1400" b="1" i="1">
                <a:solidFill>
                  <a:srgbClr val="FFFFFF"/>
                </a:solidFill>
                <a:latin typeface="Times New Roman" panose="02020603050405020304" pitchFamily="18" charset="0"/>
                <a:cs typeface="Times New Roman" panose="02020603050405020304" pitchFamily="18" charset="0"/>
              </a:rPr>
              <a:t>St. Luke Painting the Madonna, c. 1525</a:t>
            </a:r>
            <a:br>
              <a:rPr lang="it-IT" altLang="he-IL" sz="1400" b="1" i="1">
                <a:solidFill>
                  <a:srgbClr val="FFFFFF"/>
                </a:solidFill>
                <a:latin typeface="Times New Roman" panose="02020603050405020304" pitchFamily="18" charset="0"/>
                <a:cs typeface="Times New Roman" panose="02020603050405020304" pitchFamily="18" charset="0"/>
              </a:rPr>
            </a:br>
            <a:r>
              <a:rPr lang="it-IT" altLang="he-IL" sz="1400" b="1" i="1">
                <a:solidFill>
                  <a:srgbClr val="FFFFFF"/>
                </a:solidFill>
                <a:latin typeface="Times New Roman" panose="02020603050405020304" pitchFamily="18" charset="0"/>
                <a:cs typeface="Times New Roman" panose="02020603050405020304" pitchFamily="18" charset="0"/>
              </a:rPr>
              <a:t>Accademia Nazionale di San Luca, Roma</a:t>
            </a:r>
          </a:p>
        </p:txBody>
      </p:sp>
      <p:pic>
        <p:nvPicPr>
          <p:cNvPr id="41987"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8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מלבן 6"/>
          <p:cNvSpPr>
            <a:spLocks noChangeArrowheads="1"/>
          </p:cNvSpPr>
          <p:nvPr/>
        </p:nvSpPr>
        <p:spPr bwMode="auto">
          <a:xfrm>
            <a:off x="6096000" y="317500"/>
            <a:ext cx="5486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מימינו של לוקס המצייר את המדונה ובנה ניצב רפאל ומביט בתמונה הבלתי גמורה שעל כן הציור. למרות שרפאל אינו עד באופן ישיר לחזונו של לוקס, הדמויות של מרים ובנה מסתכלות עליו, ומאשרות את הקשר בינו, בין התמונה והחזון. </a:t>
            </a:r>
          </a:p>
        </p:txBody>
      </p:sp>
      <p:pic>
        <p:nvPicPr>
          <p:cNvPr id="41989" name="תמונה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2886075"/>
            <a:ext cx="240982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8"/>
          <p:cNvSpPr txBox="1">
            <a:spLocks noChangeArrowheads="1"/>
          </p:cNvSpPr>
          <p:nvPr/>
        </p:nvSpPr>
        <p:spPr bwMode="auto">
          <a:xfrm>
            <a:off x="10409238" y="6115050"/>
            <a:ext cx="1392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רפאל, דיוקן עצמי</a:t>
            </a:r>
          </a:p>
        </p:txBody>
      </p:sp>
    </p:spTree>
    <p:extLst>
      <p:ext uri="{BB962C8B-B14F-4D97-AF65-F5344CB8AC3E}">
        <p14:creationId xmlns:p14="http://schemas.microsoft.com/office/powerpoint/2010/main" val="3588934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12"/>
          <p:cNvSpPr>
            <a:spLocks noChangeArrowheads="1"/>
          </p:cNvSpPr>
          <p:nvPr/>
        </p:nvSpPr>
        <p:spPr bwMode="auto">
          <a:xfrm>
            <a:off x="4716463" y="6100763"/>
            <a:ext cx="32448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Domenico Cresti</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St. Luke Painting the Virgin, 16</a:t>
            </a:r>
            <a:r>
              <a:rPr lang="en-US" altLang="he-IL" sz="1400" b="1" i="1" baseline="30000">
                <a:solidFill>
                  <a:srgbClr val="FFFFFF"/>
                </a:solidFill>
                <a:latin typeface="Times New Roman" panose="02020603050405020304" pitchFamily="18" charset="0"/>
                <a:cs typeface="Times New Roman" panose="02020603050405020304" pitchFamily="18" charset="0"/>
              </a:rPr>
              <a:t>th</a:t>
            </a:r>
            <a:r>
              <a:rPr lang="en-US" altLang="he-IL" sz="1400" b="1" i="1">
                <a:solidFill>
                  <a:srgbClr val="FFFFFF"/>
                </a:solidFill>
                <a:latin typeface="Times New Roman" panose="02020603050405020304" pitchFamily="18" charset="0"/>
                <a:cs typeface="Times New Roman" panose="02020603050405020304" pitchFamily="18" charset="0"/>
              </a:rPr>
              <a:t> century</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Uffizi Gallery , Florence</a:t>
            </a:r>
            <a:br>
              <a:rPr lang="en-US" altLang="he-IL" sz="1400" b="1" i="1">
                <a:solidFill>
                  <a:srgbClr val="FFFFFF"/>
                </a:solidFill>
                <a:latin typeface="Times New Roman" panose="02020603050405020304" pitchFamily="18" charset="0"/>
                <a:cs typeface="Times New Roman" panose="02020603050405020304" pitchFamily="18" charset="0"/>
              </a:rPr>
            </a:br>
            <a:endParaRPr lang="en-US" altLang="he-IL" sz="1400" b="1" i="1">
              <a:solidFill>
                <a:srgbClr val="FFFFFF"/>
              </a:solidFill>
              <a:latin typeface="Times New Roman" panose="02020603050405020304" pitchFamily="18" charset="0"/>
              <a:cs typeface="Times New Roman" panose="02020603050405020304" pitchFamily="18" charset="0"/>
            </a:endParaRPr>
          </a:p>
        </p:txBody>
      </p:sp>
      <p:pic>
        <p:nvPicPr>
          <p:cNvPr id="43011"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95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05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2735263" y="6089650"/>
            <a:ext cx="5487987"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Gabriel Malesskircher </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Madonna, mid-15th century </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Museo Thyssen-Bornemisza, Madrid</a:t>
            </a:r>
            <a:br>
              <a:rPr lang="en-US" altLang="he-IL" sz="1400" b="1" i="1">
                <a:solidFill>
                  <a:srgbClr val="FFFFFF"/>
                </a:solidFill>
                <a:latin typeface="Times New Roman" panose="02020603050405020304" pitchFamily="18" charset="0"/>
                <a:cs typeface="Times New Roman" panose="02020603050405020304" pitchFamily="18" charset="0"/>
              </a:rPr>
            </a:br>
            <a:endParaRPr lang="en-US" altLang="he-IL" sz="1400" b="1" i="1">
              <a:solidFill>
                <a:srgbClr val="FFFFFF"/>
              </a:solidFill>
              <a:latin typeface="Times New Roman" panose="02020603050405020304" pitchFamily="18" charset="0"/>
              <a:cs typeface="Times New Roman" panose="02020603050405020304" pitchFamily="18" charset="0"/>
            </a:endParaRPr>
          </a:p>
        </p:txBody>
      </p:sp>
      <p:sp>
        <p:nvSpPr>
          <p:cNvPr id="16387" name="Rectangle 10"/>
          <p:cNvSpPr>
            <a:spLocks noChangeArrowheads="1"/>
          </p:cNvSpPr>
          <p:nvPr/>
        </p:nvSpPr>
        <p:spPr bwMode="auto">
          <a:xfrm>
            <a:off x="3552825" y="1139825"/>
            <a:ext cx="7945438"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Aft>
                <a:spcPct val="0"/>
              </a:spcAft>
              <a:buFontTx/>
              <a:buNone/>
            </a:pPr>
            <a:r>
              <a:rPr lang="he-IL" altLang="he-IL" sz="1200">
                <a:solidFill>
                  <a:srgbClr val="FFFFFF"/>
                </a:solidFill>
                <a:latin typeface="Tahoma" panose="020B0604030504040204" pitchFamily="34" charset="0"/>
                <a:cs typeface="Tahoma" panose="020B0604030504040204" pitchFamily="34" charset="0"/>
              </a:rPr>
              <a:t>לוקאס הקדוש המצייר את מרים חובקת את בנה ישוע, היה נושא נפוץ באומנות הרנסאנס שהוצג בדרך כלל בכנסיות אירופה שהוקדשו לסנט לוקאס. </a:t>
            </a:r>
          </a:p>
          <a:p>
            <a:pPr fontAlgn="base">
              <a:lnSpc>
                <a:spcPct val="150000"/>
              </a:lnSpc>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המדונה ובנה מוצגים לרוב בתנוחת  </a:t>
            </a:r>
            <a:r>
              <a:rPr lang="en-US" altLang="he-IL" sz="1200">
                <a:solidFill>
                  <a:srgbClr val="FFFFFF"/>
                </a:solidFill>
                <a:latin typeface="Tahoma" panose="020B0604030504040204" pitchFamily="34" charset="0"/>
                <a:cs typeface="Tahoma" panose="020B0604030504040204" pitchFamily="34" charset="0"/>
              </a:rPr>
              <a:t>Salus Populi Romani</a:t>
            </a:r>
            <a:r>
              <a:rPr lang="he-IL" altLang="he-IL" sz="1200">
                <a:solidFill>
                  <a:srgbClr val="FFFFFF"/>
                </a:solidFill>
                <a:latin typeface="Tahoma" panose="020B0604030504040204" pitchFamily="34" charset="0"/>
                <a:cs typeface="Tahoma" panose="020B0604030504040204" pitchFamily="34" charset="0"/>
              </a:rPr>
              <a:t>, המבוססת על אגדת הדיוקן של מרים אותו צייר לוקאס</a:t>
            </a:r>
            <a:r>
              <a:rPr lang="en-US" altLang="he-IL" sz="1200">
                <a:solidFill>
                  <a:srgbClr val="FFFFFF"/>
                </a:solidFill>
                <a:latin typeface="Tahoma" panose="020B0604030504040204" pitchFamily="34" charset="0"/>
                <a:cs typeface="Tahoma" panose="020B0604030504040204" pitchFamily="34" charset="0"/>
              </a:rPr>
              <a:t> </a:t>
            </a:r>
            <a:r>
              <a:rPr lang="he-IL" altLang="he-IL" sz="1200">
                <a:solidFill>
                  <a:srgbClr val="FFFFFF"/>
                </a:solidFill>
                <a:latin typeface="Tahoma" panose="020B0604030504040204" pitchFamily="34" charset="0"/>
                <a:cs typeface="Tahoma" panose="020B0604030504040204" pitchFamily="34" charset="0"/>
              </a:rPr>
              <a:t>שהפיץ יוחנן מדמשק .</a:t>
            </a:r>
          </a:p>
          <a:p>
            <a:pPr fontAlgn="base">
              <a:lnSpc>
                <a:spcPct val="150000"/>
              </a:lnSpc>
              <a:spcAft>
                <a:spcPct val="0"/>
              </a:spcAft>
              <a:buFontTx/>
              <a:buNone/>
            </a:pPr>
            <a:r>
              <a:rPr lang="he-IL" altLang="he-IL" sz="1200">
                <a:solidFill>
                  <a:srgbClr val="FFFFFF"/>
                </a:solidFill>
                <a:latin typeface="Tahoma" panose="020B0604030504040204" pitchFamily="34" charset="0"/>
                <a:cs typeface="Tahoma" panose="020B0604030504040204" pitchFamily="34" charset="0"/>
              </a:rPr>
              <a:t>מספר יצירות על נושא זה צויירו כיצירות מופת ושמשו</a:t>
            </a:r>
            <a:r>
              <a:rPr lang="en-US" altLang="he-IL" sz="1200">
                <a:solidFill>
                  <a:srgbClr val="FFFFFF"/>
                </a:solidFill>
                <a:latin typeface="Tahoma" panose="020B0604030504040204" pitchFamily="34" charset="0"/>
                <a:cs typeface="Tahoma" panose="020B0604030504040204" pitchFamily="34" charset="0"/>
              </a:rPr>
              <a:t> </a:t>
            </a:r>
            <a:r>
              <a:rPr lang="he-IL" altLang="he-IL" sz="1200">
                <a:solidFill>
                  <a:srgbClr val="FFFFFF"/>
                </a:solidFill>
                <a:latin typeface="Tahoma" panose="020B0604030504040204" pitchFamily="34" charset="0"/>
                <a:cs typeface="Tahoma" panose="020B0604030504040204" pitchFamily="34" charset="0"/>
              </a:rPr>
              <a:t>"מבחן קבלה" לגילדות הציירים .</a:t>
            </a:r>
          </a:p>
          <a:p>
            <a:pPr fontAlgn="base">
              <a:lnSpc>
                <a:spcPct val="150000"/>
              </a:lnSpc>
              <a:spcAft>
                <a:spcPct val="0"/>
              </a:spcAft>
              <a:buFontTx/>
              <a:buNone/>
            </a:pPr>
            <a:r>
              <a:rPr lang="he-IL" altLang="he-IL" sz="1200">
                <a:solidFill>
                  <a:srgbClr val="FFFFFF"/>
                </a:solidFill>
                <a:latin typeface="Tahoma" panose="020B0604030504040204" pitchFamily="34" charset="0"/>
                <a:cs typeface="Tahoma" panose="020B0604030504040204" pitchFamily="34" charset="0"/>
              </a:rPr>
              <a:t>אגדה זו הפכה את לוקאס הקדוש לפטרונם של הציירים וכפועל יוצא מכך גילדות הציירים נקראו על שמו.</a:t>
            </a:r>
          </a:p>
        </p:txBody>
      </p:sp>
      <p:pic>
        <p:nvPicPr>
          <p:cNvPr id="16388"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89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442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8"/>
          <p:cNvSpPr>
            <a:spLocks noChangeArrowheads="1"/>
          </p:cNvSpPr>
          <p:nvPr/>
        </p:nvSpPr>
        <p:spPr bwMode="auto">
          <a:xfrm>
            <a:off x="2152650" y="6154738"/>
            <a:ext cx="837247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Follower of Massys, Quentin</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St. Luke painting the Virgin and child,</a:t>
            </a:r>
            <a:r>
              <a:rPr lang="he-IL" altLang="he-IL" sz="1400" b="1" i="1">
                <a:solidFill>
                  <a:srgbClr val="FFFFFF"/>
                </a:solidFill>
                <a:latin typeface="Times New Roman" panose="02020603050405020304" pitchFamily="18" charset="0"/>
                <a:cs typeface="Times New Roman" panose="02020603050405020304" pitchFamily="18" charset="0"/>
              </a:rPr>
              <a:t> </a:t>
            </a:r>
            <a:r>
              <a:rPr lang="en-US" altLang="he-IL" sz="1400" b="1" i="1">
                <a:solidFill>
                  <a:srgbClr val="FFFFFF"/>
                </a:solidFill>
                <a:latin typeface="Times New Roman" panose="02020603050405020304" pitchFamily="18" charset="0"/>
                <a:cs typeface="Times New Roman" panose="02020603050405020304" pitchFamily="18" charset="0"/>
              </a:rPr>
              <a:t>C. 1530</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National Gallery, London</a:t>
            </a:r>
            <a:br>
              <a:rPr lang="en-US" altLang="he-IL" sz="1400" b="1" i="1">
                <a:solidFill>
                  <a:srgbClr val="FFFFFF"/>
                </a:solidFill>
                <a:latin typeface="Times New Roman" panose="02020603050405020304" pitchFamily="18" charset="0"/>
                <a:cs typeface="Times New Roman" panose="02020603050405020304" pitchFamily="18" charset="0"/>
              </a:rPr>
            </a:br>
            <a:endParaRPr lang="en-US" altLang="he-IL" sz="1400" b="1" i="1">
              <a:solidFill>
                <a:srgbClr val="FFFFFF"/>
              </a:solidFill>
              <a:latin typeface="Times New Roman" panose="02020603050405020304" pitchFamily="18" charset="0"/>
              <a:cs typeface="Times New Roman" panose="02020603050405020304" pitchFamily="18" charset="0"/>
            </a:endParaRPr>
          </a:p>
        </p:txBody>
      </p:sp>
      <p:pic>
        <p:nvPicPr>
          <p:cNvPr id="44035"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35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תמונה 3"/>
          <p:cNvPicPr>
            <a:picLocks noChangeAspect="1"/>
          </p:cNvPicPr>
          <p:nvPr/>
        </p:nvPicPr>
        <p:blipFill>
          <a:blip r:embed="rId4">
            <a:extLst>
              <a:ext uri="{28A0092B-C50C-407E-A947-70E740481C1C}">
                <a14:useLocalDpi xmlns:a14="http://schemas.microsoft.com/office/drawing/2010/main" val="0"/>
              </a:ext>
            </a:extLst>
          </a:blip>
          <a:srcRect l="15665" t="22537" r="36076" b="13496"/>
          <a:stretch>
            <a:fillRect/>
          </a:stretch>
        </p:blipFill>
        <p:spPr bwMode="auto">
          <a:xfrm>
            <a:off x="4524375" y="962025"/>
            <a:ext cx="581025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074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0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מלבן 4"/>
          <p:cNvSpPr>
            <a:spLocks noChangeArrowheads="1"/>
          </p:cNvSpPr>
          <p:nvPr/>
        </p:nvSpPr>
        <p:spPr bwMode="auto">
          <a:xfrm>
            <a:off x="5124450" y="611981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Girolamo da Carpi</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Drawing the Virgin and Christ Child, c.1535</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Art Institute of Chicago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pic>
        <p:nvPicPr>
          <p:cNvPr id="46084"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2913" y="1695450"/>
            <a:ext cx="25717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2"/>
          <p:cNvSpPr txBox="1">
            <a:spLocks noChangeArrowheads="1"/>
          </p:cNvSpPr>
          <p:nvPr/>
        </p:nvSpPr>
        <p:spPr bwMode="auto">
          <a:xfrm>
            <a:off x="7235825" y="685800"/>
            <a:ext cx="407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הפעם האמן מנציח עצמו בדמות העומדת על מפתן הדלת</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אולי יוסף אביו המאמץ של ישוע</a:t>
            </a:r>
            <a:endParaRPr lang="he-IL" altLang="he-IL" sz="1800">
              <a:solidFill>
                <a:srgbClr val="000000"/>
              </a:solidFill>
            </a:endParaRPr>
          </a:p>
        </p:txBody>
      </p:sp>
    </p:spTree>
    <p:extLst>
      <p:ext uri="{BB962C8B-B14F-4D97-AF65-F5344CB8AC3E}">
        <p14:creationId xmlns:p14="http://schemas.microsoft.com/office/powerpoint/2010/main" val="2618072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 y="0"/>
            <a:ext cx="942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6"/>
          <p:cNvSpPr>
            <a:spLocks noChangeArrowheads="1"/>
          </p:cNvSpPr>
          <p:nvPr/>
        </p:nvSpPr>
        <p:spPr bwMode="auto">
          <a:xfrm>
            <a:off x="9296400" y="6032500"/>
            <a:ext cx="2895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666633">
                      <a:alpha val="50000"/>
                    </a:srgb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Marten van Heemskerk</a:t>
            </a:r>
          </a:p>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Virgin, 1532</a:t>
            </a:r>
          </a:p>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Frans Hals Museum, Haarlem</a:t>
            </a:r>
          </a:p>
        </p:txBody>
      </p:sp>
      <p:sp>
        <p:nvSpPr>
          <p:cNvPr id="47108" name="מלבן 2"/>
          <p:cNvSpPr>
            <a:spLocks noChangeArrowheads="1"/>
          </p:cNvSpPr>
          <p:nvPr/>
        </p:nvSpPr>
        <p:spPr bwMode="auto">
          <a:xfrm>
            <a:off x="9256713" y="419100"/>
            <a:ext cx="28257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תמונה זו צויירה עבור גילדת לוקס הקדוש בהארלם כתמונת המזבח של הגילדה בכנסיית סנט באבו.</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מאחורי לוקס העמיד האמן אלגוריה של ההַשְׁרָאָה בדמותו של משורר עטור בזר דפנה (דיוקנו של משורר זה הוא של מרטן ואן הימסקרק עצמו).</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שור, האטריבוט של לוקס, הפעם רוכב עליו לוקס האוונגליסט (עם ספר הבשורה שלו בידו) מוטבע על כסאו של לוקס הצייר.</a:t>
            </a:r>
          </a:p>
        </p:txBody>
      </p:sp>
    </p:spTree>
    <p:extLst>
      <p:ext uri="{BB962C8B-B14F-4D97-AF65-F5344CB8AC3E}">
        <p14:creationId xmlns:p14="http://schemas.microsoft.com/office/powerpoint/2010/main" val="5733385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925513"/>
            <a:ext cx="54356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מלבן 4"/>
          <p:cNvSpPr>
            <a:spLocks noChangeArrowheads="1"/>
          </p:cNvSpPr>
          <p:nvPr/>
        </p:nvSpPr>
        <p:spPr bwMode="auto">
          <a:xfrm>
            <a:off x="419100" y="5218113"/>
            <a:ext cx="45910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Maerten van Heemskerck</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Self-portrait detail from his painting of the Colosseum</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pic>
        <p:nvPicPr>
          <p:cNvPr id="48132" name="תמונה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38213"/>
            <a:ext cx="53721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466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8213" y="858838"/>
            <a:ext cx="4441825"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מלבן 4"/>
          <p:cNvSpPr>
            <a:spLocks noChangeArrowheads="1"/>
          </p:cNvSpPr>
          <p:nvPr/>
        </p:nvSpPr>
        <p:spPr bwMode="auto">
          <a:xfrm>
            <a:off x="5900738" y="6035675"/>
            <a:ext cx="21701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Jan Cornelisz Vermeyen</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 Holy Family, c.1528</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Rijksmuseum, Amsterdam </a:t>
            </a:r>
          </a:p>
          <a:p>
            <a:pPr algn="l" fontAlgn="base">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p:txBody>
      </p:sp>
      <p:pic>
        <p:nvPicPr>
          <p:cNvPr id="49156" name="תמונה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6"/>
          <p:cNvSpPr txBox="1">
            <a:spLocks noChangeArrowheads="1"/>
          </p:cNvSpPr>
          <p:nvPr/>
        </p:nvSpPr>
        <p:spPr bwMode="auto">
          <a:xfrm>
            <a:off x="5597525" y="373063"/>
            <a:ext cx="52816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פרט של המדונה ובנה מהדהד תמונה מוקדמת יותר של יאן קורנליש ורמיין</a:t>
            </a:r>
          </a:p>
        </p:txBody>
      </p:sp>
    </p:spTree>
    <p:extLst>
      <p:ext uri="{BB962C8B-B14F-4D97-AF65-F5344CB8AC3E}">
        <p14:creationId xmlns:p14="http://schemas.microsoft.com/office/powerpoint/2010/main" val="501620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9"/>
          <p:cNvSpPr>
            <a:spLocks noChangeArrowheads="1"/>
          </p:cNvSpPr>
          <p:nvPr/>
        </p:nvSpPr>
        <p:spPr bwMode="auto">
          <a:xfrm>
            <a:off x="4886325" y="6046788"/>
            <a:ext cx="3244850" cy="67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lnSpc>
                <a:spcPct val="90000"/>
              </a:lnSpc>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Maerten Jacobsz  van Heemskerck</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St. Luke painting the Virgin,  c. 1545-50</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Musée des Beaux-Arts, Rennes</a:t>
            </a:r>
          </a:p>
        </p:txBody>
      </p:sp>
      <p:pic>
        <p:nvPicPr>
          <p:cNvPr id="50179"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8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מלבן 2"/>
          <p:cNvSpPr>
            <a:spLocks noChangeArrowheads="1"/>
          </p:cNvSpPr>
          <p:nvPr/>
        </p:nvSpPr>
        <p:spPr bwMode="auto">
          <a:xfrm>
            <a:off x="5353050" y="1216025"/>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התהילה שגרפה תמונת לוקס המצייר את הבתולה של רוג'יר ואן דר ויידן דירבנה תריסרי אמנים בעיקר מארצות הצפון במהלכן של מאה השנים הבאות לנסות כוחם  ולתאר נושא זה.</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יצירה זו צויירה ככל הנראה כתמונת מזבח של גילדת לוקאס הקדוש בדלפט. בקומפוזיציה ניכרת בבירור השפעת ביקורו של האמן ברומא. את לוקאס הקדוש צייר האמן דיוקנו העצמי</a:t>
            </a:r>
          </a:p>
        </p:txBody>
      </p:sp>
    </p:spTree>
    <p:extLst>
      <p:ext uri="{BB962C8B-B14F-4D97-AF65-F5344CB8AC3E}">
        <p14:creationId xmlns:p14="http://schemas.microsoft.com/office/powerpoint/2010/main" val="42350131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1202" name="תמונה 3"/>
          <p:cNvPicPr>
            <a:picLocks noChangeAspect="1"/>
          </p:cNvPicPr>
          <p:nvPr/>
        </p:nvPicPr>
        <p:blipFill>
          <a:blip r:embed="rId2">
            <a:extLst>
              <a:ext uri="{28A0092B-C50C-407E-A947-70E740481C1C}">
                <a14:useLocalDpi xmlns:a14="http://schemas.microsoft.com/office/drawing/2010/main" val="0"/>
              </a:ext>
            </a:extLst>
          </a:blip>
          <a:srcRect t="1500" b="8376"/>
          <a:stretch>
            <a:fillRect/>
          </a:stretch>
        </p:blipFill>
        <p:spPr bwMode="auto">
          <a:xfrm>
            <a:off x="0" y="0"/>
            <a:ext cx="52959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6"/>
          <p:cNvSpPr>
            <a:spLocks noChangeArrowheads="1"/>
          </p:cNvSpPr>
          <p:nvPr/>
        </p:nvSpPr>
        <p:spPr bwMode="auto">
          <a:xfrm>
            <a:off x="5132388" y="5867400"/>
            <a:ext cx="3419475"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Lancelot Blondeel </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Virgin's Portrait, 1545</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Groeninge Museum Bruges, Belgium</a:t>
            </a:r>
            <a:br>
              <a:rPr lang="en-US" altLang="he-IL" sz="1400" b="1" i="1">
                <a:solidFill>
                  <a:srgbClr val="FFFFFF"/>
                </a:solidFill>
                <a:latin typeface="Times New Roman" panose="02020603050405020304" pitchFamily="18" charset="0"/>
                <a:cs typeface="Times New Roman" panose="02020603050405020304" pitchFamily="18" charset="0"/>
              </a:rPr>
            </a:br>
            <a:endParaRPr lang="en-US" altLang="he-IL" sz="1400" b="1" i="1">
              <a:solidFill>
                <a:srgbClr val="FFFFFF"/>
              </a:solidFill>
              <a:latin typeface="Times New Roman" panose="02020603050405020304" pitchFamily="18" charset="0"/>
              <a:cs typeface="Times New Roman" panose="02020603050405020304" pitchFamily="18" charset="0"/>
            </a:endParaRPr>
          </a:p>
        </p:txBody>
      </p:sp>
      <p:pic>
        <p:nvPicPr>
          <p:cNvPr id="51204" name="תמונה 1"/>
          <p:cNvPicPr>
            <a:picLocks noChangeAspect="1"/>
          </p:cNvPicPr>
          <p:nvPr/>
        </p:nvPicPr>
        <p:blipFill>
          <a:blip r:embed="rId3">
            <a:extLst>
              <a:ext uri="{28A0092B-C50C-407E-A947-70E740481C1C}">
                <a14:useLocalDpi xmlns:a14="http://schemas.microsoft.com/office/drawing/2010/main" val="0"/>
              </a:ext>
            </a:extLst>
          </a:blip>
          <a:srcRect l="22705"/>
          <a:stretch>
            <a:fillRect/>
          </a:stretch>
        </p:blipFill>
        <p:spPr bwMode="auto">
          <a:xfrm>
            <a:off x="6143625" y="1158875"/>
            <a:ext cx="517207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655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60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מלבן 4"/>
          <p:cNvSpPr>
            <a:spLocks noChangeArrowheads="1"/>
          </p:cNvSpPr>
          <p:nvPr/>
        </p:nvSpPr>
        <p:spPr bwMode="auto">
          <a:xfrm>
            <a:off x="4232275" y="6119813"/>
            <a:ext cx="53467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Frans Floris the Elder</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Madonna, between circa 1553 and circa 1554</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Bavo Cathedral, Ghent</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7458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תמונה 3"/>
          <p:cNvPicPr>
            <a:picLocks noChangeAspect="1"/>
          </p:cNvPicPr>
          <p:nvPr/>
        </p:nvPicPr>
        <p:blipFill>
          <a:blip r:embed="rId2">
            <a:extLst>
              <a:ext uri="{28A0092B-C50C-407E-A947-70E740481C1C}">
                <a14:useLocalDpi xmlns:a14="http://schemas.microsoft.com/office/drawing/2010/main" val="0"/>
              </a:ext>
            </a:extLst>
          </a:blip>
          <a:srcRect r="1042"/>
          <a:stretch>
            <a:fillRect/>
          </a:stretch>
        </p:blipFill>
        <p:spPr bwMode="auto">
          <a:xfrm>
            <a:off x="0" y="0"/>
            <a:ext cx="542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מלבן 4"/>
          <p:cNvSpPr>
            <a:spLocks noChangeArrowheads="1"/>
          </p:cNvSpPr>
          <p:nvPr/>
        </p:nvSpPr>
        <p:spPr bwMode="auto">
          <a:xfrm>
            <a:off x="5524500" y="5903913"/>
            <a:ext cx="3962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Pieter Coecke van Aelst</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 1525</a:t>
            </a:r>
            <a:endParaRPr lang="fr-FR" altLang="he-IL" sz="1400" b="1" i="1">
              <a:solidFill>
                <a:srgbClr val="FFFFFF"/>
              </a:solidFill>
              <a:latin typeface="Times New Roman" panose="02020603050405020304" pitchFamily="18" charset="0"/>
              <a:cs typeface="Times New Roman" panose="02020603050405020304" pitchFamily="18" charset="0"/>
            </a:endParaRPr>
          </a:p>
          <a:p>
            <a:pPr algn="l" fontAlgn="base">
              <a:spcBef>
                <a:spcPct val="0"/>
              </a:spcBef>
              <a:spcAft>
                <a:spcPct val="0"/>
              </a:spcAft>
              <a:buFontTx/>
              <a:buNone/>
            </a:pPr>
            <a:r>
              <a:rPr lang="fr-FR" altLang="he-IL" sz="1400" b="1" i="1">
                <a:solidFill>
                  <a:srgbClr val="FFFFFF"/>
                </a:solidFill>
                <a:latin typeface="Times New Roman" panose="02020603050405020304" pitchFamily="18" charset="0"/>
                <a:cs typeface="Times New Roman" panose="02020603050405020304" pitchFamily="18" charset="0"/>
              </a:rPr>
              <a:t>Musée des beaux-arts de Nîmes </a:t>
            </a:r>
            <a:r>
              <a:rPr lang="en-US" altLang="he-IL" sz="1400" b="1" i="1">
                <a:solidFill>
                  <a:srgbClr val="FFFFFF"/>
                </a:solidFill>
                <a:latin typeface="Times New Roman" panose="02020603050405020304" pitchFamily="18" charset="0"/>
                <a:cs typeface="Times New Roman" panose="02020603050405020304" pitchFamily="18" charset="0"/>
              </a:rPr>
              <a:t>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657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תמונה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39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6"/>
          <p:cNvSpPr>
            <a:spLocks noChangeArrowheads="1"/>
          </p:cNvSpPr>
          <p:nvPr/>
        </p:nvSpPr>
        <p:spPr bwMode="auto">
          <a:xfrm>
            <a:off x="7513638" y="6119813"/>
            <a:ext cx="3560762"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Giorgio Vasari </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 after 1565</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Fresco SS. Annunziata, Florence</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
        <p:nvSpPr>
          <p:cNvPr id="54276" name="TextBox 1"/>
          <p:cNvSpPr txBox="1">
            <a:spLocks noChangeArrowheads="1"/>
          </p:cNvSpPr>
          <p:nvPr/>
        </p:nvSpPr>
        <p:spPr bwMode="auto">
          <a:xfrm>
            <a:off x="7567613" y="411163"/>
            <a:ext cx="4456112"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ספרו ""חיי הציירים, הפסלים והאדריכלים הדגולים ביותר" מעיד עד כמה כיבד והעריך </a:t>
            </a:r>
            <a:r>
              <a:rPr lang="en-US" altLang="he-IL" sz="1200">
                <a:solidFill>
                  <a:srgbClr val="FFFFFF"/>
                </a:solidFill>
                <a:latin typeface="Tahoma" panose="020B0604030504040204" pitchFamily="34" charset="0"/>
                <a:cs typeface="Tahoma" panose="020B0604030504040204" pitchFamily="34" charset="0"/>
              </a:rPr>
              <a:t>Giorgio Vasari</a:t>
            </a:r>
            <a:r>
              <a:rPr lang="he-IL" altLang="he-IL" sz="1200">
                <a:solidFill>
                  <a:srgbClr val="FFFFFF"/>
                </a:solidFill>
                <a:latin typeface="Tahoma" panose="020B0604030504040204" pitchFamily="34" charset="0"/>
                <a:cs typeface="Tahoma" panose="020B0604030504040204" pitchFamily="34" charset="0"/>
              </a:rPr>
              <a:t> את מקצועו ולא רק את עצמו. הוא היה מודע היטב לתפקיד שאמן יכול למלא בחברה תרבותית ועשה כל  שביכולתו כדי לקדם זאת.</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הוא היה גורם מרכזי בהקמתה של האקדמיה לאמנויות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 </a:t>
            </a:r>
            <a:r>
              <a:rPr lang="en-US" altLang="he-IL" sz="1200">
                <a:solidFill>
                  <a:srgbClr val="FFFFFF"/>
                </a:solidFill>
                <a:latin typeface="Tahoma" panose="020B0604030504040204" pitchFamily="34" charset="0"/>
                <a:cs typeface="Tahoma" panose="020B0604030504040204" pitchFamily="34" charset="0"/>
              </a:rPr>
              <a:t>Accademia del Disegno</a:t>
            </a:r>
            <a:r>
              <a:rPr lang="he-IL" altLang="he-IL" sz="1200">
                <a:solidFill>
                  <a:srgbClr val="FFFFFF"/>
                </a:solidFill>
                <a:latin typeface="Tahoma" panose="020B0604030504040204" pitchFamily="34" charset="0"/>
                <a:cs typeface="Tahoma" panose="020B0604030504040204" pitchFamily="34" charset="0"/>
              </a:rPr>
              <a:t> בתחילת שנות ה-60 ותרם את הפרסקו</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המרכזי, לוקס הקדוש מצייר את הבתולה, לקפלת לוקס הקדוש בבזיליקת סנטיסימה אנונציאטה (בזיליקת הבשורה הכי קדושה). המנציחה את חברי האקדמיה. בפרסקו הנציח האמן את דיוקנו שלו בדמותו של לוקאס, וכן שנים מחבריו , אלה העומדים מימין ללוקאס: ג'ובאני אנג'לו מונטורסולי ותלמידו מרטינו.</a:t>
            </a:r>
          </a:p>
        </p:txBody>
      </p:sp>
    </p:spTree>
    <p:extLst>
      <p:ext uri="{BB962C8B-B14F-4D97-AF65-F5344CB8AC3E}">
        <p14:creationId xmlns:p14="http://schemas.microsoft.com/office/powerpoint/2010/main" val="2654466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9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8"/>
          <p:cNvSpPr>
            <a:spLocks noChangeArrowheads="1"/>
          </p:cNvSpPr>
          <p:nvPr/>
        </p:nvSpPr>
        <p:spPr bwMode="auto">
          <a:xfrm>
            <a:off x="0" y="6196013"/>
            <a:ext cx="446405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El Greco</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1610</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Toledo Cathedral, Toledo, Spain</a:t>
            </a:r>
          </a:p>
        </p:txBody>
      </p:sp>
      <p:sp>
        <p:nvSpPr>
          <p:cNvPr id="17412" name="מלבן 3"/>
          <p:cNvSpPr>
            <a:spLocks noChangeArrowheads="1"/>
          </p:cNvSpPr>
          <p:nvPr/>
        </p:nvSpPr>
        <p:spPr bwMode="auto">
          <a:xfrm>
            <a:off x="5343525" y="400050"/>
            <a:ext cx="6677025"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גילדת לוקאס הקדוש היה השם הנפוץ ביותר לגילדה עירונית של ציירים ואמנים אחרים, בייחוד בארצות השפלה. הן נקראו על שם לוקאס כותב הבשורה שהיה פטרונם של האמנים, כיוון שזוהה כצייר של דיוקן הבתולה.</a:t>
            </a: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אחת הגילדות הידועות הוקמה באנטוורפן. היא המשיכה לתפקד עד 1795, אם כי אז כבר איבדה את המונופול שלה ולכן את מרבית כוחה. ברוב הערים, כולל אנטוורפן, השלטון המקומי נתן לגילדה את הכוח להסדיר סוגים מוגדרים של סחר בתוך העיר. לפיכך נדרש אמן לחברות בגילדה, אם ביקש להעסיק חניכים או למכור ציורים לציבור. כללים דומים היו בדלפט, שם הורשו רק חברים בגילדה למכור ציורים בעיר או לפתוח בה חנות. הגילדות המוקדמות באנטוורפן ובברוז' היוו מודל שבעקבותיו הוקמו גילדות בערים אחרות, כולל אולם תצוגה או דוכן בשוק בו יכלו חברי הגילדה למכור את ציוריהם ישירות לציבור.</a:t>
            </a:r>
          </a:p>
          <a:p>
            <a:pPr fontAlgn="base">
              <a:lnSpc>
                <a:spcPct val="150000"/>
              </a:lnSpc>
              <a:spcBef>
                <a:spcPct val="0"/>
              </a:spcBef>
              <a:spcAft>
                <a:spcPct val="0"/>
              </a:spcAft>
              <a:buFontTx/>
              <a:buNone/>
            </a:pPr>
            <a:endParaRPr lang="he-IL"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גילדת לוקאס הקדוש לא ייצגה ציירים, פסלים ואמנים חזותיים אחרים בלבד, אלא גם סוחרים, חובבים ואפילו אוהבי אמנות, במיוחד במאה ה-17.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בימי הביניים חברי גילדות לוקאס הקדוש ברוב המקומות היו ככל הנראה מאיירי כתבי יד  ובערים רבות הצטרפו אליהם גם הסופרים של כתבי יד אלה. בגילדות המסורתיות, הציירים והמעצבים השתייכו לרוב לאותה גילדה. לגילדות נתנה הסמכות לשפוט במחלוקות בין אמנים ובין אמנים ללקוחותיהם.  בדרכים שכאלה הגילדה שלטה בקריירה הכלכלית של אמן בעיר ספציפית, בעוד בערים שונות הם היו עצמאיים לחלוטין ולעיתים קרובות תחרותיים זה בזה</a:t>
            </a:r>
            <a:endParaRPr lang="en-US" altLang="he-IL" sz="1200">
              <a:solidFill>
                <a:srgbClr val="FFFFFF"/>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371510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3375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מלבן 4"/>
          <p:cNvSpPr>
            <a:spLocks noChangeArrowheads="1"/>
          </p:cNvSpPr>
          <p:nvPr/>
        </p:nvSpPr>
        <p:spPr bwMode="auto">
          <a:xfrm>
            <a:off x="5753100" y="5927725"/>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Engelhard de Pee</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Self-portrait as St Luke painting the Madonna, 1601</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Alte Pinakothek, Munich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pic>
        <p:nvPicPr>
          <p:cNvPr id="56323"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 y="419100"/>
            <a:ext cx="54102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6"/>
          <p:cNvSpPr txBox="1">
            <a:spLocks noChangeArrowheads="1"/>
          </p:cNvSpPr>
          <p:nvPr/>
        </p:nvSpPr>
        <p:spPr bwMode="auto">
          <a:xfrm>
            <a:off x="7289800" y="828675"/>
            <a:ext cx="3835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עוד אמן שהנציח את דיוקנו בדמותו של לוקאס הקדוש</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על המדף מימין לחם ויין רמז לטקס האוכריסטיה</a:t>
            </a:r>
          </a:p>
        </p:txBody>
      </p:sp>
      <p:pic>
        <p:nvPicPr>
          <p:cNvPr id="56325"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6288" y="1981200"/>
            <a:ext cx="18383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054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9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מלבן 4"/>
          <p:cNvSpPr>
            <a:spLocks noChangeArrowheads="1"/>
          </p:cNvSpPr>
          <p:nvPr/>
        </p:nvSpPr>
        <p:spPr bwMode="auto">
          <a:xfrm>
            <a:off x="8843963" y="6119813"/>
            <a:ext cx="34639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Nicolas de Hoey</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Virgin's Portrait, 1603 </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Musée des beaux-arts, Dijon</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
        <p:nvSpPr>
          <p:cNvPr id="57348" name="TextBox 5"/>
          <p:cNvSpPr txBox="1">
            <a:spLocks noChangeArrowheads="1"/>
          </p:cNvSpPr>
          <p:nvPr/>
        </p:nvSpPr>
        <p:spPr bwMode="auto">
          <a:xfrm>
            <a:off x="9477375" y="676275"/>
            <a:ext cx="25050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גם אמן זה הנציח עצמו בדמותו של לוקאס הקדוש</a:t>
            </a:r>
          </a:p>
        </p:txBody>
      </p:sp>
    </p:spTree>
    <p:extLst>
      <p:ext uri="{BB962C8B-B14F-4D97-AF65-F5344CB8AC3E}">
        <p14:creationId xmlns:p14="http://schemas.microsoft.com/office/powerpoint/2010/main" val="55508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תמונה 3"/>
          <p:cNvPicPr>
            <a:picLocks noChangeAspect="1"/>
          </p:cNvPicPr>
          <p:nvPr/>
        </p:nvPicPr>
        <p:blipFill>
          <a:blip r:embed="rId2">
            <a:extLst>
              <a:ext uri="{28A0092B-C50C-407E-A947-70E740481C1C}">
                <a14:useLocalDpi xmlns:a14="http://schemas.microsoft.com/office/drawing/2010/main" val="0"/>
              </a:ext>
            </a:extLst>
          </a:blip>
          <a:srcRect r="484"/>
          <a:stretch>
            <a:fillRect/>
          </a:stretch>
        </p:blipFill>
        <p:spPr bwMode="auto">
          <a:xfrm>
            <a:off x="0" y="0"/>
            <a:ext cx="5524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מלבן 4"/>
          <p:cNvSpPr>
            <a:spLocks noChangeArrowheads="1"/>
          </p:cNvSpPr>
          <p:nvPr/>
        </p:nvSpPr>
        <p:spPr bwMode="auto">
          <a:xfrm>
            <a:off x="5495925" y="6119813"/>
            <a:ext cx="49149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fr-FR" altLang="he-IL" sz="1400" b="1" i="1">
                <a:solidFill>
                  <a:srgbClr val="FFFFFF"/>
                </a:solidFill>
                <a:latin typeface="Times New Roman" panose="02020603050405020304" pitchFamily="18" charset="0"/>
                <a:cs typeface="Times New Roman" panose="02020603050405020304" pitchFamily="18" charset="0"/>
              </a:rPr>
              <a:t>Marten de Vos</a:t>
            </a:r>
          </a:p>
          <a:p>
            <a:pPr algn="l" fontAlgn="base">
              <a:spcBef>
                <a:spcPct val="0"/>
              </a:spcBef>
              <a:spcAft>
                <a:spcPct val="0"/>
              </a:spcAft>
              <a:buFontTx/>
              <a:buNone/>
            </a:pPr>
            <a:r>
              <a:rPr lang="fr-FR" altLang="he-IL" sz="1400" b="1" i="1">
                <a:solidFill>
                  <a:srgbClr val="FFFFFF"/>
                </a:solidFill>
                <a:latin typeface="Times New Roman" panose="02020603050405020304" pitchFamily="18" charset="0"/>
                <a:cs typeface="Times New Roman" panose="02020603050405020304" pitchFamily="18" charset="0"/>
              </a:rPr>
              <a:t>St Luke Painting the Virgin's Portrait, 1602 </a:t>
            </a:r>
          </a:p>
          <a:p>
            <a:pPr algn="l" fontAlgn="base">
              <a:spcBef>
                <a:spcPct val="0"/>
              </a:spcBef>
              <a:spcAft>
                <a:spcPct val="0"/>
              </a:spcAft>
              <a:buFontTx/>
              <a:buNone/>
            </a:pPr>
            <a:r>
              <a:rPr lang="fr-FR" altLang="he-IL" sz="1400" b="1" i="1">
                <a:solidFill>
                  <a:srgbClr val="FFFFFF"/>
                </a:solidFill>
                <a:latin typeface="Times New Roman" panose="02020603050405020304" pitchFamily="18" charset="0"/>
                <a:cs typeface="Times New Roman" panose="02020603050405020304" pitchFamily="18" charset="0"/>
              </a:rPr>
              <a:t>Museo Real de Bellas Artes de Amberes</a:t>
            </a:r>
          </a:p>
        </p:txBody>
      </p:sp>
      <p:sp>
        <p:nvSpPr>
          <p:cNvPr id="58372" name="מלבן 5"/>
          <p:cNvSpPr>
            <a:spLocks noChangeArrowheads="1"/>
          </p:cNvSpPr>
          <p:nvPr/>
        </p:nvSpPr>
        <p:spPr bwMode="auto">
          <a:xfrm>
            <a:off x="5791200" y="273050"/>
            <a:ext cx="6096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מרטן דה ווס, שייסד את אחוות הרומניסטים באנטוורפן, היה תלמידו ויורשו הטוב ביותר של פרנס פלוריס. יצירותיו הן מבשרות ברורות של הבארוק של המאה ה-17. תמונה זו היא יצירה מאוחרת של האמן שמת ב-1603. את השימוש העשיר והמגוון בצבע ניתן לזקוף לשש השנים בהן בילה בפירנצה, רומא ווונציה (שם למד אצל טינטורטו). תמונותיו ברורות, מאוזנות ולעיתים הקומפוזיציה סימטרית. חרף העדפתו חללים פשוטים, הוא הצליח ליצור תחושה חזקה של דרמה ופלסטיות. למרות שהיה לותרני תקופה ארוכה, דה ווס היה גם דמות ראשית של הקונטרה רפורמציה. העדות הטובה ביותר לכך נמצאת בקנה המידה המונומנטלי של יצירותיו ובהקפדה שלו על ההוראות האיקונוגרפיות שנקבעו על ידי מועצת טרנט.</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נראה שהאמן הנציח עצמו בדמות העוזר הכותש ומכין את הפיגמנטים</a:t>
            </a:r>
          </a:p>
        </p:txBody>
      </p:sp>
      <p:pic>
        <p:nvPicPr>
          <p:cNvPr id="58373"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44025" y="3276600"/>
            <a:ext cx="23812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8462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9394" name="Picture 5" descr="lukeMadonnaCroce"/>
          <p:cNvPicPr>
            <a:picLocks noChangeAspect="1" noChangeArrowheads="1"/>
          </p:cNvPicPr>
          <p:nvPr/>
        </p:nvPicPr>
        <p:blipFill>
          <a:blip r:embed="rId2">
            <a:extLst>
              <a:ext uri="{28A0092B-C50C-407E-A947-70E740481C1C}">
                <a14:useLocalDpi xmlns:a14="http://schemas.microsoft.com/office/drawing/2010/main" val="0"/>
              </a:ext>
            </a:extLst>
          </a:blip>
          <a:srcRect l="1459" t="2330" r="1543"/>
          <a:stretch>
            <a:fillRect/>
          </a:stretch>
        </p:blipFill>
        <p:spPr bwMode="auto">
          <a:xfrm>
            <a:off x="2295525" y="495300"/>
            <a:ext cx="73914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6"/>
          <p:cNvSpPr>
            <a:spLocks noChangeArrowheads="1"/>
          </p:cNvSpPr>
          <p:nvPr/>
        </p:nvSpPr>
        <p:spPr bwMode="auto">
          <a:xfrm>
            <a:off x="2219325" y="5568950"/>
            <a:ext cx="9144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0"/>
              </a:spcBef>
              <a:spcAft>
                <a:spcPct val="0"/>
              </a:spcAft>
              <a:defRPr/>
            </a:pPr>
            <a:endParaRPr lang="he-IL" altLang="he-IL" sz="1400" b="1" i="1" dirty="0">
              <a:solidFill>
                <a:srgbClr val="FFFFFF"/>
              </a:solidFill>
              <a:effectLst>
                <a:outerShdw blurRad="38100" dist="38100" dir="2700000" algn="tl">
                  <a:srgbClr val="808080"/>
                </a:outerShdw>
              </a:effectLst>
              <a:latin typeface="Times New Roman" panose="02020603050405020304" pitchFamily="18" charset="0"/>
              <a:cs typeface="Times New Roman" panose="02020603050405020304" pitchFamily="18" charset="0"/>
            </a:endParaRPr>
          </a:p>
          <a:p>
            <a:pPr algn="l" rtl="0" fontAlgn="base">
              <a:spcBef>
                <a:spcPct val="0"/>
              </a:spcBef>
              <a:spcAft>
                <a:spcPct val="0"/>
              </a:spcAft>
              <a:defRPr/>
            </a:pPr>
            <a:r>
              <a:rPr lang="en-US" altLang="he-IL" sz="1400" b="1" i="1" dirty="0">
                <a:solidFill>
                  <a:srgbClr val="FFFFFF"/>
                </a:solidFill>
                <a:latin typeface="Times New Roman" panose="02020603050405020304" pitchFamily="18" charset="0"/>
                <a:cs typeface="Times New Roman" panose="02020603050405020304" pitchFamily="18" charset="0"/>
              </a:rPr>
              <a:t>Baldassare Croce</a:t>
            </a:r>
          </a:p>
          <a:p>
            <a:pPr algn="l" rtl="0" fontAlgn="base">
              <a:spcBef>
                <a:spcPct val="0"/>
              </a:spcBef>
              <a:spcAft>
                <a:spcPct val="0"/>
              </a:spcAft>
              <a:defRPr/>
            </a:pPr>
            <a:r>
              <a:rPr lang="en-US" altLang="he-IL" sz="1400" b="1" i="1" dirty="0">
                <a:solidFill>
                  <a:srgbClr val="FFFFFF"/>
                </a:solidFill>
                <a:latin typeface="Times New Roman" panose="02020603050405020304" pitchFamily="18" charset="0"/>
                <a:cs typeface="Times New Roman" panose="02020603050405020304" pitchFamily="18" charset="0"/>
              </a:rPr>
              <a:t>St. Luke Paints the "Salus </a:t>
            </a:r>
            <a:r>
              <a:rPr lang="en-US" altLang="he-IL" sz="1400" b="1" i="1" dirty="0" err="1">
                <a:solidFill>
                  <a:srgbClr val="FFFFFF"/>
                </a:solidFill>
                <a:latin typeface="Times New Roman" panose="02020603050405020304" pitchFamily="18" charset="0"/>
                <a:cs typeface="Times New Roman" panose="02020603050405020304" pitchFamily="18" charset="0"/>
              </a:rPr>
              <a:t>Populi</a:t>
            </a:r>
            <a:r>
              <a:rPr lang="en-US" altLang="he-IL" sz="1400" b="1" i="1" dirty="0">
                <a:solidFill>
                  <a:srgbClr val="FFFFFF"/>
                </a:solidFill>
                <a:latin typeface="Times New Roman" panose="02020603050405020304" pitchFamily="18" charset="0"/>
                <a:cs typeface="Times New Roman" panose="02020603050405020304" pitchFamily="18" charset="0"/>
              </a:rPr>
              <a:t> Romani" , 1613</a:t>
            </a:r>
            <a:br>
              <a:rPr lang="en-US" altLang="he-IL" sz="1400" b="1" i="1" dirty="0">
                <a:solidFill>
                  <a:srgbClr val="FFFFFF"/>
                </a:solidFill>
                <a:latin typeface="Times New Roman" panose="02020603050405020304" pitchFamily="18" charset="0"/>
                <a:cs typeface="Times New Roman" panose="02020603050405020304" pitchFamily="18" charset="0"/>
              </a:rPr>
            </a:br>
            <a:r>
              <a:rPr lang="en-US" altLang="he-IL" sz="1400" b="1" i="1" dirty="0">
                <a:solidFill>
                  <a:srgbClr val="FFFFFF"/>
                </a:solidFill>
                <a:latin typeface="Times New Roman" panose="02020603050405020304" pitchFamily="18" charset="0"/>
                <a:cs typeface="Times New Roman" panose="02020603050405020304" pitchFamily="18" charset="0"/>
              </a:rPr>
              <a:t>Museum of the Basilica of Santa Maria Maggiore, Rome</a:t>
            </a:r>
            <a:br>
              <a:rPr lang="en-US" altLang="he-IL" sz="1400" b="1" i="1" dirty="0">
                <a:solidFill>
                  <a:srgbClr val="FFFFFF"/>
                </a:solidFill>
                <a:latin typeface="Times New Roman" panose="02020603050405020304" pitchFamily="18" charset="0"/>
                <a:cs typeface="Times New Roman" panose="02020603050405020304" pitchFamily="18" charset="0"/>
              </a:rPr>
            </a:br>
            <a:r>
              <a:rPr lang="en-US" altLang="he-IL" sz="1400" b="1" i="1" dirty="0">
                <a:solidFill>
                  <a:srgbClr val="FFFFFF"/>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t/>
            </a:r>
            <a:br>
              <a:rPr lang="en-US" altLang="he-IL" sz="1400" b="1" i="1" dirty="0">
                <a:solidFill>
                  <a:srgbClr val="FFFFFF"/>
                </a:solidFill>
                <a:effectLst>
                  <a:outerShdw blurRad="38100" dist="38100" dir="2700000" algn="tl">
                    <a:srgbClr val="808080"/>
                  </a:outerShdw>
                </a:effectLst>
                <a:latin typeface="Times New Roman" panose="02020603050405020304" pitchFamily="18" charset="0"/>
                <a:cs typeface="Times New Roman" panose="02020603050405020304" pitchFamily="18" charset="0"/>
              </a:rPr>
            </a:br>
            <a:endParaRPr lang="en-US" altLang="he-IL" sz="1400" b="1" i="1" dirty="0">
              <a:solidFill>
                <a:srgbClr val="FFFFFF"/>
              </a:solidFill>
              <a:effectLst>
                <a:outerShdw blurRad="38100" dist="38100" dir="2700000" algn="tl">
                  <a:srgbClr val="80808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45622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8"/>
          <p:cNvSpPr>
            <a:spLocks noChangeArrowheads="1"/>
          </p:cNvSpPr>
          <p:nvPr/>
        </p:nvSpPr>
        <p:spPr bwMode="auto">
          <a:xfrm>
            <a:off x="5529263" y="6119813"/>
            <a:ext cx="48101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Guercino</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 and child, between 1652 and 1653</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 Nelson-Atkins Museum of Art</a:t>
            </a:r>
          </a:p>
        </p:txBody>
      </p:sp>
      <p:pic>
        <p:nvPicPr>
          <p:cNvPr id="60419"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30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0724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32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מלבן 4"/>
          <p:cNvSpPr>
            <a:spLocks noChangeArrowheads="1"/>
          </p:cNvSpPr>
          <p:nvPr/>
        </p:nvSpPr>
        <p:spPr bwMode="auto">
          <a:xfrm>
            <a:off x="5607050" y="6119813"/>
            <a:ext cx="39639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Pierre Mignard </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 and child, 17</a:t>
            </a:r>
            <a:r>
              <a:rPr lang="en-US" altLang="he-IL" sz="1400" b="1" i="1" baseline="30000">
                <a:solidFill>
                  <a:srgbClr val="FFFFFF"/>
                </a:solidFill>
                <a:latin typeface="Times New Roman" panose="02020603050405020304" pitchFamily="18" charset="0"/>
                <a:cs typeface="Times New Roman" panose="02020603050405020304" pitchFamily="18" charset="0"/>
              </a:rPr>
              <a:t>th</a:t>
            </a:r>
            <a:r>
              <a:rPr lang="en-US" altLang="he-IL" sz="1400" b="1" i="1">
                <a:solidFill>
                  <a:srgbClr val="FFFFFF"/>
                </a:solidFill>
                <a:latin typeface="Times New Roman" panose="02020603050405020304" pitchFamily="18" charset="0"/>
                <a:cs typeface="Times New Roman" panose="02020603050405020304" pitchFamily="18" charset="0"/>
              </a:rPr>
              <a:t> century</a:t>
            </a:r>
          </a:p>
          <a:p>
            <a:pPr algn="l" fontAlgn="base">
              <a:spcBef>
                <a:spcPct val="0"/>
              </a:spcBef>
              <a:spcAft>
                <a:spcPct val="0"/>
              </a:spcAft>
              <a:buFontTx/>
              <a:buNone/>
            </a:pPr>
            <a:r>
              <a:rPr lang="fr-FR" altLang="he-IL" sz="1400" b="1" i="1">
                <a:solidFill>
                  <a:srgbClr val="FFFFFF"/>
                </a:solidFill>
                <a:latin typeface="Times New Roman" panose="02020603050405020304" pitchFamily="18" charset="0"/>
                <a:cs typeface="Times New Roman" panose="02020603050405020304" pitchFamily="18" charset="0"/>
              </a:rPr>
              <a:t>Musée des Beaux-Arts et d’Archéologie, Troyes</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4111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24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מלבן 4"/>
          <p:cNvSpPr>
            <a:spLocks noChangeArrowheads="1"/>
          </p:cNvSpPr>
          <p:nvPr/>
        </p:nvSpPr>
        <p:spPr bwMode="auto">
          <a:xfrm>
            <a:off x="5614988" y="6119813"/>
            <a:ext cx="4027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Simone Cantarini</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 between 1632 and 1648</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Private Collection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603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21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מלבן 4"/>
          <p:cNvSpPr>
            <a:spLocks noChangeArrowheads="1"/>
          </p:cNvSpPr>
          <p:nvPr/>
        </p:nvSpPr>
        <p:spPr bwMode="auto">
          <a:xfrm>
            <a:off x="4429125" y="6119813"/>
            <a:ext cx="6372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Luca Giordano</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 and child, from 1650 until 1654</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Museo de Arte de Ponce, Puerto Rico</a:t>
            </a:r>
          </a:p>
        </p:txBody>
      </p:sp>
    </p:spTree>
    <p:extLst>
      <p:ext uri="{BB962C8B-B14F-4D97-AF65-F5344CB8AC3E}">
        <p14:creationId xmlns:p14="http://schemas.microsoft.com/office/powerpoint/2010/main" val="3892770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מלבן 4"/>
          <p:cNvSpPr>
            <a:spLocks noChangeArrowheads="1"/>
          </p:cNvSpPr>
          <p:nvPr/>
        </p:nvSpPr>
        <p:spPr bwMode="auto">
          <a:xfrm>
            <a:off x="8810625" y="5903913"/>
            <a:ext cx="6096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Luca Giordano</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 and child, 1692</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Brest’s Museum of Fine Arts, France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16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תמונה 4"/>
          <p:cNvPicPr>
            <a:picLocks noChangeAspect="1"/>
          </p:cNvPicPr>
          <p:nvPr/>
        </p:nvPicPr>
        <p:blipFill>
          <a:blip r:embed="rId2">
            <a:extLst>
              <a:ext uri="{28A0092B-C50C-407E-A947-70E740481C1C}">
                <a14:useLocalDpi xmlns:a14="http://schemas.microsoft.com/office/drawing/2010/main" val="0"/>
              </a:ext>
            </a:extLst>
          </a:blip>
          <a:srcRect t="4129" r="8820" b="11977"/>
          <a:stretch>
            <a:fillRect/>
          </a:stretch>
        </p:blipFill>
        <p:spPr bwMode="auto">
          <a:xfrm>
            <a:off x="8147050" y="704850"/>
            <a:ext cx="3811588"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7"/>
          <p:cNvSpPr>
            <a:spLocks noChangeArrowheads="1"/>
          </p:cNvSpPr>
          <p:nvPr/>
        </p:nvSpPr>
        <p:spPr bwMode="auto">
          <a:xfrm>
            <a:off x="4548188" y="568325"/>
            <a:ext cx="3552825" cy="52308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fontAlgn="base">
              <a:spcBef>
                <a:spcPct val="0"/>
              </a:spcBef>
              <a:spcAft>
                <a:spcPct val="0"/>
              </a:spcAft>
              <a:defRPr/>
            </a:pPr>
            <a:endParaRPr lang="he-IL" altLang="he-IL" sz="1400" b="1" dirty="0">
              <a:solidFill>
                <a:srgbClr val="FFFFFF"/>
              </a:solidFill>
              <a:effectLst>
                <a:outerShdw blurRad="38100" dist="38100" dir="2700000" algn="tl">
                  <a:srgbClr val="C0C0C0"/>
                </a:outerShdw>
              </a:effectLst>
              <a:latin typeface="Tahoma" panose="020B0604030504040204" pitchFamily="34" charset="0"/>
              <a:cs typeface="Tahoma" panose="020B0604030504040204" pitchFamily="34" charset="0"/>
            </a:endParaRPr>
          </a:p>
          <a:p>
            <a:pPr rtl="0" fontAlgn="base">
              <a:spcBef>
                <a:spcPct val="0"/>
              </a:spcBef>
              <a:spcAft>
                <a:spcPct val="0"/>
              </a:spcAft>
              <a:defRPr/>
            </a:pPr>
            <a:r>
              <a:rPr lang="en-US" altLang="he-IL" sz="1400" b="1" dirty="0">
                <a:solidFill>
                  <a:srgbClr val="FFFFFF"/>
                </a:solidFill>
                <a:latin typeface="Tahoma" panose="020B0604030504040204" pitchFamily="34" charset="0"/>
                <a:cs typeface="Tahoma" panose="020B0604030504040204" pitchFamily="34" charset="0"/>
              </a:rPr>
              <a:t>Salus </a:t>
            </a:r>
            <a:r>
              <a:rPr lang="en-US" altLang="he-IL" sz="1400" b="1" dirty="0" err="1">
                <a:solidFill>
                  <a:srgbClr val="FFFFFF"/>
                </a:solidFill>
                <a:latin typeface="Tahoma" panose="020B0604030504040204" pitchFamily="34" charset="0"/>
                <a:cs typeface="Tahoma" panose="020B0604030504040204" pitchFamily="34" charset="0"/>
              </a:rPr>
              <a:t>Populi</a:t>
            </a:r>
            <a:r>
              <a:rPr lang="en-US" altLang="he-IL" sz="1400" b="1" dirty="0">
                <a:solidFill>
                  <a:srgbClr val="FFFFFF"/>
                </a:solidFill>
                <a:latin typeface="Tahoma" panose="020B0604030504040204" pitchFamily="34" charset="0"/>
                <a:cs typeface="Tahoma" panose="020B0604030504040204" pitchFamily="34" charset="0"/>
              </a:rPr>
              <a:t> Romani</a:t>
            </a:r>
            <a:endParaRPr lang="he-IL" altLang="he-IL" sz="1400" b="1" dirty="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defRPr/>
            </a:pPr>
            <a:r>
              <a:rPr lang="he-IL" altLang="he-IL" sz="1200" dirty="0">
                <a:solidFill>
                  <a:srgbClr val="FFFFFF"/>
                </a:solidFill>
                <a:latin typeface="Tahoma" panose="020B0604030504040204" pitchFamily="34" charset="0"/>
                <a:cs typeface="Tahoma" panose="020B0604030504040204" pitchFamily="34" charset="0"/>
              </a:rPr>
              <a:t>משמעותה המגינה ( השומרת על  רווחתו ושלומו של העם הרומי). זהו השם שניתן במאה ה-19 לאיקונה  ביזאנטית , מראשית הנצרות, של המדונה והילד הנמצאת </a:t>
            </a:r>
            <a:r>
              <a:rPr lang="he-IL" altLang="he-IL" sz="1200" dirty="0" err="1">
                <a:solidFill>
                  <a:srgbClr val="FFFFFF"/>
                </a:solidFill>
                <a:latin typeface="Tahoma" panose="020B0604030504040204" pitchFamily="34" charset="0"/>
                <a:cs typeface="Tahoma" panose="020B0604030504040204" pitchFamily="34" charset="0"/>
              </a:rPr>
              <a:t>בקאפלת</a:t>
            </a:r>
            <a:r>
              <a:rPr lang="he-IL" altLang="he-IL" sz="1200" dirty="0">
                <a:solidFill>
                  <a:srgbClr val="FFFFFF"/>
                </a:solidFill>
                <a:latin typeface="Tahoma" panose="020B0604030504040204" pitchFamily="34" charset="0"/>
                <a:cs typeface="Tahoma" panose="020B0604030504040204" pitchFamily="34" charset="0"/>
              </a:rPr>
              <a:t> </a:t>
            </a:r>
            <a:r>
              <a:rPr lang="he-IL" altLang="he-IL" sz="1200" dirty="0" err="1">
                <a:solidFill>
                  <a:srgbClr val="FFFFFF"/>
                </a:solidFill>
                <a:latin typeface="Tahoma" panose="020B0604030504040204" pitchFamily="34" charset="0"/>
                <a:cs typeface="Tahoma" panose="020B0604030504040204" pitchFamily="34" charset="0"/>
              </a:rPr>
              <a:t>בורגזה</a:t>
            </a:r>
            <a:r>
              <a:rPr lang="he-IL" altLang="he-IL" sz="1200" dirty="0">
                <a:solidFill>
                  <a:srgbClr val="FFFFFF"/>
                </a:solidFill>
                <a:latin typeface="Tahoma" panose="020B0604030504040204" pitchFamily="34" charset="0"/>
                <a:cs typeface="Tahoma" panose="020B0604030504040204" pitchFamily="34" charset="0"/>
              </a:rPr>
              <a:t> (</a:t>
            </a:r>
            <a:r>
              <a:rPr lang="he-IL" altLang="he-IL" sz="1200" dirty="0" err="1">
                <a:solidFill>
                  <a:srgbClr val="FFFFFF"/>
                </a:solidFill>
                <a:latin typeface="Tahoma" panose="020B0604030504040204" pitchFamily="34" charset="0"/>
                <a:cs typeface="Tahoma" panose="020B0604030504040204" pitchFamily="34" charset="0"/>
              </a:rPr>
              <a:t>פאולינה</a:t>
            </a:r>
            <a:r>
              <a:rPr lang="he-IL" altLang="he-IL" sz="1200" dirty="0">
                <a:solidFill>
                  <a:srgbClr val="FFFFFF"/>
                </a:solidFill>
                <a:latin typeface="Tahoma" panose="020B0604030504040204" pitchFamily="34" charset="0"/>
                <a:cs typeface="Tahoma" panose="020B0604030504040204" pitchFamily="34" charset="0"/>
              </a:rPr>
              <a:t>)  שבבזיליקת סנטה מריה מג'ורה ברומא.                     היסטורית זו האיקונה החשובה ביותר של מריה ברומא, ולמרות שחשיבותה ירדה  במהלך השנים לטובת איקונות אחרות כמו זו של אם הישועה התמידית </a:t>
            </a:r>
            <a:r>
              <a:rPr lang="en-US" altLang="he-IL" sz="1200" dirty="0">
                <a:solidFill>
                  <a:srgbClr val="FFFFFF"/>
                </a:solidFill>
                <a:latin typeface="Tahoma" panose="020B0604030504040204" pitchFamily="34" charset="0"/>
                <a:cs typeface="Tahoma" panose="020B0604030504040204" pitchFamily="34" charset="0"/>
              </a:rPr>
              <a:t>Our Mother of Perpetual Help</a:t>
            </a:r>
            <a:r>
              <a:rPr lang="he-IL" altLang="he-IL" sz="1200" dirty="0">
                <a:solidFill>
                  <a:srgbClr val="FFFFFF"/>
                </a:solidFill>
                <a:latin typeface="Tahoma" panose="020B0604030504040204" pitchFamily="34" charset="0"/>
                <a:cs typeface="Tahoma" panose="020B0604030504040204" pitchFamily="34" charset="0"/>
              </a:rPr>
              <a:t>, מעמדה הרם הושב לה  על ידי האפיפיור פיוס השנים עשר בשנת 1954, ועל ידי האפיפיור </a:t>
            </a:r>
            <a:r>
              <a:rPr lang="he-IL" altLang="he-IL" sz="1200" dirty="0" err="1">
                <a:solidFill>
                  <a:srgbClr val="FFFFFF"/>
                </a:solidFill>
                <a:latin typeface="Tahoma" panose="020B0604030504040204" pitchFamily="34" charset="0"/>
                <a:cs typeface="Tahoma" panose="020B0604030504040204" pitchFamily="34" charset="0"/>
              </a:rPr>
              <a:t>בנדיקטוס</a:t>
            </a:r>
            <a:r>
              <a:rPr lang="he-IL" altLang="he-IL" sz="1200" dirty="0">
                <a:solidFill>
                  <a:srgbClr val="FFFFFF"/>
                </a:solidFill>
                <a:latin typeface="Tahoma" panose="020B0604030504040204" pitchFamily="34" charset="0"/>
                <a:cs typeface="Tahoma" panose="020B0604030504040204" pitchFamily="34" charset="0"/>
              </a:rPr>
              <a:t> ה-16 אשר באירועים שונים פנה למריה בבקשת עזרה  וכינה אותה  בשם זה </a:t>
            </a:r>
            <a:r>
              <a:rPr lang="en-US" altLang="he-IL" sz="1200" dirty="0">
                <a:solidFill>
                  <a:srgbClr val="FFFFFF"/>
                </a:solidFill>
                <a:latin typeface="Tahoma" panose="020B0604030504040204" pitchFamily="34" charset="0"/>
                <a:cs typeface="Tahoma" panose="020B0604030504040204" pitchFamily="34" charset="0"/>
              </a:rPr>
              <a:t>Salus </a:t>
            </a:r>
            <a:r>
              <a:rPr lang="en-US" altLang="he-IL" sz="1200" dirty="0" err="1">
                <a:solidFill>
                  <a:srgbClr val="FFFFFF"/>
                </a:solidFill>
                <a:latin typeface="Tahoma" panose="020B0604030504040204" pitchFamily="34" charset="0"/>
                <a:cs typeface="Tahoma" panose="020B0604030504040204" pitchFamily="34" charset="0"/>
              </a:rPr>
              <a:t>Populi</a:t>
            </a:r>
            <a:r>
              <a:rPr lang="en-US" altLang="he-IL" sz="1200" dirty="0">
                <a:solidFill>
                  <a:srgbClr val="FFFFFF"/>
                </a:solidFill>
                <a:latin typeface="Tahoma" panose="020B0604030504040204" pitchFamily="34" charset="0"/>
                <a:cs typeface="Tahoma" panose="020B0604030504040204" pitchFamily="34" charset="0"/>
              </a:rPr>
              <a:t> Romani</a:t>
            </a:r>
            <a:r>
              <a:rPr lang="he-IL" altLang="he-IL" sz="1200" dirty="0">
                <a:solidFill>
                  <a:srgbClr val="FFFFFF"/>
                </a:solidFill>
                <a:latin typeface="Tahoma" panose="020B0604030504040204" pitchFamily="34" charset="0"/>
                <a:cs typeface="Tahoma" panose="020B0604030504040204" pitchFamily="34" charset="0"/>
              </a:rPr>
              <a:t> .</a:t>
            </a:r>
          </a:p>
          <a:p>
            <a:pPr fontAlgn="base">
              <a:lnSpc>
                <a:spcPct val="150000"/>
              </a:lnSpc>
              <a:spcBef>
                <a:spcPct val="0"/>
              </a:spcBef>
              <a:spcAft>
                <a:spcPct val="0"/>
              </a:spcAft>
              <a:defRPr/>
            </a:pPr>
            <a:r>
              <a:rPr lang="he-IL" altLang="he-IL" sz="1200" dirty="0">
                <a:solidFill>
                  <a:srgbClr val="FFFFFF"/>
                </a:solidFill>
                <a:latin typeface="Tahoma" panose="020B0604030504040204" pitchFamily="34" charset="0"/>
                <a:cs typeface="Tahoma" panose="020B0604030504040204" pitchFamily="34" charset="0"/>
              </a:rPr>
              <a:t>מקורו  של הביטוי במערכת המשפט ובטקסים פגאניים קדומים של הרפובליקה הרומית, </a:t>
            </a:r>
          </a:p>
          <a:p>
            <a:pPr fontAlgn="base">
              <a:lnSpc>
                <a:spcPct val="150000"/>
              </a:lnSpc>
              <a:spcBef>
                <a:spcPct val="0"/>
              </a:spcBef>
              <a:spcAft>
                <a:spcPct val="0"/>
              </a:spcAft>
              <a:defRPr/>
            </a:pPr>
            <a:r>
              <a:rPr lang="he-IL" altLang="he-IL" sz="1200" dirty="0">
                <a:solidFill>
                  <a:srgbClr val="FFFFFF"/>
                </a:solidFill>
                <a:latin typeface="Tahoma" panose="020B0604030504040204" pitchFamily="34" charset="0"/>
                <a:cs typeface="Tahoma" panose="020B0604030504040204" pitchFamily="34" charset="0"/>
              </a:rPr>
              <a:t>בהם בקשו מן האלים שלום  ורווחה.</a:t>
            </a:r>
          </a:p>
          <a:p>
            <a:pPr fontAlgn="base">
              <a:lnSpc>
                <a:spcPct val="150000"/>
              </a:lnSpc>
              <a:spcBef>
                <a:spcPct val="0"/>
              </a:spcBef>
              <a:spcAft>
                <a:spcPct val="0"/>
              </a:spcAft>
              <a:defRPr/>
            </a:pPr>
            <a:r>
              <a:rPr lang="he-IL" altLang="he-IL" sz="1200" dirty="0">
                <a:solidFill>
                  <a:srgbClr val="FFFFFF"/>
                </a:solidFill>
                <a:latin typeface="Tahoma" panose="020B0604030504040204" pitchFamily="34" charset="0"/>
                <a:cs typeface="Tahoma" panose="020B0604030504040204" pitchFamily="34" charset="0"/>
              </a:rPr>
              <a:t> </a:t>
            </a:r>
            <a:endParaRPr lang="en-US" altLang="he-IL" sz="1200" dirty="0">
              <a:solidFill>
                <a:srgbClr val="FFFFFF"/>
              </a:solidFill>
              <a:latin typeface="Tahoma" panose="020B0604030504040204" pitchFamily="34" charset="0"/>
              <a:cs typeface="Tahoma" panose="020B0604030504040204" pitchFamily="34" charset="0"/>
            </a:endParaRPr>
          </a:p>
        </p:txBody>
      </p:sp>
      <p:pic>
        <p:nvPicPr>
          <p:cNvPr id="18436"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מלבן 2"/>
          <p:cNvSpPr>
            <a:spLocks noChangeArrowheads="1"/>
          </p:cNvSpPr>
          <p:nvPr/>
        </p:nvSpPr>
        <p:spPr bwMode="auto">
          <a:xfrm>
            <a:off x="4600575" y="6334125"/>
            <a:ext cx="240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it-IT" altLang="he-IL" sz="1400" b="1" i="1">
                <a:solidFill>
                  <a:srgbClr val="FFFFFF"/>
                </a:solidFill>
                <a:latin typeface="Times New Roman" panose="02020603050405020304" pitchFamily="18" charset="0"/>
                <a:cs typeface="Times New Roman" panose="02020603050405020304" pitchFamily="18" charset="0"/>
              </a:rPr>
              <a:t>Salus Populi Romani </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fontAlgn="base">
              <a:spcBef>
                <a:spcPct val="0"/>
              </a:spcBef>
              <a:spcAft>
                <a:spcPct val="0"/>
              </a:spcAft>
              <a:buFontTx/>
              <a:buNone/>
            </a:pPr>
            <a:r>
              <a:rPr lang="it-IT" altLang="he-IL" sz="1400" b="1" i="1">
                <a:solidFill>
                  <a:srgbClr val="FFFFFF"/>
                </a:solidFill>
                <a:latin typeface="Times New Roman" panose="02020603050405020304" pitchFamily="18" charset="0"/>
                <a:cs typeface="Times New Roman" panose="02020603050405020304" pitchFamily="18" charset="0"/>
              </a:rPr>
              <a:t>Santa Maria Maggiore</a:t>
            </a:r>
            <a:r>
              <a:rPr lang="en-US" altLang="he-IL" sz="1400" b="1" i="1">
                <a:solidFill>
                  <a:srgbClr val="FFFFFF"/>
                </a:solidFill>
                <a:latin typeface="Times New Roman" panose="02020603050405020304" pitchFamily="18" charset="0"/>
                <a:cs typeface="Times New Roman" panose="02020603050405020304" pitchFamily="18" charset="0"/>
              </a:rPr>
              <a:t>, Rome</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742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16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מלבן 4"/>
          <p:cNvSpPr>
            <a:spLocks noChangeArrowheads="1"/>
          </p:cNvSpPr>
          <p:nvPr/>
        </p:nvSpPr>
        <p:spPr bwMode="auto">
          <a:xfrm>
            <a:off x="0" y="6334125"/>
            <a:ext cx="3040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Melchor Pérez Holguín</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Virgin, c.1714</a:t>
            </a:r>
          </a:p>
        </p:txBody>
      </p:sp>
      <p:pic>
        <p:nvPicPr>
          <p:cNvPr id="65540" name="תמונה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4888" y="0"/>
            <a:ext cx="4837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9"/>
          <p:cNvSpPr txBox="1">
            <a:spLocks noChangeArrowheads="1"/>
          </p:cNvSpPr>
          <p:nvPr/>
        </p:nvSpPr>
        <p:spPr bwMode="auto">
          <a:xfrm>
            <a:off x="7372350" y="6380163"/>
            <a:ext cx="33940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Giuseppe Antonio Petrini</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Virgin, 18</a:t>
            </a:r>
            <a:r>
              <a:rPr lang="en-US" altLang="he-IL" sz="1400" b="1" i="1" baseline="30000">
                <a:solidFill>
                  <a:srgbClr val="FFFFFF"/>
                </a:solidFill>
                <a:latin typeface="Times New Roman" panose="02020603050405020304" pitchFamily="18" charset="0"/>
                <a:cs typeface="Times New Roman" panose="02020603050405020304" pitchFamily="18" charset="0"/>
              </a:rPr>
              <a:t>th</a:t>
            </a:r>
            <a:r>
              <a:rPr lang="en-US" altLang="he-IL" sz="1400" b="1" i="1">
                <a:solidFill>
                  <a:srgbClr val="FFFFFF"/>
                </a:solidFill>
                <a:latin typeface="Times New Roman" panose="02020603050405020304" pitchFamily="18" charset="0"/>
                <a:cs typeface="Times New Roman" panose="02020603050405020304" pitchFamily="18" charset="0"/>
              </a:rPr>
              <a:t>century</a:t>
            </a:r>
          </a:p>
          <a:p>
            <a:pPr algn="l" fontAlgn="base">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a:p>
            <a:pPr algn="l" fontAlgn="base">
              <a:spcBef>
                <a:spcPct val="0"/>
              </a:spcBef>
              <a:spcAft>
                <a:spcPct val="0"/>
              </a:spcAft>
              <a:buFontTx/>
              <a:buNone/>
            </a:pP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3313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94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5"/>
          <p:cNvSpPr>
            <a:spLocks noChangeArrowheads="1"/>
          </p:cNvSpPr>
          <p:nvPr/>
        </p:nvSpPr>
        <p:spPr bwMode="auto">
          <a:xfrm>
            <a:off x="8923338" y="6032500"/>
            <a:ext cx="32686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Giuseppe Antonio Petrini</a:t>
            </a:r>
          </a:p>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Madonna, c.</a:t>
            </a:r>
            <a:r>
              <a:rPr lang="he-IL" altLang="he-IL" sz="1400" b="1" i="1">
                <a:solidFill>
                  <a:srgbClr val="FFFFFF"/>
                </a:solidFill>
                <a:latin typeface="Times New Roman" panose="02020603050405020304" pitchFamily="18" charset="0"/>
                <a:cs typeface="Times New Roman" panose="02020603050405020304" pitchFamily="18" charset="0"/>
              </a:rPr>
              <a:t>1740</a:t>
            </a:r>
            <a:endParaRPr lang="en-US" altLang="he-IL" sz="1400" b="1" i="1">
              <a:solidFill>
                <a:srgbClr val="FFFFFF"/>
              </a:solidFill>
              <a:latin typeface="Times New Roman" panose="02020603050405020304" pitchFamily="18" charset="0"/>
              <a:cs typeface="Times New Roman" panose="02020603050405020304" pitchFamily="18" charset="0"/>
            </a:endParaRPr>
          </a:p>
          <a:p>
            <a:pPr algn="l" rtl="0" fontAlgn="base">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Kunsthaus Zürich</a:t>
            </a:r>
          </a:p>
        </p:txBody>
      </p:sp>
    </p:spTree>
    <p:extLst>
      <p:ext uri="{BB962C8B-B14F-4D97-AF65-F5344CB8AC3E}">
        <p14:creationId xmlns:p14="http://schemas.microsoft.com/office/powerpoint/2010/main" val="28237652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85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מלבן 4"/>
          <p:cNvSpPr>
            <a:spLocks noChangeArrowheads="1"/>
          </p:cNvSpPr>
          <p:nvPr/>
        </p:nvSpPr>
        <p:spPr bwMode="auto">
          <a:xfrm>
            <a:off x="9372600" y="6119813"/>
            <a:ext cx="2819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Eduard Jakob von Steinle</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Painting the Virgin, 1851</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Royal Collection, London</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
        <p:nvSpPr>
          <p:cNvPr id="67588" name="TextBox 6"/>
          <p:cNvSpPr txBox="1">
            <a:spLocks noChangeArrowheads="1"/>
          </p:cNvSpPr>
          <p:nvPr/>
        </p:nvSpPr>
        <p:spPr bwMode="auto">
          <a:xfrm>
            <a:off x="9544050" y="1247775"/>
            <a:ext cx="2486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תמונה זו הוזמנה על ידי הנסיך אלברט כמתנת יום הולדת לרעייתו המלכה ויקטוריה. פרח הציפורן שבידי ישוע מכונה פרח האלים: </a:t>
            </a:r>
            <a:r>
              <a:rPr lang="en-US" altLang="he-IL" sz="1200">
                <a:solidFill>
                  <a:srgbClr val="FFFFFF"/>
                </a:solidFill>
                <a:latin typeface="Tahoma" panose="020B0604030504040204" pitchFamily="34" charset="0"/>
                <a:cs typeface="Tahoma" panose="020B0604030504040204" pitchFamily="34" charset="0"/>
              </a:rPr>
              <a:t>Dianthus</a:t>
            </a:r>
            <a:r>
              <a:rPr lang="he-IL" altLang="he-IL" sz="1200">
                <a:solidFill>
                  <a:srgbClr val="FFFFFF"/>
                </a:solidFill>
                <a:latin typeface="Tahoma" panose="020B0604030504040204" pitchFamily="34" charset="0"/>
                <a:cs typeface="Tahoma" panose="020B0604030504040204" pitchFamily="34" charset="0"/>
              </a:rPr>
              <a:t> הוא מסמל אהבה ותשוקה.  אך מבחינה תיאולוגית</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צבעו האדום מרמז על הפסיון של ישוע.</a:t>
            </a:r>
          </a:p>
        </p:txBody>
      </p:sp>
    </p:spTree>
    <p:extLst>
      <p:ext uri="{BB962C8B-B14F-4D97-AF65-F5344CB8AC3E}">
        <p14:creationId xmlns:p14="http://schemas.microsoft.com/office/powerpoint/2010/main" val="32355977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4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מלבן 4"/>
          <p:cNvSpPr>
            <a:spLocks noChangeArrowheads="1"/>
          </p:cNvSpPr>
          <p:nvPr/>
        </p:nvSpPr>
        <p:spPr bwMode="auto">
          <a:xfrm>
            <a:off x="9315450" y="5903913"/>
            <a:ext cx="27146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Carl Blechen (1798-1840)</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Saint Luke Painting the Madonna</a:t>
            </a:r>
          </a:p>
          <a:p>
            <a:pPr algn="l" fontAlgn="base">
              <a:spcBef>
                <a:spcPct val="0"/>
              </a:spcBef>
              <a:spcAft>
                <a:spcPct val="0"/>
              </a:spcAft>
              <a:buFontTx/>
              <a:buNone/>
            </a:pPr>
            <a:r>
              <a:rPr lang="de-DE" altLang="he-IL" sz="1400" b="1" i="1">
                <a:solidFill>
                  <a:srgbClr val="FFFFFF"/>
                </a:solidFill>
                <a:latin typeface="Times New Roman" panose="02020603050405020304" pitchFamily="18" charset="0"/>
                <a:cs typeface="Times New Roman" panose="02020603050405020304" pitchFamily="18" charset="0"/>
              </a:rPr>
              <a:t>Alte und Neue Nationalgalerie</a:t>
            </a:r>
          </a:p>
          <a:p>
            <a:pPr algn="l" fontAlgn="base">
              <a:spcBef>
                <a:spcPct val="0"/>
              </a:spcBef>
              <a:spcAft>
                <a:spcPct val="0"/>
              </a:spcAft>
              <a:buFontTx/>
              <a:buNone/>
            </a:pPr>
            <a:r>
              <a:rPr lang="de-DE" altLang="he-IL" sz="1400" b="1" i="1">
                <a:solidFill>
                  <a:srgbClr val="FFFFFF"/>
                </a:solidFill>
                <a:latin typeface="Times New Roman" panose="02020603050405020304" pitchFamily="18" charset="0"/>
                <a:cs typeface="Times New Roman" panose="02020603050405020304" pitchFamily="18" charset="0"/>
              </a:rPr>
              <a:t> Museum Berggruen, Berlin</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103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6"/>
          <p:cNvSpPr>
            <a:spLocks noChangeArrowheads="1"/>
          </p:cNvSpPr>
          <p:nvPr/>
        </p:nvSpPr>
        <p:spPr bwMode="auto">
          <a:xfrm>
            <a:off x="5708650" y="6110288"/>
            <a:ext cx="3640138"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Reinhold von Theobald</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Saint Luke Painting the Madonna, </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Crocker Art Museum, Sacramento, California </a:t>
            </a:r>
            <a:br>
              <a:rPr lang="en-US" altLang="he-IL" sz="1400" b="1" i="1">
                <a:solidFill>
                  <a:srgbClr val="FFFFFF"/>
                </a:solidFill>
                <a:latin typeface="Times New Roman" panose="02020603050405020304" pitchFamily="18" charset="0"/>
                <a:cs typeface="Times New Roman" panose="02020603050405020304" pitchFamily="18" charset="0"/>
              </a:rPr>
            </a:br>
            <a:endParaRPr lang="en-US" altLang="he-IL" sz="1400" b="1" i="1">
              <a:solidFill>
                <a:srgbClr val="FFFFFF"/>
              </a:solidFill>
              <a:latin typeface="Times New Roman" panose="02020603050405020304" pitchFamily="18" charset="0"/>
              <a:cs typeface="Times New Roman" panose="02020603050405020304" pitchFamily="18" charset="0"/>
            </a:endParaRPr>
          </a:p>
        </p:txBody>
      </p:sp>
      <p:pic>
        <p:nvPicPr>
          <p:cNvPr id="69635"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2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9648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מלבן 3"/>
          <p:cNvSpPr>
            <a:spLocks noChangeArrowheads="1"/>
          </p:cNvSpPr>
          <p:nvPr/>
        </p:nvSpPr>
        <p:spPr bwMode="auto">
          <a:xfrm>
            <a:off x="6048375" y="6334125"/>
            <a:ext cx="2335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Mironov Andrey Nikolaevich</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 Apostle Luke,  2015</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pic>
        <p:nvPicPr>
          <p:cNvPr id="70659" name="תמונה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03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234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1682"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1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8"/>
          <p:cNvSpPr>
            <a:spLocks noChangeArrowheads="1"/>
          </p:cNvSpPr>
          <p:nvPr/>
        </p:nvSpPr>
        <p:spPr bwMode="auto">
          <a:xfrm>
            <a:off x="4676775" y="5410200"/>
            <a:ext cx="43561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Unknown French Master </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a:t>
            </a:r>
            <a:r>
              <a:rPr lang="he-IL" altLang="he-IL" sz="1400" b="1" i="1">
                <a:solidFill>
                  <a:srgbClr val="FFFFFF"/>
                </a:solidFill>
                <a:latin typeface="Times New Roman" panose="02020603050405020304" pitchFamily="18" charset="0"/>
                <a:cs typeface="Times New Roman" panose="02020603050405020304" pitchFamily="18" charset="0"/>
              </a:rPr>
              <a:t> </a:t>
            </a:r>
            <a:r>
              <a:rPr lang="en-US" altLang="he-IL" sz="1400" b="1" i="1">
                <a:solidFill>
                  <a:srgbClr val="FFFFFF"/>
                </a:solidFill>
                <a:latin typeface="Times New Roman" panose="02020603050405020304" pitchFamily="18" charset="0"/>
                <a:cs typeface="Times New Roman" panose="02020603050405020304" pitchFamily="18" charset="0"/>
              </a:rPr>
              <a:t>Evangelist St. Luke with his symbol the ox,</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painting the portrait of Mary and the Christ-child,</a:t>
            </a:r>
            <a:endParaRPr lang="he-IL" altLang="he-IL" sz="1400" b="1" i="1">
              <a:solidFill>
                <a:srgbClr val="FFFFFF"/>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From a Book of Hours,  1524</a:t>
            </a:r>
            <a:br>
              <a:rPr lang="en-US" altLang="he-IL" sz="1400" b="1" i="1">
                <a:solidFill>
                  <a:srgbClr val="FFFFFF"/>
                </a:solidFill>
                <a:latin typeface="Times New Roman" panose="02020603050405020304" pitchFamily="18" charset="0"/>
                <a:cs typeface="Times New Roman" panose="02020603050405020304" pitchFamily="18" charset="0"/>
              </a:rPr>
            </a:br>
            <a:r>
              <a:rPr lang="en-US" altLang="he-IL" sz="1400" b="1" i="1">
                <a:solidFill>
                  <a:srgbClr val="FFFFFF"/>
                </a:solidFill>
                <a:latin typeface="Times New Roman" panose="02020603050405020304" pitchFamily="18" charset="0"/>
                <a:cs typeface="Times New Roman" panose="02020603050405020304" pitchFamily="18" charset="0"/>
              </a:rPr>
              <a:t>Museum Meermanno Westreenianum, The Hague</a:t>
            </a:r>
            <a:br>
              <a:rPr lang="en-US" altLang="he-IL" sz="1400" b="1" i="1">
                <a:solidFill>
                  <a:srgbClr val="FFFFFF"/>
                </a:solidFill>
                <a:latin typeface="Times New Roman" panose="02020603050405020304" pitchFamily="18" charset="0"/>
                <a:cs typeface="Times New Roman" panose="02020603050405020304" pitchFamily="18" charset="0"/>
              </a:rPr>
            </a:br>
            <a:endParaRPr lang="en-US" altLang="he-IL" sz="1400" b="1" i="1">
              <a:solidFill>
                <a:srgbClr val="FFFFFF"/>
              </a:solidFill>
              <a:latin typeface="Times New Roman" panose="02020603050405020304" pitchFamily="18" charset="0"/>
              <a:cs typeface="Times New Roman" panose="02020603050405020304" pitchFamily="18" charset="0"/>
            </a:endParaRPr>
          </a:p>
        </p:txBody>
      </p:sp>
      <p:sp>
        <p:nvSpPr>
          <p:cNvPr id="71684" name="Text Box 9"/>
          <p:cNvSpPr txBox="1">
            <a:spLocks noChangeArrowheads="1"/>
          </p:cNvSpPr>
          <p:nvPr/>
        </p:nvSpPr>
        <p:spPr bwMode="auto">
          <a:xfrm>
            <a:off x="10210800" y="473075"/>
            <a:ext cx="11096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he-IL" altLang="he-IL" sz="1800" b="1">
                <a:solidFill>
                  <a:srgbClr val="FFFFFF"/>
                </a:solidFill>
                <a:latin typeface="Times New Roman" panose="02020603050405020304" pitchFamily="18" charset="0"/>
                <a:cs typeface="Tahoma" panose="020B0604030504040204" pitchFamily="34" charset="0"/>
              </a:rPr>
              <a:t>מקורות:</a:t>
            </a:r>
            <a:endParaRPr lang="en-US" altLang="he-IL" sz="1800" b="1">
              <a:solidFill>
                <a:srgbClr val="FFFFFF"/>
              </a:solidFill>
              <a:latin typeface="Times New Roman" panose="02020603050405020304" pitchFamily="18" charset="0"/>
              <a:cs typeface="Tahoma" panose="020B0604030504040204" pitchFamily="34" charset="0"/>
            </a:endParaRPr>
          </a:p>
        </p:txBody>
      </p:sp>
      <p:sp>
        <p:nvSpPr>
          <p:cNvPr id="71685" name="Text Box 10"/>
          <p:cNvSpPr txBox="1">
            <a:spLocks noChangeArrowheads="1"/>
          </p:cNvSpPr>
          <p:nvPr/>
        </p:nvSpPr>
        <p:spPr bwMode="auto">
          <a:xfrm>
            <a:off x="9345613" y="4699000"/>
            <a:ext cx="2108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he-IL" altLang="he-IL" sz="1800" b="1">
                <a:solidFill>
                  <a:srgbClr val="FFFFFF"/>
                </a:solidFill>
                <a:latin typeface="Times New Roman" panose="02020603050405020304" pitchFamily="18" charset="0"/>
                <a:cs typeface="Tahoma" panose="020B0604030504040204" pitchFamily="34" charset="0"/>
              </a:rPr>
              <a:t>עריכה: אסף פלר</a:t>
            </a:r>
            <a:endParaRPr lang="en-US" altLang="he-IL" sz="1800" b="1">
              <a:solidFill>
                <a:srgbClr val="FFFFFF"/>
              </a:solidFill>
              <a:latin typeface="Times New Roman" panose="02020603050405020304" pitchFamily="18" charset="0"/>
              <a:cs typeface="Tahoma" panose="020B0604030504040204" pitchFamily="34" charset="0"/>
            </a:endParaRPr>
          </a:p>
        </p:txBody>
      </p:sp>
      <p:sp>
        <p:nvSpPr>
          <p:cNvPr id="71686" name="Text Box 11"/>
          <p:cNvSpPr txBox="1">
            <a:spLocks noChangeArrowheads="1"/>
          </p:cNvSpPr>
          <p:nvPr/>
        </p:nvSpPr>
        <p:spPr bwMode="auto">
          <a:xfrm>
            <a:off x="6989763" y="3567113"/>
            <a:ext cx="447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fontAlgn="base">
              <a:spcBef>
                <a:spcPct val="0"/>
              </a:spcBef>
              <a:spcAft>
                <a:spcPct val="0"/>
              </a:spcAft>
              <a:buFontTx/>
              <a:buNone/>
            </a:pPr>
            <a:r>
              <a:rPr lang="he-IL" altLang="he-IL" sz="1800" b="1">
                <a:solidFill>
                  <a:srgbClr val="FFFFFF"/>
                </a:solidFill>
                <a:latin typeface="Tahoma" panose="020B0604030504040204" pitchFamily="34" charset="0"/>
                <a:cs typeface="Tahoma" panose="020B0604030504040204" pitchFamily="34" charset="0"/>
              </a:rPr>
              <a:t>המוסיקה:</a:t>
            </a:r>
          </a:p>
          <a:p>
            <a:pPr rtl="0" fontAlgn="base">
              <a:spcBef>
                <a:spcPct val="0"/>
              </a:spcBef>
              <a:spcAft>
                <a:spcPct val="0"/>
              </a:spcAft>
              <a:buFontTx/>
              <a:buNone/>
            </a:pPr>
            <a:r>
              <a:rPr lang="en-US" altLang="he-IL" sz="1800" b="1">
                <a:solidFill>
                  <a:srgbClr val="FFFFFF"/>
                </a:solidFill>
                <a:latin typeface="Tahoma" panose="020B0604030504040204" pitchFamily="34" charset="0"/>
                <a:cs typeface="Tahoma" panose="020B0604030504040204" pitchFamily="34" charset="0"/>
              </a:rPr>
              <a:t>Mendelssohn / Ave Maria op. 23 No 2</a:t>
            </a:r>
          </a:p>
        </p:txBody>
      </p:sp>
      <p:sp>
        <p:nvSpPr>
          <p:cNvPr id="71687" name="Rectangle 12"/>
          <p:cNvSpPr>
            <a:spLocks noChangeArrowheads="1"/>
          </p:cNvSpPr>
          <p:nvPr/>
        </p:nvSpPr>
        <p:spPr bwMode="auto">
          <a:xfrm>
            <a:off x="5664200" y="1196975"/>
            <a:ext cx="421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hlinkClick r:id="rId3"/>
              </a:rPr>
              <a:t>http://commons.wikimedia/St Luke painting the Virgin</a:t>
            </a:r>
            <a:r>
              <a:rPr lang="he-IL" altLang="he-IL" sz="1400" b="1" i="1">
                <a:solidFill>
                  <a:srgbClr val="000000"/>
                </a:solidFill>
                <a:latin typeface="Times New Roman" panose="02020603050405020304" pitchFamily="18" charset="0"/>
                <a:cs typeface="Times New Roman" panose="02020603050405020304" pitchFamily="18" charset="0"/>
              </a:rPr>
              <a:t/>
            </a:r>
            <a:br>
              <a:rPr lang="he-IL" altLang="he-IL" sz="1400" b="1" i="1">
                <a:solidFill>
                  <a:srgbClr val="000000"/>
                </a:solidFill>
                <a:latin typeface="Times New Roman" panose="02020603050405020304" pitchFamily="18" charset="0"/>
                <a:cs typeface="Times New Roman" panose="02020603050405020304" pitchFamily="18" charset="0"/>
              </a:rPr>
            </a:br>
            <a:endParaRPr lang="en-US" altLang="he-IL" sz="1400" b="1" i="1">
              <a:solidFill>
                <a:srgbClr val="000000"/>
              </a:solidFill>
              <a:latin typeface="Times New Roman" panose="02020603050405020304" pitchFamily="18" charset="0"/>
              <a:cs typeface="Times New Roman" panose="02020603050405020304" pitchFamily="18" charset="0"/>
            </a:endParaRPr>
          </a:p>
        </p:txBody>
      </p:sp>
      <p:sp>
        <p:nvSpPr>
          <p:cNvPr id="71688" name="Rectangle 13"/>
          <p:cNvSpPr>
            <a:spLocks noChangeArrowheads="1"/>
          </p:cNvSpPr>
          <p:nvPr/>
        </p:nvSpPr>
        <p:spPr bwMode="auto">
          <a:xfrm>
            <a:off x="5664200" y="1700213"/>
            <a:ext cx="42751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hlinkClick r:id="rId4"/>
              </a:rPr>
              <a:t>http://www.biblical-art.com/St Luke painting the Virgin</a:t>
            </a:r>
            <a:r>
              <a:rPr lang="en-US" altLang="he-IL" sz="1400" b="1" i="1">
                <a:solidFill>
                  <a:srgbClr val="000000"/>
                </a:solidFill>
                <a:latin typeface="Times New Roman" panose="02020603050405020304" pitchFamily="18" charset="0"/>
                <a:cs typeface="Times New Roman" panose="02020603050405020304" pitchFamily="18" charset="0"/>
              </a:rPr>
              <a:t/>
            </a:r>
            <a:br>
              <a:rPr lang="en-US" altLang="he-IL" sz="1400" b="1" i="1">
                <a:solidFill>
                  <a:srgbClr val="000000"/>
                </a:solidFill>
                <a:latin typeface="Times New Roman" panose="02020603050405020304" pitchFamily="18" charset="0"/>
                <a:cs typeface="Times New Roman" panose="02020603050405020304" pitchFamily="18" charset="0"/>
              </a:rPr>
            </a:br>
            <a:endParaRPr lang="en-US" altLang="he-IL" sz="1400" b="1" i="1">
              <a:solidFill>
                <a:srgbClr val="000000"/>
              </a:solidFill>
              <a:latin typeface="Times New Roman" panose="02020603050405020304" pitchFamily="18" charset="0"/>
              <a:cs typeface="Times New Roman" panose="02020603050405020304" pitchFamily="18" charset="0"/>
            </a:endParaRPr>
          </a:p>
        </p:txBody>
      </p:sp>
      <p:sp>
        <p:nvSpPr>
          <p:cNvPr id="71689" name="Rectangle 14"/>
          <p:cNvSpPr>
            <a:spLocks noChangeArrowheads="1"/>
          </p:cNvSpPr>
          <p:nvPr/>
        </p:nvSpPr>
        <p:spPr bwMode="auto">
          <a:xfrm>
            <a:off x="5664200" y="2133600"/>
            <a:ext cx="31892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hlinkClick r:id="rId5"/>
              </a:rPr>
              <a:t>http://en.wikipedia/Salus Populi Romani</a:t>
            </a:r>
            <a:r>
              <a:rPr lang="he-IL" altLang="he-IL" sz="1400" b="1" i="1">
                <a:solidFill>
                  <a:srgbClr val="000000"/>
                </a:solidFill>
                <a:latin typeface="Times New Roman" panose="02020603050405020304" pitchFamily="18" charset="0"/>
                <a:cs typeface="Times New Roman" panose="02020603050405020304" pitchFamily="18" charset="0"/>
              </a:rPr>
              <a:t/>
            </a:r>
            <a:br>
              <a:rPr lang="he-IL" altLang="he-IL" sz="1400" b="1" i="1">
                <a:solidFill>
                  <a:srgbClr val="000000"/>
                </a:solidFill>
                <a:latin typeface="Times New Roman" panose="02020603050405020304" pitchFamily="18" charset="0"/>
                <a:cs typeface="Times New Roman" panose="02020603050405020304" pitchFamily="18" charset="0"/>
              </a:rPr>
            </a:br>
            <a:endParaRPr lang="en-US" altLang="he-IL" sz="1400" b="1" i="1">
              <a:solidFill>
                <a:srgbClr val="000000"/>
              </a:solidFill>
              <a:latin typeface="Times New Roman" panose="02020603050405020304" pitchFamily="18" charset="0"/>
              <a:cs typeface="Times New Roman" panose="02020603050405020304" pitchFamily="18" charset="0"/>
            </a:endParaRPr>
          </a:p>
        </p:txBody>
      </p:sp>
      <p:sp>
        <p:nvSpPr>
          <p:cNvPr id="71690" name="Rectangle 15"/>
          <p:cNvSpPr>
            <a:spLocks noChangeArrowheads="1"/>
          </p:cNvSpPr>
          <p:nvPr/>
        </p:nvSpPr>
        <p:spPr bwMode="auto">
          <a:xfrm>
            <a:off x="5702300" y="2636838"/>
            <a:ext cx="37607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hlinkClick r:id=""/>
              </a:rPr>
              <a:t>http://en.wikipedia/Icon#Luke’s portrait of Mary</a:t>
            </a:r>
            <a:r>
              <a:rPr lang="en-US" altLang="he-IL" sz="1400" b="1" i="1">
                <a:solidFill>
                  <a:srgbClr val="000000"/>
                </a:solidFill>
                <a:latin typeface="Times New Roman" panose="02020603050405020304" pitchFamily="18" charset="0"/>
                <a:cs typeface="Times New Roman" panose="02020603050405020304" pitchFamily="18" charset="0"/>
              </a:rPr>
              <a:t/>
            </a:r>
            <a:br>
              <a:rPr lang="en-US" altLang="he-IL" sz="1400" b="1" i="1">
                <a:solidFill>
                  <a:srgbClr val="000000"/>
                </a:solidFill>
                <a:latin typeface="Times New Roman" panose="02020603050405020304" pitchFamily="18" charset="0"/>
                <a:cs typeface="Times New Roman" panose="02020603050405020304" pitchFamily="18" charset="0"/>
              </a:rPr>
            </a:br>
            <a:endParaRPr lang="en-US" altLang="he-IL" sz="1400" b="1" i="1">
              <a:solidFill>
                <a:srgbClr val="000000"/>
              </a:solidFill>
              <a:latin typeface="Times New Roman" panose="02020603050405020304" pitchFamily="18" charset="0"/>
              <a:cs typeface="Times New Roman" panose="02020603050405020304" pitchFamily="18" charset="0"/>
            </a:endParaRPr>
          </a:p>
        </p:txBody>
      </p:sp>
      <p:sp>
        <p:nvSpPr>
          <p:cNvPr id="71691" name="Rectangle 16"/>
          <p:cNvSpPr>
            <a:spLocks noChangeArrowheads="1"/>
          </p:cNvSpPr>
          <p:nvPr/>
        </p:nvSpPr>
        <p:spPr bwMode="auto">
          <a:xfrm>
            <a:off x="5711825" y="3141663"/>
            <a:ext cx="4746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hlinkClick r:id="rId4"/>
              </a:rPr>
              <a:t>http://en.wikipedia.org/Saint_Luke_painting_the_Virgin</a:t>
            </a:r>
            <a:endParaRPr lang="he-IL" altLang="he-IL" sz="1400" b="1" i="1">
              <a:solidFill>
                <a:srgbClr val="000000"/>
              </a:solidFill>
              <a:latin typeface="Times New Roman" panose="02020603050405020304" pitchFamily="18" charset="0"/>
              <a:cs typeface="Times New Roman" panose="02020603050405020304" pitchFamily="18" charset="0"/>
            </a:endParaRPr>
          </a:p>
          <a:p>
            <a:pPr algn="l" rtl="0" fontAlgn="base">
              <a:spcBef>
                <a:spcPct val="0"/>
              </a:spcBef>
              <a:spcAft>
                <a:spcPct val="0"/>
              </a:spcAft>
              <a:buFontTx/>
              <a:buNone/>
            </a:pPr>
            <a:endParaRPr lang="en-US" altLang="he-IL" sz="1400" b="1" i="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0331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6"/>
          <p:cNvSpPr>
            <a:spLocks noChangeArrowheads="1"/>
          </p:cNvSpPr>
          <p:nvPr/>
        </p:nvSpPr>
        <p:spPr bwMode="auto">
          <a:xfrm>
            <a:off x="7296150" y="1538288"/>
            <a:ext cx="37084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fontAlgn="base">
              <a:lnSpc>
                <a:spcPct val="150000"/>
              </a:lnSpc>
              <a:spcBef>
                <a:spcPct val="0"/>
              </a:spcBef>
              <a:spcAft>
                <a:spcPct val="0"/>
              </a:spcAft>
              <a:buFontTx/>
              <a:buNone/>
            </a:pPr>
            <a:r>
              <a:rPr lang="he-IL" altLang="he-IL" sz="1800" b="1">
                <a:solidFill>
                  <a:srgbClr val="FFFFFF"/>
                </a:solidFill>
                <a:latin typeface="Tahoma" panose="020B0604030504040204" pitchFamily="34" charset="0"/>
                <a:cs typeface="Tahoma" panose="020B0604030504040204" pitchFamily="34" charset="0"/>
              </a:rPr>
              <a:t>שלום לך, </a:t>
            </a:r>
          </a:p>
          <a:p>
            <a:pPr algn="ctr" rtl="0" fontAlgn="base">
              <a:lnSpc>
                <a:spcPct val="150000"/>
              </a:lnSpc>
              <a:spcBef>
                <a:spcPct val="0"/>
              </a:spcBef>
              <a:spcAft>
                <a:spcPct val="0"/>
              </a:spcAft>
              <a:buFontTx/>
              <a:buNone/>
            </a:pPr>
            <a:r>
              <a:rPr lang="he-IL" altLang="he-IL" sz="1800" b="1">
                <a:solidFill>
                  <a:srgbClr val="FFFFFF"/>
                </a:solidFill>
                <a:latin typeface="Tahoma" panose="020B0604030504040204" pitchFamily="34" charset="0"/>
                <a:cs typeface="Tahoma" panose="020B0604030504040204" pitchFamily="34" charset="0"/>
              </a:rPr>
              <a:t>אני מזמין אותך לבקר באתר המצגות שלי</a:t>
            </a:r>
            <a:br>
              <a:rPr lang="he-IL" altLang="he-IL" sz="1800" b="1">
                <a:solidFill>
                  <a:srgbClr val="FFFFFF"/>
                </a:solidFill>
                <a:latin typeface="Tahoma" panose="020B0604030504040204" pitchFamily="34" charset="0"/>
                <a:cs typeface="Tahoma" panose="020B0604030504040204" pitchFamily="34" charset="0"/>
              </a:rPr>
            </a:br>
            <a:r>
              <a:rPr lang="he-IL" altLang="he-IL" sz="1800" b="1">
                <a:solidFill>
                  <a:srgbClr val="FFFFFF"/>
                </a:solidFill>
                <a:latin typeface="Tahoma" panose="020B0604030504040204" pitchFamily="34" charset="0"/>
                <a:cs typeface="Tahoma" panose="020B0604030504040204" pitchFamily="34" charset="0"/>
              </a:rPr>
              <a:t>ולהנות ממצגות נוספות</a:t>
            </a:r>
            <a:br>
              <a:rPr lang="he-IL" altLang="he-IL" sz="1800" b="1">
                <a:solidFill>
                  <a:srgbClr val="FFFFFF"/>
                </a:solidFill>
                <a:latin typeface="Tahoma" panose="020B0604030504040204" pitchFamily="34" charset="0"/>
                <a:cs typeface="Tahoma" panose="020B0604030504040204" pitchFamily="34" charset="0"/>
              </a:rPr>
            </a:br>
            <a:r>
              <a:rPr lang="he-IL" altLang="he-IL" sz="1800" b="1">
                <a:solidFill>
                  <a:srgbClr val="FFFFFF"/>
                </a:solidFill>
                <a:latin typeface="Tahoma" panose="020B0604030504040204" pitchFamily="34" charset="0"/>
                <a:cs typeface="Tahoma" panose="020B0604030504040204" pitchFamily="34" charset="0"/>
              </a:rPr>
              <a:t>להתראות, אסף פלר</a:t>
            </a:r>
            <a:r>
              <a:rPr lang="en-US" altLang="he-IL" sz="1800" b="1">
                <a:solidFill>
                  <a:srgbClr val="FFFFFF"/>
                </a:solidFill>
                <a:latin typeface="Tahoma" panose="020B0604030504040204" pitchFamily="34" charset="0"/>
                <a:cs typeface="Tahoma" panose="020B0604030504040204" pitchFamily="34" charset="0"/>
              </a:rPr>
              <a:t> </a:t>
            </a:r>
            <a:r>
              <a:rPr lang="en-US" altLang="he-IL" sz="1800" b="1">
                <a:solidFill>
                  <a:srgbClr val="FFFFFF"/>
                </a:solidFill>
                <a:latin typeface="Tahoma" panose="020B0604030504040204" pitchFamily="34" charset="0"/>
                <a:cs typeface="Tahoma" panose="020B0604030504040204" pitchFamily="34" charset="0"/>
                <a:hlinkClick r:id="rId2"/>
              </a:rPr>
              <a:t>http://assaffeller.com</a:t>
            </a:r>
            <a:r>
              <a:rPr lang="en-US" altLang="he-IL" sz="1800" b="1">
                <a:solidFill>
                  <a:srgbClr val="FFFFFF"/>
                </a:solidFill>
                <a:latin typeface="Tahoma" panose="020B0604030504040204" pitchFamily="34" charset="0"/>
                <a:cs typeface="Tahoma" panose="020B0604030504040204" pitchFamily="34" charset="0"/>
              </a:rPr>
              <a:t> </a:t>
            </a:r>
            <a:r>
              <a:rPr lang="he-IL" altLang="he-IL" sz="1800" b="1">
                <a:solidFill>
                  <a:srgbClr val="FFFFFF"/>
                </a:solidFill>
                <a:latin typeface="Tahoma" panose="020B0604030504040204" pitchFamily="34" charset="0"/>
                <a:cs typeface="Tahoma" panose="020B0604030504040204" pitchFamily="34" charset="0"/>
              </a:rPr>
              <a:t/>
            </a:r>
            <a:br>
              <a:rPr lang="he-IL" altLang="he-IL" sz="1800" b="1">
                <a:solidFill>
                  <a:srgbClr val="FFFFFF"/>
                </a:solidFill>
                <a:latin typeface="Tahoma" panose="020B0604030504040204" pitchFamily="34" charset="0"/>
                <a:cs typeface="Tahoma" panose="020B0604030504040204" pitchFamily="34" charset="0"/>
              </a:rPr>
            </a:br>
            <a:r>
              <a:rPr lang="he-IL" altLang="he-IL" sz="1800" b="1">
                <a:solidFill>
                  <a:srgbClr val="FFFFFF"/>
                </a:solidFill>
                <a:latin typeface="Tahoma" panose="020B0604030504040204" pitchFamily="34" charset="0"/>
                <a:cs typeface="Tahoma" panose="020B0604030504040204" pitchFamily="34" charset="0"/>
              </a:rPr>
              <a:t/>
            </a:r>
            <a:br>
              <a:rPr lang="he-IL" altLang="he-IL" sz="1800" b="1">
                <a:solidFill>
                  <a:srgbClr val="FFFFFF"/>
                </a:solidFill>
                <a:latin typeface="Tahoma" panose="020B0604030504040204" pitchFamily="34" charset="0"/>
                <a:cs typeface="Tahoma" panose="020B0604030504040204" pitchFamily="34" charset="0"/>
              </a:rPr>
            </a:br>
            <a:endParaRPr lang="en-US" altLang="he-IL" sz="1800" b="1">
              <a:solidFill>
                <a:srgbClr val="FFFFFF"/>
              </a:solidFill>
              <a:latin typeface="Tahoma" panose="020B0604030504040204" pitchFamily="34" charset="0"/>
              <a:cs typeface="Tahoma" panose="020B0604030504040204" pitchFamily="34" charset="0"/>
            </a:endParaRPr>
          </a:p>
        </p:txBody>
      </p:sp>
      <p:pic>
        <p:nvPicPr>
          <p:cNvPr id="72707" name="תמונה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1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מלבן 4"/>
          <p:cNvSpPr>
            <a:spLocks noChangeArrowheads="1"/>
          </p:cNvSpPr>
          <p:nvPr/>
        </p:nvSpPr>
        <p:spPr bwMode="auto">
          <a:xfrm>
            <a:off x="6369050" y="5816600"/>
            <a:ext cx="60960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Frans Floris the Elder</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St. Luke the Evangelist, c. 1560</a:t>
            </a:r>
          </a:p>
          <a:p>
            <a:pPr algn="l" fontAlgn="base">
              <a:spcBef>
                <a:spcPct val="0"/>
              </a:spcBef>
              <a:spcAft>
                <a:spcPct val="0"/>
              </a:spcAft>
              <a:buFontTx/>
              <a:buNone/>
            </a:pPr>
            <a:r>
              <a:rPr lang="en-US" altLang="he-IL" sz="1000" b="1" i="1">
                <a:solidFill>
                  <a:srgbClr val="FFFFFF"/>
                </a:solidFill>
                <a:latin typeface="Times New Roman" panose="02020603050405020304" pitchFamily="18" charset="0"/>
                <a:cs typeface="Times New Roman" panose="02020603050405020304" pitchFamily="18" charset="0"/>
              </a:rPr>
              <a:t>Floris depicted his friend the painter Rijckaert Aertsz as Saint Luke</a:t>
            </a:r>
          </a:p>
          <a:p>
            <a:pPr algn="l" fontAlgn="base">
              <a:spcBef>
                <a:spcPct val="0"/>
              </a:spcBef>
              <a:spcAft>
                <a:spcPct val="0"/>
              </a:spcAft>
              <a:buFontTx/>
              <a:buNone/>
            </a:pPr>
            <a:r>
              <a:rPr lang="en-US" altLang="he-IL" sz="1000" b="1" i="1">
                <a:solidFill>
                  <a:srgbClr val="FFFFFF"/>
                </a:solidFill>
                <a:latin typeface="Times New Roman" panose="02020603050405020304" pitchFamily="18" charset="0"/>
                <a:cs typeface="Times New Roman" panose="02020603050405020304" pitchFamily="18" charset="0"/>
              </a:rPr>
              <a:t>Floris himself models the pigment grinder</a:t>
            </a:r>
          </a:p>
          <a:p>
            <a:pPr algn="l"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Royal Museum of Fine Arts Antwerp</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495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62" name="Rectangle 6"/>
          <p:cNvSpPr>
            <a:spLocks noChangeArrowheads="1"/>
          </p:cNvSpPr>
          <p:nvPr/>
        </p:nvSpPr>
        <p:spPr bwMode="auto">
          <a:xfrm>
            <a:off x="3473450" y="32607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rtl="0" fontAlgn="base">
              <a:spcBef>
                <a:spcPct val="0"/>
              </a:spcBef>
              <a:spcAft>
                <a:spcPct val="0"/>
              </a:spcAft>
              <a:defRPr/>
            </a:pPr>
            <a:endParaRPr lang="he-IL" altLang="he-IL" sz="1600" b="1" i="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9459" name="Rectangle 9"/>
          <p:cNvSpPr>
            <a:spLocks noChangeArrowheads="1"/>
          </p:cNvSpPr>
          <p:nvPr/>
        </p:nvSpPr>
        <p:spPr bwMode="auto">
          <a:xfrm>
            <a:off x="4645025" y="6119813"/>
            <a:ext cx="3925888"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Berlinghiero of Lucca</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Hodegetria , ca 1230</a:t>
            </a:r>
          </a:p>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 Metropolitan Museum of Art, New York</a:t>
            </a:r>
          </a:p>
        </p:txBody>
      </p:sp>
      <p:sp>
        <p:nvSpPr>
          <p:cNvPr id="19460" name="Rectangle 10"/>
          <p:cNvSpPr>
            <a:spLocks noChangeArrowheads="1"/>
          </p:cNvSpPr>
          <p:nvPr/>
        </p:nvSpPr>
        <p:spPr bwMode="auto">
          <a:xfrm>
            <a:off x="5259388" y="2925763"/>
            <a:ext cx="6450012" cy="199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lnSpc>
                <a:spcPct val="150000"/>
              </a:lnSpc>
              <a:spcAft>
                <a:spcPct val="0"/>
              </a:spcAft>
              <a:buFontTx/>
              <a:buNone/>
            </a:pPr>
            <a:r>
              <a:rPr lang="en-US" altLang="he-IL" sz="1200" b="1">
                <a:solidFill>
                  <a:srgbClr val="FFFFFF"/>
                </a:solidFill>
                <a:latin typeface="Times New Roman" panose="02020603050405020304" pitchFamily="18" charset="0"/>
                <a:cs typeface="Times New Roman" panose="02020603050405020304" pitchFamily="18" charset="0"/>
              </a:rPr>
              <a:t>A Hodegetria</a:t>
            </a:r>
            <a:r>
              <a:rPr lang="en-US" altLang="he-IL" sz="1200">
                <a:solidFill>
                  <a:srgbClr val="FFFFFF"/>
                </a:solidFill>
                <a:latin typeface="Times New Roman" panose="02020603050405020304" pitchFamily="18" charset="0"/>
                <a:cs typeface="Times New Roman" panose="02020603050405020304" pitchFamily="18" charset="0"/>
              </a:rPr>
              <a:t> (Greek: </a:t>
            </a:r>
            <a:r>
              <a:rPr lang="el-GR" altLang="he-IL" sz="1200">
                <a:solidFill>
                  <a:srgbClr val="FFFFFF"/>
                </a:solidFill>
                <a:latin typeface="Times New Roman" panose="02020603050405020304" pitchFamily="18" charset="0"/>
                <a:cs typeface="Times New Roman" panose="02020603050405020304" pitchFamily="18" charset="0"/>
              </a:rPr>
              <a:t>Οδηγήτρια</a:t>
            </a:r>
            <a:r>
              <a:rPr lang="en-US" altLang="he-IL" sz="1200">
                <a:solidFill>
                  <a:srgbClr val="FFFFFF"/>
                </a:solidFill>
                <a:latin typeface="Times New Roman" panose="02020603050405020304" pitchFamily="18" charset="0"/>
                <a:cs typeface="Times New Roman" panose="02020603050405020304" pitchFamily="18" charset="0"/>
              </a:rPr>
              <a:t>, literally: "She who shows the Way") — or Virgin Hodegetria — is an iconographic depiction of the Theotokos holding the Child Jesus at her side while pointing to Him as the source of salvation for mankind. The most venerated icon of the Hodegetria type, regarded as the original, was displayed in the Monastery of the Panaghia Hodegetria in Constantinople, which was built specially to contain it. It was said to have been brought back from the Holy Land by Eudocia, the Empress of Theodosius II (408-50), and to have been painted by Saint Luke. The icon was double-sided, with the crucifixion of Jesus on the other side.</a:t>
            </a:r>
          </a:p>
        </p:txBody>
      </p:sp>
      <p:sp>
        <p:nvSpPr>
          <p:cNvPr id="19461" name="Rectangle 11"/>
          <p:cNvSpPr>
            <a:spLocks noChangeArrowheads="1"/>
          </p:cNvSpPr>
          <p:nvPr/>
        </p:nvSpPr>
        <p:spPr bwMode="auto">
          <a:xfrm>
            <a:off x="5146675" y="492125"/>
            <a:ext cx="6505575"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האיזכור הראשון של  ציור דיוקנה של מרים בחייה, מופיע במאה החמישית , אף שקיימים ציורי דיוקן של מרים על קירות מערות מתקופת קדומות יותר. ציורים אלה  דומים מאד לאיקונות של הבתולה</a:t>
            </a:r>
            <a:r>
              <a:rPr lang="en-US" altLang="he-IL" sz="1200">
                <a:solidFill>
                  <a:srgbClr val="FFFFFF"/>
                </a:solidFill>
                <a:latin typeface="Tahoma" panose="020B0604030504040204" pitchFamily="34" charset="0"/>
                <a:cs typeface="Tahoma" panose="020B0604030504040204" pitchFamily="34" charset="0"/>
              </a:rPr>
              <a:t> </a:t>
            </a:r>
            <a:r>
              <a:rPr lang="he-IL" altLang="he-IL" sz="1200">
                <a:solidFill>
                  <a:srgbClr val="FFFFFF"/>
                </a:solidFill>
                <a:latin typeface="Tahoma" panose="020B0604030504040204" pitchFamily="34" charset="0"/>
                <a:cs typeface="Tahoma" panose="020B0604030504040204" pitchFamily="34" charset="0"/>
              </a:rPr>
              <a:t>בימינו.</a:t>
            </a:r>
          </a:p>
          <a:p>
            <a:pPr fontAlgn="base">
              <a:lnSpc>
                <a:spcPct val="150000"/>
              </a:lnSpc>
              <a:spcBef>
                <a:spcPct val="0"/>
              </a:spcBef>
              <a:spcAft>
                <a:spcPct val="0"/>
              </a:spcAft>
              <a:buFontTx/>
              <a:buNone/>
            </a:pPr>
            <a:r>
              <a:rPr lang="en-US" altLang="he-IL" sz="1200">
                <a:solidFill>
                  <a:srgbClr val="FFFFFF"/>
                </a:solidFill>
                <a:latin typeface="Tahoma" panose="020B0604030504040204" pitchFamily="34" charset="0"/>
                <a:cs typeface="Tahoma" panose="020B0604030504040204" pitchFamily="34" charset="0"/>
              </a:rPr>
              <a:t>Theodorus Lector</a:t>
            </a:r>
            <a:r>
              <a:rPr lang="he-IL" altLang="he-IL" sz="1200">
                <a:solidFill>
                  <a:srgbClr val="FFFFFF"/>
                </a:solidFill>
                <a:latin typeface="Tahoma" panose="020B0604030504040204" pitchFamily="34" charset="0"/>
                <a:cs typeface="Tahoma" panose="020B0604030504040204" pitchFamily="34" charset="0"/>
              </a:rPr>
              <a:t>, בספרו מן המאה הששית "ההיסטוריה של הכנסייה", מספר  כי  </a:t>
            </a:r>
            <a:r>
              <a:rPr lang="en-US" altLang="he-IL" sz="1200">
                <a:solidFill>
                  <a:srgbClr val="FFFFFF"/>
                </a:solidFill>
                <a:latin typeface="Tahoma" panose="020B0604030504040204" pitchFamily="34" charset="0"/>
                <a:cs typeface="Tahoma" panose="020B0604030504040204" pitchFamily="34" charset="0"/>
              </a:rPr>
              <a:t>Eudokia</a:t>
            </a:r>
            <a:r>
              <a:rPr lang="he-IL" altLang="he-IL" sz="1200">
                <a:solidFill>
                  <a:srgbClr val="FFFFFF"/>
                </a:solidFill>
                <a:latin typeface="Tahoma" panose="020B0604030504040204" pitchFamily="34" charset="0"/>
                <a:cs typeface="Tahoma" panose="020B0604030504040204" pitchFamily="34" charset="0"/>
              </a:rPr>
              <a:t> אשתו של תיאודוסיוס השני, שלחה מירושלים תמונה של "אם האלוהים" שכינויה האיקונה של  </a:t>
            </a:r>
            <a:r>
              <a:rPr lang="en-US" altLang="he-IL" sz="1200">
                <a:solidFill>
                  <a:srgbClr val="FFFFFF"/>
                </a:solidFill>
                <a:latin typeface="Tahoma" panose="020B0604030504040204" pitchFamily="34" charset="0"/>
                <a:cs typeface="Tahoma" panose="020B0604030504040204" pitchFamily="34" charset="0"/>
              </a:rPr>
              <a:t>Hodegetria</a:t>
            </a:r>
            <a:r>
              <a:rPr lang="he-IL" altLang="he-IL" sz="1200">
                <a:solidFill>
                  <a:srgbClr val="FFFFFF"/>
                </a:solidFill>
                <a:latin typeface="Tahoma" panose="020B0604030504040204" pitchFamily="34" charset="0"/>
                <a:cs typeface="Tahoma" panose="020B0604030504040204" pitchFamily="34" charset="0"/>
              </a:rPr>
              <a:t> לפולחריה, בתו של הקיסר ארקדיוס וכתבה כי תמונה זו צויירה בידי לוקאס הקדוש. </a:t>
            </a:r>
          </a:p>
        </p:txBody>
      </p:sp>
      <p:pic>
        <p:nvPicPr>
          <p:cNvPr id="19462"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3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671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81" name="Rectangle 5"/>
          <p:cNvSpPr>
            <a:spLocks noChangeArrowheads="1"/>
          </p:cNvSpPr>
          <p:nvPr/>
        </p:nvSpPr>
        <p:spPr bwMode="auto">
          <a:xfrm>
            <a:off x="1524000" y="602138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defRPr/>
            </a:pPr>
            <a:endParaRPr lang="he-IL" altLang="he-IL" sz="1400" b="1" i="1">
              <a:solidFill>
                <a:srgbClr val="CC99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0483" name="Rectangle 6"/>
          <p:cNvSpPr>
            <a:spLocks noChangeArrowheads="1"/>
          </p:cNvSpPr>
          <p:nvPr/>
        </p:nvSpPr>
        <p:spPr bwMode="auto">
          <a:xfrm>
            <a:off x="5235575" y="920750"/>
            <a:ext cx="6450013" cy="428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Aft>
                <a:spcPct val="0"/>
              </a:spcAft>
              <a:buFontTx/>
              <a:buNone/>
            </a:pPr>
            <a:r>
              <a:rPr lang="he-IL" altLang="he-IL" sz="1200">
                <a:solidFill>
                  <a:srgbClr val="FFFFFF"/>
                </a:solidFill>
                <a:latin typeface="Tahoma" panose="020B0604030504040204" pitchFamily="34" charset="0"/>
                <a:cs typeface="Tahoma" panose="020B0604030504040204" pitchFamily="34" charset="0"/>
              </a:rPr>
              <a:t>איקונה זו אבדה  ב-1453 במהלך כיבושה  של קונסטנטינופול בידי העות'מאנים. </a:t>
            </a:r>
          </a:p>
          <a:p>
            <a:pPr fontAlgn="base">
              <a:lnSpc>
                <a:spcPct val="150000"/>
              </a:lnSpc>
              <a:spcAft>
                <a:spcPct val="0"/>
              </a:spcAft>
              <a:buFontTx/>
              <a:buNone/>
            </a:pPr>
            <a:r>
              <a:rPr lang="he-IL" altLang="he-IL" sz="1200">
                <a:solidFill>
                  <a:srgbClr val="FFFFFF"/>
                </a:solidFill>
                <a:latin typeface="Tahoma" panose="020B0604030504040204" pitchFamily="34" charset="0"/>
                <a:cs typeface="Tahoma" panose="020B0604030504040204" pitchFamily="34" charset="0"/>
              </a:rPr>
              <a:t>דיווח מאותו זמן מספר על מפקד טורקי שהלקה את אחד מחייליו על כי קרע  לגזרים תמונה מקודשת לנוצרים וגררה בבוץ.  יש הסבורים כי מדובר באיקונת  </a:t>
            </a:r>
            <a:r>
              <a:rPr lang="en-US" altLang="he-IL" sz="1200">
                <a:solidFill>
                  <a:srgbClr val="FFFFFF"/>
                </a:solidFill>
                <a:latin typeface="Tahoma" panose="020B0604030504040204" pitchFamily="34" charset="0"/>
                <a:cs typeface="Tahoma" panose="020B0604030504040204" pitchFamily="34" charset="0"/>
              </a:rPr>
              <a:t> Hodegetria</a:t>
            </a:r>
            <a:r>
              <a:rPr lang="he-IL" altLang="he-IL" sz="1200">
                <a:solidFill>
                  <a:srgbClr val="FFFFFF"/>
                </a:solidFill>
                <a:latin typeface="Tahoma" panose="020B0604030504040204" pitchFamily="34" charset="0"/>
                <a:cs typeface="Tahoma" panose="020B0604030504040204" pitchFamily="34" charset="0"/>
              </a:rPr>
              <a:t>.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אך קיימות גם מסורות אחרות:</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1) האביר הצרפתי העונה לשם </a:t>
            </a:r>
            <a:r>
              <a:rPr lang="en-US" altLang="he-IL" sz="1200">
                <a:solidFill>
                  <a:srgbClr val="FFFFFF"/>
                </a:solidFill>
                <a:latin typeface="Tahoma" panose="020B0604030504040204" pitchFamily="34" charset="0"/>
                <a:cs typeface="Tahoma" panose="020B0604030504040204" pitchFamily="34" charset="0"/>
              </a:rPr>
              <a:t>Robert de Clari </a:t>
            </a:r>
            <a:r>
              <a:rPr lang="he-IL" altLang="he-IL" sz="1200">
                <a:solidFill>
                  <a:srgbClr val="FFFFFF"/>
                </a:solidFill>
                <a:latin typeface="Tahoma" panose="020B0604030504040204" pitchFamily="34" charset="0"/>
                <a:cs typeface="Tahoma" panose="020B0604030504040204" pitchFamily="34" charset="0"/>
              </a:rPr>
              <a:t> שהשתתף במסע הצלב הרביעי טוען כי </a:t>
            </a:r>
            <a:r>
              <a:rPr lang="en-US" altLang="he-IL" sz="1200">
                <a:solidFill>
                  <a:srgbClr val="FFFFFF"/>
                </a:solidFill>
                <a:latin typeface="Tahoma" panose="020B0604030504040204" pitchFamily="34" charset="0"/>
                <a:cs typeface="Tahoma" panose="020B0604030504040204" pitchFamily="34" charset="0"/>
              </a:rPr>
              <a:t>Alexius V Doukas</a:t>
            </a:r>
            <a:r>
              <a:rPr lang="he-IL" altLang="he-IL" sz="1200">
                <a:solidFill>
                  <a:srgbClr val="FFFFFF"/>
                </a:solidFill>
                <a:latin typeface="Tahoma" panose="020B0604030504040204" pitchFamily="34" charset="0"/>
                <a:cs typeface="Tahoma" panose="020B0604030504040204" pitchFamily="34" charset="0"/>
              </a:rPr>
              <a:t>, הקיסר הביזנטי באותה תקופה, לקח את האיקונה איתו.</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2) מסורת וונציאנית עתיקה מספרת את האיקונה הובאה יחד עם שלל אחר לכנסיית  סן מרקו בוונציה. ובדיווח אחר מספר </a:t>
            </a:r>
            <a:r>
              <a:rPr lang="en-US" altLang="he-IL" sz="1200">
                <a:solidFill>
                  <a:srgbClr val="FFFFFF"/>
                </a:solidFill>
                <a:latin typeface="Tahoma" panose="020B0604030504040204" pitchFamily="34" charset="0"/>
                <a:cs typeface="Tahoma" panose="020B0604030504040204" pitchFamily="34" charset="0"/>
              </a:rPr>
              <a:t>De Clari </a:t>
            </a:r>
            <a:r>
              <a:rPr lang="he-IL" altLang="he-IL" sz="1200">
                <a:solidFill>
                  <a:srgbClr val="FFFFFF"/>
                </a:solidFill>
                <a:latin typeface="Tahoma" panose="020B0604030504040204" pitchFamily="34" charset="0"/>
                <a:cs typeface="Tahoma" panose="020B0604030504040204" pitchFamily="34" charset="0"/>
              </a:rPr>
              <a:t> כי כאשר הדוג'ה של ונציה (אנריקו דאנדולו)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והוונציאנים ראו כי מתכוונים להכתיר את  הנרי מפלנדריה לקיסר  קונסטנטינופול , הם התנגדו והעמידו תנאי כי יקבלו בתמורה, תמונה מסוימת של גבירתנו  אשר צוירה על גבי פאנל.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תמונה יקרה לאין שיעור, שהייתה משובצת כולה באבנים יקרות.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על תמונה זו אמרו היוונים כי זהו הדיוקן  הקדום ביותר של "גבירתנו".. הם סגדו  לו, היו מוליכים אותו בתהלוכת יום ראשון ומעניקים לו מתנות.  רק לאחר שהדיוקן הגיע לסן מרקו אפשרו הוונציאנים להכתיר את הנרי מפלנדריה  לקיסר קונסטנטינופול.</a:t>
            </a:r>
            <a:endParaRPr lang="en-US"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en-US" altLang="he-IL" sz="1200">
              <a:solidFill>
                <a:srgbClr val="FFFFFF"/>
              </a:solidFill>
              <a:latin typeface="Tahoma" panose="020B0604030504040204" pitchFamily="34" charset="0"/>
              <a:cs typeface="Tahoma" panose="020B0604030504040204" pitchFamily="34" charset="0"/>
            </a:endParaRPr>
          </a:p>
        </p:txBody>
      </p:sp>
      <p:sp>
        <p:nvSpPr>
          <p:cNvPr id="20484" name="Rectangle 9"/>
          <p:cNvSpPr>
            <a:spLocks noChangeArrowheads="1"/>
          </p:cNvSpPr>
          <p:nvPr/>
        </p:nvSpPr>
        <p:spPr bwMode="auto">
          <a:xfrm>
            <a:off x="5035550" y="6359525"/>
            <a:ext cx="4005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ahoma" panose="020B0604030504040204" pitchFamily="34" charset="0"/>
              </a:rPr>
              <a:t>The Theotokos of Tikhvin, a Russian icon, ca. 1300</a:t>
            </a:r>
          </a:p>
        </p:txBody>
      </p:sp>
      <p:pic>
        <p:nvPicPr>
          <p:cNvPr id="20485"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46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380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7"/>
          <p:cNvSpPr>
            <a:spLocks noChangeArrowheads="1"/>
          </p:cNvSpPr>
          <p:nvPr/>
        </p:nvSpPr>
        <p:spPr bwMode="auto">
          <a:xfrm>
            <a:off x="6003925" y="506413"/>
            <a:ext cx="5865813"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en-US" altLang="he-IL" sz="1200">
                <a:solidFill>
                  <a:srgbClr val="FFFFFF"/>
                </a:solidFill>
                <a:latin typeface="Tahoma" panose="020B0604030504040204" pitchFamily="34" charset="0"/>
                <a:cs typeface="Tahoma" panose="020B0604030504040204" pitchFamily="34" charset="0"/>
              </a:rPr>
              <a:t>3</a:t>
            </a:r>
            <a:r>
              <a:rPr lang="he-IL" altLang="he-IL" sz="1200">
                <a:solidFill>
                  <a:srgbClr val="FFFFFF"/>
                </a:solidFill>
                <a:latin typeface="Tahoma" panose="020B0604030504040204" pitchFamily="34" charset="0"/>
                <a:cs typeface="Tahoma" panose="020B0604030504040204" pitchFamily="34" charset="0"/>
              </a:rPr>
              <a:t>) מסורת אחרת גורסת כי האיקונה המקורית נמצאת במקום אחר. טוענים כי בתקופת האיקונוקלזם האיקונה הוברחה לקאפלה  ביער מרוחק מן העיר קונסטנטינופול . על פי הרשומות  היא הוחזרה  לקונסטנטינופול בשנת  840 לספירה.                                     גירסה אחת מספרת כי תושבי היער המסוים הזה מעולם לא נפרדו מהאיקונה. חלופה אחרת טוענת כי האיקונה אכן הוחזרה לקונסטנטינופול, אך נלקחה משם שנית שעה ש </a:t>
            </a:r>
            <a:r>
              <a:rPr lang="en-US" altLang="he-IL" sz="1200">
                <a:solidFill>
                  <a:srgbClr val="FFFFFF"/>
                </a:solidFill>
                <a:latin typeface="Tahoma" panose="020B0604030504040204" pitchFamily="34" charset="0"/>
                <a:cs typeface="Tahoma" panose="020B0604030504040204" pitchFamily="34" charset="0"/>
              </a:rPr>
              <a:t>Anna Porphyrogeneta</a:t>
            </a:r>
            <a:r>
              <a:rPr lang="he-IL" altLang="he-IL" sz="1200">
                <a:solidFill>
                  <a:srgbClr val="FFFFFF"/>
                </a:solidFill>
                <a:latin typeface="Tahoma" panose="020B0604030504040204" pitchFamily="34" charset="0"/>
                <a:cs typeface="Tahoma" panose="020B0604030504040204" pitchFamily="34" charset="0"/>
              </a:rPr>
              <a:t>, אחותו של הקיסר בזיל השני, נישאה לולדימיר, הדוכס הגדול של רוסיה בשנת 988.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גירסה נוספת קושרת סיפור זה עם האיקונה מצ'נסטוחובה (המדונה השחורה) אשר </a:t>
            </a:r>
            <a:r>
              <a:rPr lang="en-US" altLang="he-IL" sz="1200">
                <a:solidFill>
                  <a:srgbClr val="FFFFFF"/>
                </a:solidFill>
                <a:latin typeface="Tahoma" panose="020B0604030504040204" pitchFamily="34" charset="0"/>
                <a:cs typeface="Tahoma" panose="020B0604030504040204" pitchFamily="34" charset="0"/>
              </a:rPr>
              <a:t>Władysław Opolczyk</a:t>
            </a:r>
            <a:r>
              <a:rPr lang="he-IL" altLang="he-IL" sz="1200">
                <a:solidFill>
                  <a:srgbClr val="FFFFFF"/>
                </a:solidFill>
                <a:latin typeface="Tahoma" panose="020B0604030504040204" pitchFamily="34" charset="0"/>
                <a:cs typeface="Tahoma" panose="020B0604030504040204" pitchFamily="34" charset="0"/>
              </a:rPr>
              <a:t> הביאה מיער בהונגריה לצ'נסטוחובה בפולין. גירסא זו מסבירה כיצד הגיע ציורו המקורי של לוקאס הקדוש לפולין.</a:t>
            </a:r>
            <a:endParaRPr lang="en-US" altLang="he-IL" sz="12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4) מסורת רוסית טוענת כי האיקונה המקורית  הובאה לרוסיה לאחר נפילת קונסטנטינופול ונמצאת בקתדרלת עלייתה של מרים השמיימה בסמולנסק. איקונה זו הנערצת כ </a:t>
            </a:r>
            <a:r>
              <a:rPr lang="en-US" altLang="he-IL" sz="1200">
                <a:solidFill>
                  <a:srgbClr val="FFFFFF"/>
                </a:solidFill>
                <a:latin typeface="Tahoma" panose="020B0604030504040204" pitchFamily="34" charset="0"/>
                <a:cs typeface="Tahoma" panose="020B0604030504040204" pitchFamily="34" charset="0"/>
              </a:rPr>
              <a:t> Hodegetria</a:t>
            </a:r>
            <a:r>
              <a:rPr lang="he-IL" altLang="he-IL" sz="1200">
                <a:solidFill>
                  <a:srgbClr val="FFFFFF"/>
                </a:solidFill>
                <a:latin typeface="Tahoma" panose="020B0604030504040204" pitchFamily="34" charset="0"/>
                <a:cs typeface="Tahoma" panose="020B0604030504040204" pitchFamily="34" charset="0"/>
              </a:rPr>
              <a:t>של סמולנסק  והמתוארכת למרות המסורת הזו למאה ה-11 נהרסה כנראה כליל ב-1941 בתקופת הכיבוש הגרמני של סמולנסק.</a:t>
            </a:r>
            <a:endParaRPr lang="en-US" altLang="he-IL" sz="1200">
              <a:solidFill>
                <a:srgbClr val="FFFFFF"/>
              </a:solidFill>
              <a:latin typeface="Tahoma" panose="020B0604030504040204" pitchFamily="34" charset="0"/>
              <a:cs typeface="Tahoma" panose="020B0604030504040204" pitchFamily="34" charset="0"/>
            </a:endParaRPr>
          </a:p>
        </p:txBody>
      </p:sp>
      <p:sp>
        <p:nvSpPr>
          <p:cNvPr id="62472" name="Rectangle 8"/>
          <p:cNvSpPr>
            <a:spLocks noChangeArrowheads="1"/>
          </p:cNvSpPr>
          <p:nvPr/>
        </p:nvSpPr>
        <p:spPr bwMode="auto">
          <a:xfrm>
            <a:off x="1774825" y="537368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defRPr/>
            </a:pPr>
            <a:endParaRPr lang="he-IL" altLang="he-IL" sz="1400" b="1" i="1">
              <a:solidFill>
                <a:srgbClr val="FFFFFF"/>
              </a:solidFill>
              <a:effectLst>
                <a:outerShdw blurRad="38100" dist="38100" dir="2700000" algn="tl">
                  <a:srgbClr val="C0C0C0"/>
                </a:outerShdw>
              </a:effectLst>
              <a:latin typeface="Times New Roman" panose="02020603050405020304" pitchFamily="18" charset="0"/>
              <a:cs typeface="Tahoma" panose="020B0604030504040204" pitchFamily="34" charset="0"/>
            </a:endParaRPr>
          </a:p>
        </p:txBody>
      </p:sp>
      <p:pic>
        <p:nvPicPr>
          <p:cNvPr id="21508" name="Picture 10" descr="File:Odigitriya Smolenskaya Dionisi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908050"/>
            <a:ext cx="3686175" cy="4319588"/>
          </a:xfrm>
          <a:prstGeom prst="rect">
            <a:avLst/>
          </a:prstGeom>
          <a:noFill/>
          <a:ln w="9525">
            <a:solidFill>
              <a:srgbClr val="CC9900"/>
            </a:solidFill>
            <a:miter lim="800000"/>
            <a:headEnd/>
            <a:tailEnd/>
          </a:ln>
          <a:effectLst>
            <a:outerShdw dist="89803" dir="2700000" algn="ctr" rotWithShape="0">
              <a:srgbClr val="CC9900"/>
            </a:outerShdw>
          </a:effectLst>
          <a:extLst>
            <a:ext uri="{909E8E84-426E-40DD-AFC4-6F175D3DCCD1}">
              <a14:hiddenFill xmlns:a14="http://schemas.microsoft.com/office/drawing/2010/main">
                <a:solidFill>
                  <a:srgbClr val="FFFFFF"/>
                </a:solidFill>
              </a14:hiddenFill>
            </a:ext>
          </a:extLst>
        </p:spPr>
      </p:pic>
      <p:sp>
        <p:nvSpPr>
          <p:cNvPr id="21509" name="Rectangle 11"/>
          <p:cNvSpPr>
            <a:spLocks noChangeArrowheads="1"/>
          </p:cNvSpPr>
          <p:nvPr/>
        </p:nvSpPr>
        <p:spPr bwMode="auto">
          <a:xfrm>
            <a:off x="5868988" y="6483350"/>
            <a:ext cx="47291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ahoma" panose="020B0604030504040204" pitchFamily="34" charset="0"/>
              </a:rPr>
              <a:t>A Dionisius version of the Theotokos of Smolensk , ca. 1500</a:t>
            </a:r>
            <a:endParaRPr lang="en-US" altLang="he-IL" sz="1400" b="1">
              <a:solidFill>
                <a:srgbClr val="FFFFFF"/>
              </a:solidFill>
              <a:latin typeface="Times New Roman" panose="02020603050405020304" pitchFamily="18" charset="0"/>
              <a:cs typeface="Tahoma" panose="020B0604030504040204" pitchFamily="34" charset="0"/>
            </a:endParaRPr>
          </a:p>
        </p:txBody>
      </p:sp>
      <p:pic>
        <p:nvPicPr>
          <p:cNvPr id="21510"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4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479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1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6"/>
          <p:cNvSpPr>
            <a:spLocks noChangeArrowheads="1"/>
          </p:cNvSpPr>
          <p:nvPr/>
        </p:nvSpPr>
        <p:spPr bwMode="auto">
          <a:xfrm>
            <a:off x="5062538" y="6550025"/>
            <a:ext cx="22558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fontAlgn="base">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Our Lady of</a:t>
            </a:r>
            <a:r>
              <a:rPr lang="he-IL" altLang="he-IL" sz="1400" b="1" i="1">
                <a:solidFill>
                  <a:srgbClr val="FFFFFF"/>
                </a:solidFill>
                <a:latin typeface="Times New Roman" panose="02020603050405020304" pitchFamily="18" charset="0"/>
                <a:cs typeface="Times New Roman" panose="02020603050405020304" pitchFamily="18" charset="0"/>
              </a:rPr>
              <a:t> </a:t>
            </a:r>
            <a:r>
              <a:rPr lang="en-US" altLang="he-IL" sz="1400" b="1" i="1">
                <a:solidFill>
                  <a:srgbClr val="FFFFFF"/>
                </a:solidFill>
                <a:latin typeface="Times New Roman" panose="02020603050405020304" pitchFamily="18" charset="0"/>
                <a:cs typeface="Times New Roman" panose="02020603050405020304" pitchFamily="18" charset="0"/>
              </a:rPr>
              <a:t> Montevergine </a:t>
            </a:r>
          </a:p>
        </p:txBody>
      </p:sp>
      <p:sp>
        <p:nvSpPr>
          <p:cNvPr id="22532" name="Rectangle 8"/>
          <p:cNvSpPr>
            <a:spLocks noChangeArrowheads="1"/>
          </p:cNvSpPr>
          <p:nvPr/>
        </p:nvSpPr>
        <p:spPr bwMode="auto">
          <a:xfrm>
            <a:off x="5097463" y="1077913"/>
            <a:ext cx="2884487"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מסורת זו מספרת עוד כי ב-1261 שעה שקיסר קונסטנטינופול ,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בולדווין השני, נמלט מן העיר שנפלה  בידי  </a:t>
            </a:r>
            <a:r>
              <a:rPr lang="en-US" altLang="he-IL" sz="1200">
                <a:solidFill>
                  <a:srgbClr val="FFFFFF"/>
                </a:solidFill>
                <a:latin typeface="Tahoma" panose="020B0604030504040204" pitchFamily="34" charset="0"/>
                <a:cs typeface="Tahoma" panose="020B0604030504040204" pitchFamily="34" charset="0"/>
              </a:rPr>
              <a:t>Michael VIII Palaelogus</a:t>
            </a:r>
            <a:r>
              <a:rPr lang="he-IL" altLang="he-IL" sz="1200">
                <a:solidFill>
                  <a:srgbClr val="FFFFFF"/>
                </a:solidFill>
                <a:latin typeface="Tahoma" panose="020B0604030504040204" pitchFamily="34" charset="0"/>
                <a:cs typeface="Tahoma" panose="020B0604030504040204" pitchFamily="34" charset="0"/>
              </a:rPr>
              <a:t>, הוא נטל עימו את החלק העיגול המקורי של האיקונה. חלק זה נותר ברשות שושלת  </a:t>
            </a:r>
            <a:r>
              <a:rPr lang="en-US" altLang="he-IL" sz="1200">
                <a:solidFill>
                  <a:srgbClr val="FFFFFF"/>
                </a:solidFill>
                <a:latin typeface="Tahoma" panose="020B0604030504040204" pitchFamily="34" charset="0"/>
                <a:cs typeface="Tahoma" panose="020B0604030504040204" pitchFamily="34" charset="0"/>
              </a:rPr>
              <a:t>Angevin</a:t>
            </a:r>
            <a:r>
              <a:rPr lang="he-IL" altLang="he-IL" sz="1200">
                <a:solidFill>
                  <a:srgbClr val="FFFFFF"/>
                </a:solidFill>
                <a:latin typeface="Tahoma" panose="020B0604030504040204" pitchFamily="34" charset="0"/>
                <a:cs typeface="Tahoma" panose="020B0604030504040204" pitchFamily="34" charset="0"/>
              </a:rPr>
              <a:t>  אשר דאגה עוד במהלך המאה ה-13 לשבץ  אותו בתמונה הרבה יותר</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 גדולה של מריה והילד ישוע .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איקונה זו של גבירתנו של מונטה וורג'ינה נמצאת מעל המזבח הגבוה של מנזר  </a:t>
            </a:r>
            <a:r>
              <a:rPr lang="en-US" altLang="he-IL" sz="1200">
                <a:solidFill>
                  <a:srgbClr val="FFFFFF"/>
                </a:solidFill>
                <a:latin typeface="Tahoma" panose="020B0604030504040204" pitchFamily="34" charset="0"/>
                <a:cs typeface="Tahoma" panose="020B0604030504040204" pitchFamily="34" charset="0"/>
              </a:rPr>
              <a:t>Montevergine</a:t>
            </a:r>
            <a:r>
              <a:rPr lang="he-IL" altLang="he-IL" sz="1200">
                <a:solidFill>
                  <a:srgbClr val="FFFFFF"/>
                </a:solidFill>
                <a:latin typeface="Tahoma" panose="020B0604030504040204" pitchFamily="34" charset="0"/>
                <a:cs typeface="Tahoma" panose="020B0604030504040204" pitchFamily="34" charset="0"/>
              </a:rPr>
              <a:t> באיטליה. את גילה של איקונה זו קשה מאד להעריך שכן עברה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במהלך השנים רסטורציות וצביעה מחודשת פעמים רבות.</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6)יש הטוענים  כי הדיוקן נמצא בכנסייה הסורית בירושלים הנושאת את שמו של מרקוס הקדוש .</a:t>
            </a:r>
          </a:p>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7)מסורת נוספת טוענת שהדיוקן מצוי בגואדלופה בספרד.</a:t>
            </a:r>
            <a:endParaRPr lang="en-US" altLang="he-IL" sz="1200">
              <a:solidFill>
                <a:srgbClr val="FFFFFF"/>
              </a:solidFill>
              <a:latin typeface="Tahoma" panose="020B0604030504040204" pitchFamily="34" charset="0"/>
              <a:cs typeface="Tahoma" panose="020B0604030504040204" pitchFamily="34" charset="0"/>
            </a:endParaRPr>
          </a:p>
        </p:txBody>
      </p:sp>
      <p:pic>
        <p:nvPicPr>
          <p:cNvPr id="22533" name="תמונה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0" y="1149350"/>
            <a:ext cx="4119563"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מלבן 4"/>
          <p:cNvSpPr>
            <a:spLocks noChangeArrowheads="1"/>
          </p:cNvSpPr>
          <p:nvPr/>
        </p:nvSpPr>
        <p:spPr bwMode="auto">
          <a:xfrm>
            <a:off x="5203825" y="-68263"/>
            <a:ext cx="6884988"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200">
                <a:solidFill>
                  <a:srgbClr val="FFFFFF"/>
                </a:solidFill>
                <a:latin typeface="Tahoma" panose="020B0604030504040204" pitchFamily="34" charset="0"/>
                <a:cs typeface="Tahoma" panose="020B0604030504040204" pitchFamily="34" charset="0"/>
              </a:rPr>
              <a:t>5) המסורת החמישית  מספרת כי את האיקונה המקורית של המדונה המיוחסת ללוקאס הקדוש, זו שנשלחה על ידי אאודוקיה מארץ ישראל, הייתה למעשה סמל ציור עגול של פניה של מריה בלבד. כאשר האיקונה הגיעה לקונסטנטינופול היא שובצה באיקונה מלבנית גדולה יותר שהציגה את המדונה כשהיא מחזיקה את בנה ישוע. איקונה זו קבלה את השם ואת הקדושה של ה-</a:t>
            </a:r>
            <a:r>
              <a:rPr lang="en-US" altLang="he-IL" sz="1200">
                <a:solidFill>
                  <a:srgbClr val="FFFFFF"/>
                </a:solidFill>
                <a:latin typeface="Tahoma" panose="020B0604030504040204" pitchFamily="34" charset="0"/>
                <a:cs typeface="Tahoma" panose="020B0604030504040204" pitchFamily="34" charset="0"/>
              </a:rPr>
              <a:t>Hodegetria. </a:t>
            </a:r>
            <a:endParaRPr lang="he-IL" altLang="he-IL" sz="1200">
              <a:solidFill>
                <a:srgbClr val="FFFFFF"/>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1646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he-IL" sz="1400" b="1" i="0" u="none" strike="noStrike" cap="none" normalizeH="0" baseline="0" smtClean="0">
            <a:ln>
              <a:noFill/>
            </a:ln>
            <a:solidFill>
              <a:srgbClr val="666633"/>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he-IL" sz="1400" b="1" i="0" u="none" strike="noStrike" cap="none" normalizeH="0" baseline="0" smtClean="0">
            <a:ln>
              <a:noFill/>
            </a:ln>
            <a:solidFill>
              <a:srgbClr val="666633"/>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3209</Words>
  <Application>Microsoft Office PowerPoint</Application>
  <PresentationFormat>מסך רחב</PresentationFormat>
  <Paragraphs>259</Paragraphs>
  <Slides>57</Slides>
  <Notes>1</Notes>
  <HiddenSlides>0</HiddenSlides>
  <MMClips>0</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57</vt:i4>
      </vt:variant>
    </vt:vector>
  </HeadingPairs>
  <TitlesOfParts>
    <vt:vector size="64" baseType="lpstr">
      <vt:lpstr>Arial</vt:lpstr>
      <vt:lpstr>Calibri</vt:lpstr>
      <vt:lpstr>Calibri Light</vt:lpstr>
      <vt:lpstr>Tahoma</vt:lpstr>
      <vt:lpstr>Times New Roman</vt:lpstr>
      <vt:lpstr>ערכת נושא Office</vt:lpstr>
      <vt:lpstr>עיצוב ברירת מחדל</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אסף פלר</dc:creator>
  <cp:lastModifiedBy>אסף פלר</cp:lastModifiedBy>
  <cp:revision>1</cp:revision>
  <dcterms:created xsi:type="dcterms:W3CDTF">2022-01-03T07:30:56Z</dcterms:created>
  <dcterms:modified xsi:type="dcterms:W3CDTF">2022-01-03T07:31:58Z</dcterms:modified>
</cp:coreProperties>
</file>