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21"/>
  </p:notesMasterIdLst>
  <p:sldIdLst>
    <p:sldId id="257" r:id="rId3"/>
    <p:sldId id="395" r:id="rId4"/>
    <p:sldId id="314" r:id="rId5"/>
    <p:sldId id="298" r:id="rId6"/>
    <p:sldId id="321" r:id="rId7"/>
    <p:sldId id="326" r:id="rId8"/>
    <p:sldId id="304" r:id="rId9"/>
    <p:sldId id="330" r:id="rId10"/>
    <p:sldId id="336" r:id="rId11"/>
    <p:sldId id="338" r:id="rId12"/>
    <p:sldId id="344" r:id="rId13"/>
    <p:sldId id="353" r:id="rId14"/>
    <p:sldId id="393" r:id="rId15"/>
    <p:sldId id="360" r:id="rId16"/>
    <p:sldId id="366" r:id="rId17"/>
    <p:sldId id="394" r:id="rId18"/>
    <p:sldId id="396" r:id="rId19"/>
    <p:sldId id="371"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1702"/>
    <a:srgbClr val="542A00"/>
    <a:srgbClr val="F4E8DC"/>
    <a:srgbClr val="003366"/>
    <a:srgbClr val="3A1D00"/>
    <a:srgbClr val="480048"/>
    <a:srgbClr val="5C2E00"/>
    <a:srgbClr val="414020"/>
    <a:srgbClr val="373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413" autoAdjust="0"/>
    <p:restoredTop sz="86437" autoAdjust="0"/>
  </p:normalViewPr>
  <p:slideViewPr>
    <p:cSldViewPr snapToGrid="0">
      <p:cViewPr varScale="1">
        <p:scale>
          <a:sx n="26" d="100"/>
          <a:sy n="26" d="100"/>
        </p:scale>
        <p:origin x="3036" y="42"/>
      </p:cViewPr>
      <p:guideLst/>
    </p:cSldViewPr>
  </p:slideViewPr>
  <p:outlineViewPr>
    <p:cViewPr>
      <p:scale>
        <a:sx n="33" d="100"/>
        <a:sy n="33" d="100"/>
      </p:scale>
      <p:origin x="0" y="-2790"/>
    </p:cViewPr>
  </p:outlineViewPr>
  <p:notesTextViewPr>
    <p:cViewPr>
      <p:scale>
        <a:sx n="1" d="1"/>
        <a:sy n="1" d="1"/>
      </p:scale>
      <p:origin x="0" y="0"/>
    </p:cViewPr>
  </p:notesTextViewPr>
  <p:sorterViewPr>
    <p:cViewPr varScale="1">
      <p:scale>
        <a:sx n="100" d="100"/>
        <a:sy n="100" d="100"/>
      </p:scale>
      <p:origin x="0" y="-4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06178CC-D1A9-4877-8410-70F0834A66D5}" type="datetimeFigureOut">
              <a:rPr lang="he-IL" smtClean="0"/>
              <a:t>י"א/אדר/תשע"ז</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7333B1C-6765-4BE3-84E3-BF046158F74E}" type="slidenum">
              <a:rPr lang="he-IL" smtClean="0"/>
              <a:t>‹#›</a:t>
            </a:fld>
            <a:endParaRPr lang="he-IL"/>
          </a:p>
        </p:txBody>
      </p:sp>
    </p:spTree>
    <p:extLst>
      <p:ext uri="{BB962C8B-B14F-4D97-AF65-F5344CB8AC3E}">
        <p14:creationId xmlns:p14="http://schemas.microsoft.com/office/powerpoint/2010/main" val="87579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7333B1C-6765-4BE3-84E3-BF046158F74E}" type="slidenum">
              <a:rPr lang="he-IL" smtClean="0"/>
              <a:t>13</a:t>
            </a:fld>
            <a:endParaRPr lang="he-IL"/>
          </a:p>
        </p:txBody>
      </p:sp>
    </p:spTree>
    <p:extLst>
      <p:ext uri="{BB962C8B-B14F-4D97-AF65-F5344CB8AC3E}">
        <p14:creationId xmlns:p14="http://schemas.microsoft.com/office/powerpoint/2010/main" val="377209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7333B1C-6765-4BE3-84E3-BF046158F74E}" type="slidenum">
              <a:rPr lang="he-IL" smtClean="0"/>
              <a:t>16</a:t>
            </a:fld>
            <a:endParaRPr lang="he-IL"/>
          </a:p>
        </p:txBody>
      </p:sp>
    </p:spTree>
    <p:extLst>
      <p:ext uri="{BB962C8B-B14F-4D97-AF65-F5344CB8AC3E}">
        <p14:creationId xmlns:p14="http://schemas.microsoft.com/office/powerpoint/2010/main" val="420240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0A8F775E-7A53-4C6A-B8C2-1B8B59F96B99}" type="datetimeFigureOut">
              <a:rPr lang="he-IL" smtClean="0">
                <a:solidFill>
                  <a:prstClr val="black">
                    <a:tint val="75000"/>
                  </a:prstClr>
                </a:solidFill>
              </a:rPr>
              <a:pPr/>
              <a:t>י"א/אדר/תשע"ז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8E29EFA-4EDA-4036-9E2D-53D0B14FCB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6456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A8F775E-7A53-4C6A-B8C2-1B8B59F96B99}" type="datetimeFigureOut">
              <a:rPr lang="he-IL" smtClean="0">
                <a:solidFill>
                  <a:prstClr val="black">
                    <a:tint val="75000"/>
                  </a:prstClr>
                </a:solidFill>
              </a:rPr>
              <a:pPr/>
              <a:t>י"א/אדר/תשע"ז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8E29EFA-4EDA-4036-9E2D-53D0B14FCB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1089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A8F775E-7A53-4C6A-B8C2-1B8B59F96B99}" type="datetimeFigureOut">
              <a:rPr lang="he-IL" smtClean="0">
                <a:solidFill>
                  <a:prstClr val="black">
                    <a:tint val="75000"/>
                  </a:prstClr>
                </a:solidFill>
              </a:rPr>
              <a:pPr/>
              <a:t>י"א/אדר/תשע"ז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8E29EFA-4EDA-4036-9E2D-53D0B14FCB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005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E36A3C5A-3871-4D7A-A470-648DD857F085}" type="datetimeFigureOut">
              <a:rPr lang="he-IL"/>
              <a:pPr>
                <a:defRPr/>
              </a:pPr>
              <a:t>י"א/אדר/תשע"ז</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AEEF9811-387E-469F-80FF-30D620D2994B}" type="slidenum">
              <a:rPr lang="he-IL"/>
              <a:pPr>
                <a:defRPr/>
              </a:pPr>
              <a:t>‹#›</a:t>
            </a:fld>
            <a:endParaRPr lang="he-IL"/>
          </a:p>
        </p:txBody>
      </p:sp>
    </p:spTree>
    <p:extLst>
      <p:ext uri="{BB962C8B-B14F-4D97-AF65-F5344CB8AC3E}">
        <p14:creationId xmlns:p14="http://schemas.microsoft.com/office/powerpoint/2010/main" val="287675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4B8B6363-F902-41A7-A7AC-8B02DCB9DE21}" type="datetimeFigureOut">
              <a:rPr lang="he-IL"/>
              <a:pPr>
                <a:defRPr/>
              </a:pPr>
              <a:t>י"א/אדר/תשע"ז</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20ACD1F4-2967-4BC3-B2A0-A7176AB0E664}" type="slidenum">
              <a:rPr lang="he-IL"/>
              <a:pPr>
                <a:defRPr/>
              </a:pPr>
              <a:t>‹#›</a:t>
            </a:fld>
            <a:endParaRPr lang="he-IL"/>
          </a:p>
        </p:txBody>
      </p:sp>
    </p:spTree>
    <p:extLst>
      <p:ext uri="{BB962C8B-B14F-4D97-AF65-F5344CB8AC3E}">
        <p14:creationId xmlns:p14="http://schemas.microsoft.com/office/powerpoint/2010/main" val="649320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EFAD361A-E665-4780-8B47-EFBF582D079B}" type="datetimeFigureOut">
              <a:rPr lang="he-IL"/>
              <a:pPr>
                <a:defRPr/>
              </a:pPr>
              <a:t>י"א/אדר/תשע"ז</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570C572A-5FD7-4269-9DC0-5BB4FBE2A49C}" type="slidenum">
              <a:rPr lang="he-IL"/>
              <a:pPr>
                <a:defRPr/>
              </a:pPr>
              <a:t>‹#›</a:t>
            </a:fld>
            <a:endParaRPr lang="he-IL"/>
          </a:p>
        </p:txBody>
      </p:sp>
    </p:spTree>
    <p:extLst>
      <p:ext uri="{BB962C8B-B14F-4D97-AF65-F5344CB8AC3E}">
        <p14:creationId xmlns:p14="http://schemas.microsoft.com/office/powerpoint/2010/main" val="4165313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7983E0D9-71F0-4C17-A69A-A4A2F1066274}" type="datetimeFigureOut">
              <a:rPr lang="he-IL"/>
              <a:pPr>
                <a:defRPr/>
              </a:pPr>
              <a:t>י"א/אדר/תשע"ז</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F32D3985-342D-44EE-8BA4-4667F7DA287A}" type="slidenum">
              <a:rPr lang="he-IL"/>
              <a:pPr>
                <a:defRPr/>
              </a:pPr>
              <a:t>‹#›</a:t>
            </a:fld>
            <a:endParaRPr lang="he-IL"/>
          </a:p>
        </p:txBody>
      </p:sp>
    </p:spTree>
    <p:extLst>
      <p:ext uri="{BB962C8B-B14F-4D97-AF65-F5344CB8AC3E}">
        <p14:creationId xmlns:p14="http://schemas.microsoft.com/office/powerpoint/2010/main" val="196761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7D9B2146-25A9-4B3A-ABEC-1599DFC98A7B}" type="datetimeFigureOut">
              <a:rPr lang="he-IL"/>
              <a:pPr>
                <a:defRPr/>
              </a:pPr>
              <a:t>י"א/אדר/תשע"ז</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ECD589CC-4AA1-479E-8B61-4F06036525C3}" type="slidenum">
              <a:rPr lang="he-IL"/>
              <a:pPr>
                <a:defRPr/>
              </a:pPr>
              <a:t>‹#›</a:t>
            </a:fld>
            <a:endParaRPr lang="he-IL"/>
          </a:p>
        </p:txBody>
      </p:sp>
    </p:spTree>
    <p:extLst>
      <p:ext uri="{BB962C8B-B14F-4D97-AF65-F5344CB8AC3E}">
        <p14:creationId xmlns:p14="http://schemas.microsoft.com/office/powerpoint/2010/main" val="2293623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98396988-4C79-4D5B-81BA-A0CC7BC288B3}" type="datetimeFigureOut">
              <a:rPr lang="he-IL"/>
              <a:pPr>
                <a:defRPr/>
              </a:pPr>
              <a:t>י"א/אדר/תשע"ז</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B4DD004F-1A5D-4E2F-BD50-6BCCF23CEA38}" type="slidenum">
              <a:rPr lang="he-IL"/>
              <a:pPr>
                <a:defRPr/>
              </a:pPr>
              <a:t>‹#›</a:t>
            </a:fld>
            <a:endParaRPr lang="he-IL"/>
          </a:p>
        </p:txBody>
      </p:sp>
    </p:spTree>
    <p:extLst>
      <p:ext uri="{BB962C8B-B14F-4D97-AF65-F5344CB8AC3E}">
        <p14:creationId xmlns:p14="http://schemas.microsoft.com/office/powerpoint/2010/main" val="494897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1414FCBA-E0ED-427C-9EFB-F9B675F612ED}" type="datetimeFigureOut">
              <a:rPr lang="he-IL"/>
              <a:pPr>
                <a:defRPr/>
              </a:pPr>
              <a:t>י"א/אדר/תשע"ז</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D98D04F7-8FCA-43A1-BFAB-4759FB496002}" type="slidenum">
              <a:rPr lang="he-IL"/>
              <a:pPr>
                <a:defRPr/>
              </a:pPr>
              <a:t>‹#›</a:t>
            </a:fld>
            <a:endParaRPr lang="he-IL"/>
          </a:p>
        </p:txBody>
      </p:sp>
    </p:spTree>
    <p:extLst>
      <p:ext uri="{BB962C8B-B14F-4D97-AF65-F5344CB8AC3E}">
        <p14:creationId xmlns:p14="http://schemas.microsoft.com/office/powerpoint/2010/main" val="2153477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62A126E0-8928-4D8A-9F27-81B3E04CE528}" type="datetimeFigureOut">
              <a:rPr lang="he-IL"/>
              <a:pPr>
                <a:defRPr/>
              </a:pPr>
              <a:t>י"א/אדר/תשע"ז</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086DBD3C-BC7A-41CE-9460-FCE6ED6859F4}" type="slidenum">
              <a:rPr lang="he-IL"/>
              <a:pPr>
                <a:defRPr/>
              </a:pPr>
              <a:t>‹#›</a:t>
            </a:fld>
            <a:endParaRPr lang="he-IL"/>
          </a:p>
        </p:txBody>
      </p:sp>
    </p:spTree>
    <p:extLst>
      <p:ext uri="{BB962C8B-B14F-4D97-AF65-F5344CB8AC3E}">
        <p14:creationId xmlns:p14="http://schemas.microsoft.com/office/powerpoint/2010/main" val="64806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A8F775E-7A53-4C6A-B8C2-1B8B59F96B99}" type="datetimeFigureOut">
              <a:rPr lang="he-IL" smtClean="0">
                <a:solidFill>
                  <a:prstClr val="black">
                    <a:tint val="75000"/>
                  </a:prstClr>
                </a:solidFill>
              </a:rPr>
              <a:pPr/>
              <a:t>י"א/אדר/תשע"ז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8E29EFA-4EDA-4036-9E2D-53D0B14FCB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4043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DCE6C081-6427-4408-B471-450A58C1D726}" type="datetimeFigureOut">
              <a:rPr lang="he-IL"/>
              <a:pPr>
                <a:defRPr/>
              </a:pPr>
              <a:t>י"א/אדר/תשע"ז</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79603DC2-4A89-48D0-BB3F-F644019A28EA}" type="slidenum">
              <a:rPr lang="he-IL"/>
              <a:pPr>
                <a:defRPr/>
              </a:pPr>
              <a:t>‹#›</a:t>
            </a:fld>
            <a:endParaRPr lang="he-IL"/>
          </a:p>
        </p:txBody>
      </p:sp>
    </p:spTree>
    <p:extLst>
      <p:ext uri="{BB962C8B-B14F-4D97-AF65-F5344CB8AC3E}">
        <p14:creationId xmlns:p14="http://schemas.microsoft.com/office/powerpoint/2010/main" val="2397332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77CFD33F-02F6-4870-920E-32B7A07537F8}" type="datetimeFigureOut">
              <a:rPr lang="he-IL"/>
              <a:pPr>
                <a:defRPr/>
              </a:pPr>
              <a:t>י"א/אדר/תשע"ז</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D42D6A48-3F81-46AF-B7DC-FE907BB199BB}" type="slidenum">
              <a:rPr lang="he-IL"/>
              <a:pPr>
                <a:defRPr/>
              </a:pPr>
              <a:t>‹#›</a:t>
            </a:fld>
            <a:endParaRPr lang="he-IL"/>
          </a:p>
        </p:txBody>
      </p:sp>
    </p:spTree>
    <p:extLst>
      <p:ext uri="{BB962C8B-B14F-4D97-AF65-F5344CB8AC3E}">
        <p14:creationId xmlns:p14="http://schemas.microsoft.com/office/powerpoint/2010/main" val="614492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82BAD145-F64D-493D-B21F-B48695C38CEC}" type="datetimeFigureOut">
              <a:rPr lang="he-IL"/>
              <a:pPr>
                <a:defRPr/>
              </a:pPr>
              <a:t>י"א/אדר/תשע"ז</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1F0C626E-33F6-49A9-A1EB-B0E0E6577EBD}" type="slidenum">
              <a:rPr lang="he-IL"/>
              <a:pPr>
                <a:defRPr/>
              </a:pPr>
              <a:t>‹#›</a:t>
            </a:fld>
            <a:endParaRPr lang="he-IL"/>
          </a:p>
        </p:txBody>
      </p:sp>
    </p:spTree>
    <p:extLst>
      <p:ext uri="{BB962C8B-B14F-4D97-AF65-F5344CB8AC3E}">
        <p14:creationId xmlns:p14="http://schemas.microsoft.com/office/powerpoint/2010/main" val="215152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0A8F775E-7A53-4C6A-B8C2-1B8B59F96B99}" type="datetimeFigureOut">
              <a:rPr lang="he-IL" smtClean="0">
                <a:solidFill>
                  <a:prstClr val="black">
                    <a:tint val="75000"/>
                  </a:prstClr>
                </a:solidFill>
              </a:rPr>
              <a:pPr/>
              <a:t>י"א/אדר/תשע"ז</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8E29EFA-4EDA-4036-9E2D-53D0B14FCB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019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0A8F775E-7A53-4C6A-B8C2-1B8B59F96B99}" type="datetimeFigureOut">
              <a:rPr lang="he-IL" smtClean="0">
                <a:solidFill>
                  <a:prstClr val="black">
                    <a:tint val="75000"/>
                  </a:prstClr>
                </a:solidFill>
              </a:rPr>
              <a:pPr/>
              <a:t>י"א/אדר/תשע"ז</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8E29EFA-4EDA-4036-9E2D-53D0B14FCB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1167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0A8F775E-7A53-4C6A-B8C2-1B8B59F96B99}" type="datetimeFigureOut">
              <a:rPr lang="he-IL" smtClean="0">
                <a:solidFill>
                  <a:prstClr val="black">
                    <a:tint val="75000"/>
                  </a:prstClr>
                </a:solidFill>
              </a:rPr>
              <a:pPr/>
              <a:t>י"א/אדר/תשע"ז</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D8E29EFA-4EDA-4036-9E2D-53D0B14FCB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6063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0A8F775E-7A53-4C6A-B8C2-1B8B59F96B99}" type="datetimeFigureOut">
              <a:rPr lang="he-IL" smtClean="0">
                <a:solidFill>
                  <a:prstClr val="black">
                    <a:tint val="75000"/>
                  </a:prstClr>
                </a:solidFill>
              </a:rPr>
              <a:pPr/>
              <a:t>י"א/אדר/תשע"ז</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D8E29EFA-4EDA-4036-9E2D-53D0B14FCB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009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0A8F775E-7A53-4C6A-B8C2-1B8B59F96B99}" type="datetimeFigureOut">
              <a:rPr lang="he-IL" smtClean="0">
                <a:solidFill>
                  <a:prstClr val="black">
                    <a:tint val="75000"/>
                  </a:prstClr>
                </a:solidFill>
              </a:rPr>
              <a:pPr/>
              <a:t>י"א/אדר/תשע"ז</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D8E29EFA-4EDA-4036-9E2D-53D0B14FCB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490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A8F775E-7A53-4C6A-B8C2-1B8B59F96B99}" type="datetimeFigureOut">
              <a:rPr lang="he-IL" smtClean="0">
                <a:solidFill>
                  <a:prstClr val="black">
                    <a:tint val="75000"/>
                  </a:prstClr>
                </a:solidFill>
              </a:rPr>
              <a:pPr/>
              <a:t>י"א/אדר/תשע"ז</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8E29EFA-4EDA-4036-9E2D-53D0B14FCB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4287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A8F775E-7A53-4C6A-B8C2-1B8B59F96B99}" type="datetimeFigureOut">
              <a:rPr lang="he-IL" smtClean="0">
                <a:solidFill>
                  <a:prstClr val="black">
                    <a:tint val="75000"/>
                  </a:prstClr>
                </a:solidFill>
              </a:rPr>
              <a:pPr/>
              <a:t>י"א/אדר/תשע"ז</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8E29EFA-4EDA-4036-9E2D-53D0B14FCB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367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A8F775E-7A53-4C6A-B8C2-1B8B59F96B99}" type="datetimeFigureOut">
              <a:rPr lang="he-IL" smtClean="0">
                <a:solidFill>
                  <a:prstClr val="black">
                    <a:tint val="75000"/>
                  </a:prstClr>
                </a:solidFill>
              </a:rPr>
              <a:pPr/>
              <a:t>י"א/אדר/תשע"ז</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8E29EFA-4EDA-4036-9E2D-53D0B14FCB3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45570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1027" name="מציין מיקום טקסט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smtClean="0">
                <a:solidFill>
                  <a:prstClr val="black">
                    <a:tint val="75000"/>
                  </a:prstClr>
                </a:solidFill>
                <a:latin typeface="+mn-lt"/>
                <a:cs typeface="+mn-cs"/>
              </a:defRPr>
            </a:lvl1pPr>
          </a:lstStyle>
          <a:p>
            <a:pPr>
              <a:defRPr/>
            </a:pPr>
            <a:fld id="{96F2E4FF-2C87-45FE-B801-F43C1EA421AE}" type="datetimeFigureOut">
              <a:rPr lang="he-IL"/>
              <a:pPr>
                <a:defRPr/>
              </a:pPr>
              <a:t>י"א/אדר/תשע"ז</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rtl="1" eaLnBrk="1" fontAlgn="auto" hangingPunct="1">
              <a:spcBef>
                <a:spcPts val="0"/>
              </a:spcBef>
              <a:spcAft>
                <a:spcPts val="0"/>
              </a:spcAft>
              <a:defRPr sz="1200" smtClean="0">
                <a:solidFill>
                  <a:prstClr val="black">
                    <a:tint val="75000"/>
                  </a:prstClr>
                </a:solidFill>
                <a:latin typeface="+mn-lt"/>
                <a:cs typeface="+mn-cs"/>
              </a:defRPr>
            </a:lvl1pPr>
          </a:lstStyle>
          <a:p>
            <a:pPr>
              <a:defRPr/>
            </a:pPr>
            <a:fld id="{18305A26-D7A6-40FA-B70D-D251E7ED424E}" type="slidenum">
              <a:rPr lang="he-IL"/>
              <a:pPr>
                <a:defRPr/>
              </a:pPr>
              <a:t>‹#›</a:t>
            </a:fld>
            <a:endParaRPr lang="he-IL"/>
          </a:p>
        </p:txBody>
      </p:sp>
    </p:spTree>
    <p:extLst>
      <p:ext uri="{BB962C8B-B14F-4D97-AF65-F5344CB8AC3E}">
        <p14:creationId xmlns:p14="http://schemas.microsoft.com/office/powerpoint/2010/main" val="2614711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rtl="1" fontAlgn="base">
        <a:lnSpc>
          <a:spcPct val="90000"/>
        </a:lnSpc>
        <a:spcBef>
          <a:spcPct val="0"/>
        </a:spcBef>
        <a:spcAft>
          <a:spcPct val="0"/>
        </a:spcAft>
        <a:defRPr sz="4400" kern="1200">
          <a:solidFill>
            <a:schemeClr val="tx1"/>
          </a:solidFill>
          <a:latin typeface="+mj-lt"/>
          <a:ea typeface="+mj-ea"/>
          <a:cs typeface="+mj-cs"/>
        </a:defRPr>
      </a:lvl1pPr>
      <a:lvl2pPr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2pPr>
      <a:lvl3pPr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3pPr>
      <a:lvl4pPr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4pPr>
      <a:lvl5pPr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5pPr>
      <a:lvl6pPr marL="4572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6pPr>
      <a:lvl7pPr marL="9144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7pPr>
      <a:lvl8pPr marL="13716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8pPr>
      <a:lvl9pPr marL="1828800" algn="r"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9pPr>
    </p:titleStyle>
    <p:bodyStyle>
      <a:lvl1pPr marL="228600" indent="-228600" algn="r" rtl="1"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r" rtl="1"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r" rtl="1"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r" rtl="1"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r" rtl="1"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11.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jpeg"/></Relationships>
</file>

<file path=ppt/slides/_rels/slide12.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jpeg"/></Relationships>
</file>

<file path=ppt/slides/_rels/slide1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14.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jpeg"/></Relationships>
</file>

<file path=ppt/slides/_rels/slide15.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jpeg"/><Relationship Id="rId9" Type="http://schemas.openxmlformats.org/officeDocument/2006/relationships/image" Target="../media/image96.jpeg"/></Relationships>
</file>

<file path=ppt/slides/_rels/slide1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hudneum.wordpress.com/2014/03/28/%D7%A1%D7%93%D7%A8-%D7%A4%D7%A1%D7%97-%D7%9C%D7%A0%D7%A9%D7%99%D7%9D-%D7%A2%D7%9C-%D7%94%D7%9E%D7%99%D7%A6%D7%92-the-dinner-party-%D7%A9%D7%9C-%D7%92%D7%95%D7%93%D7%99-%D7%A9%D7%99%D7%A7%D7%92/" TargetMode="External"/><Relationship Id="rId3" Type="http://schemas.openxmlformats.org/officeDocument/2006/relationships/hyperlink" Target="https://he.wikipedia.org/wiki/%D7%9E%D7%A1%D7%99%D7%91%D7%AA_%D7%90%D7%A8%D7%95%D7%97%D7%AA_%D7%94%D7%A2%D7%A8%D7%91" TargetMode="External"/><Relationship Id="rId7" Type="http://schemas.openxmlformats.org/officeDocument/2006/relationships/hyperlink" Target="https://www.brainpickings.org/the-dinner-party-judy-chicago" TargetMode="External"/><Relationship Id="rId2" Type="http://schemas.openxmlformats.org/officeDocument/2006/relationships/image" Target="../media/image98.jpeg"/><Relationship Id="rId1" Type="http://schemas.openxmlformats.org/officeDocument/2006/relationships/slideLayout" Target="../slideLayouts/slideLayout13.xml"/><Relationship Id="rId6" Type="http://schemas.openxmlformats.org/officeDocument/2006/relationships/hyperlink" Target="http://www.judychicago.com/the-dinner-party" TargetMode="External"/><Relationship Id="rId5" Type="http://schemas.openxmlformats.org/officeDocument/2006/relationships/hyperlink" Target="https://www.brooklynmuseum.org/eascfa/dinner_party" TargetMode="External"/><Relationship Id="rId4" Type="http://schemas.openxmlformats.org/officeDocument/2006/relationships/hyperlink" Target="https://en.wikipedia.org/wiki/The_Dinner_Part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assaffeller.com/" TargetMode="External"/><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a:stretch>
            <a:fillRect/>
          </a:stretch>
        </p:blipFill>
        <p:spPr>
          <a:xfrm>
            <a:off x="-125219" y="0"/>
            <a:ext cx="12317219" cy="8246378"/>
          </a:xfrm>
          <a:prstGeom prst="rect">
            <a:avLst/>
          </a:prstGeom>
        </p:spPr>
      </p:pic>
      <p:sp>
        <p:nvSpPr>
          <p:cNvPr id="7" name="מלבן 6"/>
          <p:cNvSpPr/>
          <p:nvPr/>
        </p:nvSpPr>
        <p:spPr>
          <a:xfrm>
            <a:off x="1891834" y="1542190"/>
            <a:ext cx="8754320" cy="923330"/>
          </a:xfrm>
          <a:prstGeom prst="rect">
            <a:avLst/>
          </a:prstGeom>
          <a:noFill/>
        </p:spPr>
        <p:txBody>
          <a:bodyPr wrap="none" lIns="91440" tIns="45720" rIns="91440" bIns="45720">
            <a:spAutoFit/>
          </a:bodyPr>
          <a:lstStyle/>
          <a:p>
            <a:pPr algn="ctr"/>
            <a:r>
              <a:rPr lang="en-US" sz="5400" b="1" dirty="0">
                <a:ln w="10160">
                  <a:solidFill>
                    <a:prstClr val="black"/>
                  </a:solidFill>
                  <a:prstDash val="solid"/>
                </a:ln>
                <a:solidFill>
                  <a:prstClr val="white"/>
                </a:solidFill>
                <a:effectLst>
                  <a:outerShdw blurRad="38100" dist="22860" dir="5400000" algn="tl" rotWithShape="0">
                    <a:srgbClr val="000000">
                      <a:alpha val="30000"/>
                    </a:srgbClr>
                  </a:outerShdw>
                </a:effectLst>
                <a:latin typeface="Monotype Corsiva" panose="03010101010201010101" pitchFamily="66" charset="0"/>
              </a:rPr>
              <a:t>The Dinner Party  by Judy Chicago</a:t>
            </a:r>
            <a:endParaRPr lang="he-IL" sz="5400" b="1" dirty="0">
              <a:ln w="10160">
                <a:solidFill>
                  <a:prstClr val="black"/>
                </a:solidFill>
                <a:prstDash val="solid"/>
              </a:ln>
              <a:solidFill>
                <a:prstClr val="white"/>
              </a:solidFill>
              <a:effectLst>
                <a:outerShdw blurRad="38100" dist="22860" dir="5400000" algn="tl" rotWithShape="0">
                  <a:srgbClr val="000000">
                    <a:alpha val="30000"/>
                  </a:srgbClr>
                </a:outerShdw>
              </a:effectLst>
              <a:latin typeface="Monotype Corsiva" panose="03010101010201010101" pitchFamily="66" charset="0"/>
            </a:endParaRPr>
          </a:p>
        </p:txBody>
      </p:sp>
      <p:sp>
        <p:nvSpPr>
          <p:cNvPr id="2" name="מלבן 1"/>
          <p:cNvSpPr/>
          <p:nvPr/>
        </p:nvSpPr>
        <p:spPr>
          <a:xfrm>
            <a:off x="1142677" y="4765388"/>
            <a:ext cx="2496196" cy="584775"/>
          </a:xfrm>
          <a:prstGeom prst="rect">
            <a:avLst/>
          </a:prstGeom>
        </p:spPr>
        <p:txBody>
          <a:bodyPr wrap="none">
            <a:spAutoFit/>
          </a:bodyPr>
          <a:lstStyle/>
          <a:p>
            <a:pPr lvl="0" algn="ctr"/>
            <a:r>
              <a:rPr lang="he-IL" sz="3200" b="1"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rPr>
              <a:t>מצגת </a:t>
            </a:r>
            <a:r>
              <a:rPr lang="he-IL" sz="3200" b="1" dirty="0" smtClean="0">
                <a:ln w="10160">
                  <a:solidFill>
                    <a:sysClr val="windowText" lastClr="000000"/>
                  </a:solidFill>
                  <a:prstDash val="solid"/>
                </a:ln>
                <a:solidFill>
                  <a:srgbClr val="FFFFFF"/>
                </a:solidFill>
                <a:effectLst>
                  <a:outerShdw blurRad="38100" dist="22860" dir="5400000" algn="tl" rotWithShape="0">
                    <a:srgbClr val="000000">
                      <a:alpha val="30000"/>
                    </a:srgbClr>
                  </a:outerShdw>
                </a:effectLst>
              </a:rPr>
              <a:t>שלישית</a:t>
            </a:r>
            <a:endParaRPr lang="he-IL" sz="3200" b="1"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095883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lum bright="70000" contrast="-70000"/>
          </a:blip>
          <a:stretch>
            <a:fillRect/>
          </a:stretch>
        </p:blipFill>
        <p:spPr>
          <a:xfrm>
            <a:off x="2319453" y="-403977"/>
            <a:ext cx="7437765" cy="7468247"/>
          </a:xfrm>
          <a:prstGeom prst="rect">
            <a:avLst/>
          </a:prstGeom>
        </p:spPr>
      </p:pic>
      <p:pic>
        <p:nvPicPr>
          <p:cNvPr id="2" name="תמונה 1"/>
          <p:cNvPicPr>
            <a:picLocks noChangeAspect="1"/>
          </p:cNvPicPr>
          <p:nvPr/>
        </p:nvPicPr>
        <p:blipFill rotWithShape="1">
          <a:blip r:embed="rId3"/>
          <a:srcRect r="28"/>
          <a:stretch/>
        </p:blipFill>
        <p:spPr>
          <a:xfrm>
            <a:off x="0" y="2529016"/>
            <a:ext cx="4580238" cy="4328984"/>
          </a:xfrm>
          <a:prstGeom prst="rect">
            <a:avLst/>
          </a:prstGeom>
        </p:spPr>
      </p:pic>
      <p:pic>
        <p:nvPicPr>
          <p:cNvPr id="3" name="תמונה 2"/>
          <p:cNvPicPr>
            <a:picLocks noChangeAspect="1"/>
          </p:cNvPicPr>
          <p:nvPr/>
        </p:nvPicPr>
        <p:blipFill>
          <a:blip r:embed="rId4"/>
          <a:stretch>
            <a:fillRect/>
          </a:stretch>
        </p:blipFill>
        <p:spPr>
          <a:xfrm>
            <a:off x="8020050" y="0"/>
            <a:ext cx="4171950" cy="6858000"/>
          </a:xfrm>
          <a:prstGeom prst="rect">
            <a:avLst/>
          </a:prstGeom>
        </p:spPr>
      </p:pic>
      <p:pic>
        <p:nvPicPr>
          <p:cNvPr id="4" name="תמונה 3"/>
          <p:cNvPicPr>
            <a:picLocks noChangeAspect="1"/>
          </p:cNvPicPr>
          <p:nvPr/>
        </p:nvPicPr>
        <p:blipFill>
          <a:blip r:embed="rId5"/>
          <a:stretch>
            <a:fillRect/>
          </a:stretch>
        </p:blipFill>
        <p:spPr>
          <a:xfrm>
            <a:off x="8973293" y="2629169"/>
            <a:ext cx="2334970" cy="2341067"/>
          </a:xfrm>
          <a:prstGeom prst="rect">
            <a:avLst/>
          </a:prstGeom>
        </p:spPr>
      </p:pic>
      <p:pic>
        <p:nvPicPr>
          <p:cNvPr id="6" name="תמונה 5"/>
          <p:cNvPicPr>
            <a:picLocks noChangeAspect="1"/>
          </p:cNvPicPr>
          <p:nvPr/>
        </p:nvPicPr>
        <p:blipFill>
          <a:blip r:embed="rId6"/>
          <a:stretch>
            <a:fillRect/>
          </a:stretch>
        </p:blipFill>
        <p:spPr>
          <a:xfrm>
            <a:off x="230530" y="186509"/>
            <a:ext cx="1647825" cy="2085975"/>
          </a:xfrm>
          <a:prstGeom prst="rect">
            <a:avLst/>
          </a:prstGeom>
        </p:spPr>
      </p:pic>
      <p:sp>
        <p:nvSpPr>
          <p:cNvPr id="7" name="מלבן 6"/>
          <p:cNvSpPr/>
          <p:nvPr/>
        </p:nvSpPr>
        <p:spPr>
          <a:xfrm>
            <a:off x="1869989" y="199422"/>
            <a:ext cx="6096000" cy="677108"/>
          </a:xfrm>
          <a:prstGeom prst="rect">
            <a:avLst/>
          </a:prstGeom>
        </p:spPr>
        <p:txBody>
          <a:bodyPr>
            <a:spAutoFit/>
          </a:bodyPr>
          <a:lstStyle/>
          <a:p>
            <a:pPr lvl="0"/>
            <a:r>
              <a:rPr lang="he-IL" sz="1400" b="1" dirty="0">
                <a:solidFill>
                  <a:prstClr val="black"/>
                </a:solidFill>
                <a:latin typeface="Tahoma" panose="020B0604030504040204" pitchFamily="34" charset="0"/>
                <a:ea typeface="Tahoma" panose="020B0604030504040204" pitchFamily="34" charset="0"/>
                <a:cs typeface="Tahoma" panose="020B0604030504040204" pitchFamily="34" charset="0"/>
              </a:rPr>
              <a:t>אמילי אליזבת </a:t>
            </a:r>
            <a:r>
              <a:rPr lang="he-IL" sz="1400" b="1" dirty="0" err="1">
                <a:solidFill>
                  <a:prstClr val="black"/>
                </a:solidFill>
                <a:latin typeface="Tahoma" panose="020B0604030504040204" pitchFamily="34" charset="0"/>
                <a:ea typeface="Tahoma" panose="020B0604030504040204" pitchFamily="34" charset="0"/>
                <a:cs typeface="Tahoma" panose="020B0604030504040204" pitchFamily="34" charset="0"/>
              </a:rPr>
              <a:t>דיקנסון</a:t>
            </a:r>
            <a:r>
              <a:rPr lang="he-IL" sz="1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prstClr val="black"/>
                </a:solidFill>
                <a:latin typeface="Tahoma" panose="020B0604030504040204" pitchFamily="34" charset="0"/>
                <a:ea typeface="Tahoma" panose="020B0604030504040204" pitchFamily="34" charset="0"/>
                <a:cs typeface="Tahoma" panose="020B0604030504040204" pitchFamily="34" charset="0"/>
              </a:rPr>
              <a:t>(באנגלית: </a:t>
            </a:r>
            <a:r>
              <a:rPr lang="en-US" sz="1200" b="1" dirty="0">
                <a:solidFill>
                  <a:prstClr val="black"/>
                </a:solidFill>
                <a:latin typeface="Tahoma" panose="020B0604030504040204" pitchFamily="34" charset="0"/>
                <a:ea typeface="Tahoma" panose="020B0604030504040204" pitchFamily="34" charset="0"/>
                <a:cs typeface="Tahoma" panose="020B0604030504040204" pitchFamily="34" charset="0"/>
              </a:rPr>
              <a:t>Emily Elizabeth </a:t>
            </a:r>
            <a:r>
              <a:rPr lang="en-US"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Dickinson‏ </a:t>
            </a:r>
            <a:r>
              <a:rPr lang="he-IL"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1830 –1886</a:t>
            </a:r>
            <a:r>
              <a:rPr lang="he-IL" sz="1200" b="1" dirty="0">
                <a:solidFill>
                  <a:prstClr val="black"/>
                </a:solidFill>
                <a:latin typeface="Tahoma" panose="020B0604030504040204" pitchFamily="34" charset="0"/>
                <a:ea typeface="Tahoma" panose="020B0604030504040204" pitchFamily="34" charset="0"/>
                <a:cs typeface="Tahoma" panose="020B0604030504040204" pitchFamily="34" charset="0"/>
              </a:rPr>
              <a:t>) הייתה משוררת אמריקאית</a:t>
            </a:r>
            <a:r>
              <a:rPr lang="he-IL"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lvl="0"/>
            <a:endParaRPr lang="he-IL" sz="1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מלבן 7"/>
          <p:cNvSpPr/>
          <p:nvPr/>
        </p:nvSpPr>
        <p:spPr>
          <a:xfrm>
            <a:off x="1911177" y="641165"/>
            <a:ext cx="6038335" cy="3970318"/>
          </a:xfrm>
          <a:prstGeom prst="rect">
            <a:avLst/>
          </a:prstGeom>
        </p:spPr>
        <p:txBody>
          <a:bodyPr wrap="square">
            <a:spAutoFit/>
          </a:bodyPr>
          <a:lstStyle/>
          <a:p>
            <a:r>
              <a:rPr lang="he-IL" sz="1200" b="1" dirty="0">
                <a:latin typeface="Tahoma" panose="020B0604030504040204" pitchFamily="34" charset="0"/>
                <a:ea typeface="Tahoma" panose="020B0604030504040204" pitchFamily="34" charset="0"/>
                <a:cs typeface="Tahoma" panose="020B0604030504040204" pitchFamily="34" charset="0"/>
              </a:rPr>
              <a:t>מקומה של אמילי </a:t>
            </a:r>
            <a:r>
              <a:rPr lang="he-IL" sz="1200" b="1" dirty="0" err="1">
                <a:latin typeface="Tahoma" panose="020B0604030504040204" pitchFamily="34" charset="0"/>
                <a:ea typeface="Tahoma" panose="020B0604030504040204" pitchFamily="34" charset="0"/>
                <a:cs typeface="Tahoma" panose="020B0604030504040204" pitchFamily="34" charset="0"/>
              </a:rPr>
              <a:t>דיקינסון</a:t>
            </a:r>
            <a:r>
              <a:rPr lang="he-IL" sz="1200" b="1" dirty="0">
                <a:latin typeface="Tahoma" panose="020B0604030504040204" pitchFamily="34" charset="0"/>
                <a:ea typeface="Tahoma" panose="020B0604030504040204" pitchFamily="34" charset="0"/>
                <a:cs typeface="Tahoma" panose="020B0604030504040204" pitchFamily="34" charset="0"/>
              </a:rPr>
              <a:t> מייצג את הניגוד הבולט בין טבעה המופנם לנפשה הסוערת הנחשפת בשיריה. הוא מייצג גם את העולם </a:t>
            </a:r>
            <a:r>
              <a:rPr lang="he-IL" sz="1200" b="1" dirty="0" err="1">
                <a:latin typeface="Tahoma" panose="020B0604030504040204" pitchFamily="34" charset="0"/>
                <a:ea typeface="Tahoma" panose="020B0604030504040204" pitchFamily="34" charset="0"/>
                <a:cs typeface="Tahoma" panose="020B0604030504040204" pitchFamily="34" charset="0"/>
              </a:rPr>
              <a:t>הויקטוריאני</a:t>
            </a:r>
            <a:r>
              <a:rPr lang="he-IL" sz="1200" b="1" dirty="0">
                <a:latin typeface="Tahoma" panose="020B0604030504040204" pitchFamily="34" charset="0"/>
                <a:ea typeface="Tahoma" panose="020B0604030504040204" pitchFamily="34" charset="0"/>
                <a:cs typeface="Tahoma" panose="020B0604030504040204" pitchFamily="34" charset="0"/>
              </a:rPr>
              <a:t> ממנו ניסתה </a:t>
            </a:r>
            <a:r>
              <a:rPr lang="he-IL" sz="1200" b="1" dirty="0" err="1">
                <a:latin typeface="Tahoma" panose="020B0604030504040204" pitchFamily="34" charset="0"/>
                <a:ea typeface="Tahoma" panose="020B0604030504040204" pitchFamily="34" charset="0"/>
                <a:cs typeface="Tahoma" panose="020B0604030504040204" pitchFamily="34" charset="0"/>
              </a:rPr>
              <a:t>דיקינסון</a:t>
            </a:r>
            <a:r>
              <a:rPr lang="he-IL" sz="1200" b="1" dirty="0">
                <a:latin typeface="Tahoma" panose="020B0604030504040204" pitchFamily="34" charset="0"/>
                <a:ea typeface="Tahoma" panose="020B0604030504040204" pitchFamily="34" charset="0"/>
                <a:cs typeface="Tahoma" panose="020B0604030504040204" pitchFamily="34" charset="0"/>
              </a:rPr>
              <a:t>  להשתחרר דרך כתיבתה.</a:t>
            </a:r>
          </a:p>
          <a:p>
            <a:r>
              <a:rPr lang="he-IL" sz="1200" b="1" dirty="0">
                <a:latin typeface="Tahoma" panose="020B0604030504040204" pitchFamily="34" charset="0"/>
                <a:ea typeface="Tahoma" panose="020B0604030504040204" pitchFamily="34" charset="0"/>
                <a:cs typeface="Tahoma" panose="020B0604030504040204" pitchFamily="34" charset="0"/>
              </a:rPr>
              <a:t>שיקגו קיבלה השראה </a:t>
            </a:r>
            <a:r>
              <a:rPr lang="he-IL" sz="1200" b="1" dirty="0" smtClean="0">
                <a:latin typeface="Tahoma" panose="020B0604030504040204" pitchFamily="34" charset="0"/>
                <a:ea typeface="Tahoma" panose="020B0604030504040204" pitchFamily="34" charset="0"/>
                <a:cs typeface="Tahoma" panose="020B0604030504040204" pitchFamily="34" charset="0"/>
              </a:rPr>
              <a:t>מתמונתה ומשיר </a:t>
            </a:r>
            <a:r>
              <a:rPr lang="he-IL" sz="1200" b="1" dirty="0">
                <a:latin typeface="Tahoma" panose="020B0604030504040204" pitchFamily="34" charset="0"/>
                <a:ea typeface="Tahoma" panose="020B0604030504040204" pitchFamily="34" charset="0"/>
                <a:cs typeface="Tahoma" panose="020B0604030504040204" pitchFamily="34" charset="0"/>
              </a:rPr>
              <a:t>שכתבה </a:t>
            </a:r>
            <a:r>
              <a:rPr lang="he-IL" sz="1200" b="1" dirty="0" err="1">
                <a:latin typeface="Tahoma" panose="020B0604030504040204" pitchFamily="34" charset="0"/>
                <a:ea typeface="Tahoma" panose="020B0604030504040204" pitchFamily="34" charset="0"/>
                <a:cs typeface="Tahoma" panose="020B0604030504040204" pitchFamily="34" charset="0"/>
              </a:rPr>
              <a:t>דיקינסון</a:t>
            </a:r>
            <a:r>
              <a:rPr lang="he-IL" sz="1200" b="1" dirty="0">
                <a:latin typeface="Tahoma" panose="020B0604030504040204" pitchFamily="34" charset="0"/>
                <a:ea typeface="Tahoma" panose="020B0604030504040204" pitchFamily="34" charset="0"/>
                <a:cs typeface="Tahoma" panose="020B0604030504040204" pitchFamily="34" charset="0"/>
              </a:rPr>
              <a:t> אשר פורסם לראשונה רק באסופת שיריה שראו אור ב-1924</a:t>
            </a:r>
          </a:p>
          <a:p>
            <a:pPr algn="l"/>
            <a:r>
              <a:rPr lang="en-US" sz="1200" b="1" dirty="0">
                <a:latin typeface="Tahoma" panose="020B0604030504040204" pitchFamily="34" charset="0"/>
                <a:ea typeface="Tahoma" panose="020B0604030504040204" pitchFamily="34" charset="0"/>
                <a:cs typeface="Tahoma" panose="020B0604030504040204" pitchFamily="34" charset="0"/>
              </a:rPr>
              <a:t>I Hide myself within my flower,</a:t>
            </a:r>
          </a:p>
          <a:p>
            <a:pPr algn="l"/>
            <a:r>
              <a:rPr lang="en-US" sz="1200" b="1" dirty="0">
                <a:latin typeface="Tahoma" panose="020B0604030504040204" pitchFamily="34" charset="0"/>
                <a:ea typeface="Tahoma" panose="020B0604030504040204" pitchFamily="34" charset="0"/>
                <a:cs typeface="Tahoma" panose="020B0604030504040204" pitchFamily="34" charset="0"/>
              </a:rPr>
              <a:t>That wearing on your breast,</a:t>
            </a:r>
          </a:p>
          <a:p>
            <a:pPr algn="l"/>
            <a:r>
              <a:rPr lang="en-US" sz="1200" b="1" dirty="0">
                <a:latin typeface="Tahoma" panose="020B0604030504040204" pitchFamily="34" charset="0"/>
                <a:ea typeface="Tahoma" panose="020B0604030504040204" pitchFamily="34" charset="0"/>
                <a:cs typeface="Tahoma" panose="020B0604030504040204" pitchFamily="34" charset="0"/>
              </a:rPr>
              <a:t>You, unsuspecting, wear me too— </a:t>
            </a:r>
          </a:p>
          <a:p>
            <a:pPr algn="l"/>
            <a:r>
              <a:rPr lang="en-US" sz="1200" b="1" dirty="0">
                <a:latin typeface="Tahoma" panose="020B0604030504040204" pitchFamily="34" charset="0"/>
                <a:ea typeface="Tahoma" panose="020B0604030504040204" pitchFamily="34" charset="0"/>
                <a:cs typeface="Tahoma" panose="020B0604030504040204" pitchFamily="34" charset="0"/>
              </a:rPr>
              <a:t>And angels know the rest. </a:t>
            </a:r>
          </a:p>
          <a:p>
            <a:pPr algn="l"/>
            <a:r>
              <a:rPr lang="en-US" sz="1200" b="1" i="1" dirty="0">
                <a:latin typeface="Times New Roman" panose="02020603050405020304" pitchFamily="18" charset="0"/>
                <a:ea typeface="Tahoma" panose="020B0604030504040204" pitchFamily="34" charset="0"/>
                <a:cs typeface="Times New Roman" panose="02020603050405020304" pitchFamily="18" charset="0"/>
              </a:rPr>
              <a:t>(Dickinson, Complete Poems, 427)</a:t>
            </a:r>
          </a:p>
          <a:p>
            <a:r>
              <a:rPr lang="he-IL" sz="1200" b="1" dirty="0">
                <a:latin typeface="Tahoma" panose="020B0604030504040204" pitchFamily="34" charset="0"/>
                <a:ea typeface="Tahoma" panose="020B0604030504040204" pitchFamily="34" charset="0"/>
                <a:cs typeface="Tahoma" panose="020B0604030504040204" pitchFamily="34" charset="0"/>
              </a:rPr>
              <a:t>ליבת הצלחת </a:t>
            </a:r>
            <a:r>
              <a:rPr lang="he-IL" sz="1200" b="1" dirty="0" smtClean="0">
                <a:latin typeface="Tahoma" panose="020B0604030504040204" pitchFamily="34" charset="0"/>
                <a:ea typeface="Tahoma" panose="020B0604030504040204" pitchFamily="34" charset="0"/>
                <a:cs typeface="Tahoma" panose="020B0604030504040204" pitchFamily="34" charset="0"/>
              </a:rPr>
              <a:t>(דמוית הפות</a:t>
            </a:r>
            <a:r>
              <a:rPr lang="he-IL" sz="1200" b="1" dirty="0">
                <a:latin typeface="Tahoma" panose="020B0604030504040204" pitchFamily="34" charset="0"/>
                <a:ea typeface="Tahoma" panose="020B0604030504040204" pitchFamily="34" charset="0"/>
                <a:cs typeface="Tahoma" panose="020B0604030504040204" pitchFamily="34" charset="0"/>
              </a:rPr>
              <a:t>) מוקפת צווארון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מאמצע </a:t>
            </a:r>
            <a:r>
              <a:rPr lang="he-IL" sz="1200" b="1" dirty="0">
                <a:latin typeface="Tahoma" panose="020B0604030504040204" pitchFamily="34" charset="0"/>
                <a:ea typeface="Tahoma" panose="020B0604030504040204" pitchFamily="34" charset="0"/>
                <a:cs typeface="Tahoma" panose="020B0604030504040204" pitchFamily="34" charset="0"/>
              </a:rPr>
              <a:t>המאה תשע עשרה, החונק אותה בין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שכבות התחרה המעומלנת - ביטוי </a:t>
            </a:r>
            <a:r>
              <a:rPr lang="he-IL" sz="1200" b="1" dirty="0">
                <a:latin typeface="Tahoma" panose="020B0604030504040204" pitchFamily="34" charset="0"/>
                <a:ea typeface="Tahoma" panose="020B0604030504040204" pitchFamily="34" charset="0"/>
                <a:cs typeface="Tahoma" panose="020B0604030504040204" pitchFamily="34" charset="0"/>
              </a:rPr>
              <a:t>למגבלות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התקופה </a:t>
            </a:r>
            <a:r>
              <a:rPr lang="he-IL" sz="1200" b="1" dirty="0">
                <a:latin typeface="Tahoma" panose="020B0604030504040204" pitchFamily="34" charset="0"/>
                <a:ea typeface="Tahoma" panose="020B0604030504040204" pitchFamily="34" charset="0"/>
                <a:cs typeface="Tahoma" panose="020B0604030504040204" pitchFamily="34" charset="0"/>
              </a:rPr>
              <a:t>הוויקטוריאנית על חייה ועל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כתיבתה </a:t>
            </a:r>
            <a:r>
              <a:rPr lang="he-IL" sz="1200" b="1" dirty="0">
                <a:latin typeface="Tahoma" panose="020B0604030504040204" pitchFamily="34" charset="0"/>
                <a:ea typeface="Tahoma" panose="020B0604030504040204" pitchFamily="34" charset="0"/>
                <a:cs typeface="Tahoma" panose="020B0604030504040204" pitchFamily="34" charset="0"/>
              </a:rPr>
              <a:t>של </a:t>
            </a:r>
            <a:r>
              <a:rPr lang="he-IL" sz="1200" b="1" dirty="0" err="1">
                <a:latin typeface="Tahoma" panose="020B0604030504040204" pitchFamily="34" charset="0"/>
                <a:ea typeface="Tahoma" panose="020B0604030504040204" pitchFamily="34" charset="0"/>
                <a:cs typeface="Tahoma" panose="020B0604030504040204" pitchFamily="34" charset="0"/>
              </a:rPr>
              <a:t>דיקינסון</a:t>
            </a:r>
            <a:r>
              <a:rPr lang="he-IL" sz="1200" b="1" dirty="0">
                <a:latin typeface="Tahoma" panose="020B0604030504040204" pitchFamily="34" charset="0"/>
                <a:ea typeface="Tahoma" panose="020B0604030504040204" pitchFamily="34" charset="0"/>
                <a:cs typeface="Tahoma" panose="020B0604030504040204" pitchFamily="34" charset="0"/>
              </a:rPr>
              <a:t>.</a:t>
            </a:r>
          </a:p>
          <a:p>
            <a:r>
              <a:rPr lang="he-IL" sz="1200" b="1" dirty="0">
                <a:latin typeface="Tahoma" panose="020B0604030504040204" pitchFamily="34" charset="0"/>
                <a:ea typeface="Tahoma" panose="020B0604030504040204" pitchFamily="34" charset="0"/>
                <a:cs typeface="Tahoma" panose="020B0604030504040204" pitchFamily="34" charset="0"/>
              </a:rPr>
              <a:t>בד </a:t>
            </a:r>
            <a:r>
              <a:rPr lang="he-IL" sz="1200" b="1" dirty="0" err="1">
                <a:latin typeface="Tahoma" panose="020B0604030504040204" pitchFamily="34" charset="0"/>
                <a:ea typeface="Tahoma" panose="020B0604030504040204" pitchFamily="34" charset="0"/>
                <a:cs typeface="Tahoma" panose="020B0604030504040204" pitchFamily="34" charset="0"/>
              </a:rPr>
              <a:t>הראנר</a:t>
            </a:r>
            <a:r>
              <a:rPr lang="he-IL" sz="1200" b="1" dirty="0">
                <a:latin typeface="Tahoma" panose="020B0604030504040204" pitchFamily="34" charset="0"/>
                <a:ea typeface="Tahoma" panose="020B0604030504040204" pitchFamily="34" charset="0"/>
                <a:cs typeface="Tahoma" panose="020B0604030504040204" pitchFamily="34" charset="0"/>
              </a:rPr>
              <a:t> המעוטר בתחרה מוכתם בתה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ובקפה </a:t>
            </a:r>
            <a:r>
              <a:rPr lang="he-IL" sz="1200" b="1" dirty="0">
                <a:latin typeface="Tahoma" panose="020B0604030504040204" pitchFamily="34" charset="0"/>
                <a:ea typeface="Tahoma" panose="020B0604030504040204" pitchFamily="34" charset="0"/>
                <a:cs typeface="Tahoma" panose="020B0604030504040204" pitchFamily="34" charset="0"/>
              </a:rPr>
              <a:t>כדי לשוות לו מראה  עתיק יומין.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סרטי </a:t>
            </a:r>
            <a:r>
              <a:rPr lang="he-IL" sz="1200" b="1" dirty="0">
                <a:latin typeface="Tahoma" panose="020B0604030504040204" pitchFamily="34" charset="0"/>
                <a:ea typeface="Tahoma" panose="020B0604030504040204" pitchFamily="34" charset="0"/>
                <a:cs typeface="Tahoma" panose="020B0604030504040204" pitchFamily="34" charset="0"/>
              </a:rPr>
              <a:t>משי עם רקמת פרחים תפורים על הבד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מכל עבר ולצד </a:t>
            </a:r>
            <a:r>
              <a:rPr lang="he-IL" sz="1200" b="1" dirty="0">
                <a:latin typeface="Tahoma" panose="020B0604030504040204" pitchFamily="34" charset="0"/>
                <a:ea typeface="Tahoma" panose="020B0604030504040204" pitchFamily="34" charset="0"/>
                <a:cs typeface="Tahoma" panose="020B0604030504040204" pitchFamily="34" charset="0"/>
              </a:rPr>
              <a:t>שמה של </a:t>
            </a:r>
            <a:r>
              <a:rPr lang="he-IL" sz="1200" b="1" dirty="0" err="1">
                <a:latin typeface="Tahoma" panose="020B0604030504040204" pitchFamily="34" charset="0"/>
                <a:ea typeface="Tahoma" panose="020B0604030504040204" pitchFamily="34" charset="0"/>
                <a:cs typeface="Tahoma" panose="020B0604030504040204" pitchFamily="34" charset="0"/>
              </a:rPr>
              <a:t>דיקינסון</a:t>
            </a:r>
            <a:r>
              <a:rPr lang="he-IL" sz="1200" b="1" dirty="0">
                <a:latin typeface="Tahoma" panose="020B0604030504040204" pitchFamily="34" charset="0"/>
                <a:ea typeface="Tahoma" panose="020B0604030504040204" pitchFamily="34" charset="0"/>
                <a:cs typeface="Tahoma" panose="020B0604030504040204" pitchFamily="34" charset="0"/>
              </a:rPr>
              <a:t> מהדהדים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מיומנות </a:t>
            </a:r>
            <a:r>
              <a:rPr lang="he-IL" sz="1200" b="1" dirty="0">
                <a:latin typeface="Tahoma" panose="020B0604030504040204" pitchFamily="34" charset="0"/>
                <a:ea typeface="Tahoma" panose="020B0604030504040204" pitchFamily="34" charset="0"/>
                <a:cs typeface="Tahoma" panose="020B0604030504040204" pitchFamily="34" charset="0"/>
              </a:rPr>
              <a:t>מקומית מן המאה ה-19 שנתפסה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כבילוי ההולם את הנשים</a:t>
            </a:r>
            <a:r>
              <a:rPr lang="he-IL" sz="120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148771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a:lum bright="70000" contrast="-70000"/>
          </a:blip>
          <a:stretch/>
        </p:blipFill>
        <p:spPr>
          <a:xfrm>
            <a:off x="502508" y="127685"/>
            <a:ext cx="8759828" cy="7644715"/>
          </a:xfrm>
          <a:prstGeom prst="rect">
            <a:avLst/>
          </a:prstGeom>
        </p:spPr>
      </p:pic>
      <p:pic>
        <p:nvPicPr>
          <p:cNvPr id="2" name="תמונה 1"/>
          <p:cNvPicPr>
            <a:picLocks noChangeAspect="1"/>
          </p:cNvPicPr>
          <p:nvPr/>
        </p:nvPicPr>
        <p:blipFill rotWithShape="1">
          <a:blip r:embed="rId3"/>
          <a:stretch/>
        </p:blipFill>
        <p:spPr>
          <a:xfrm>
            <a:off x="0" y="2343150"/>
            <a:ext cx="4630695" cy="4514850"/>
          </a:xfrm>
          <a:prstGeom prst="rect">
            <a:avLst/>
          </a:prstGeom>
        </p:spPr>
      </p:pic>
      <p:pic>
        <p:nvPicPr>
          <p:cNvPr id="3" name="תמונה 2"/>
          <p:cNvPicPr>
            <a:picLocks noChangeAspect="1"/>
          </p:cNvPicPr>
          <p:nvPr/>
        </p:nvPicPr>
        <p:blipFill>
          <a:blip r:embed="rId4"/>
          <a:stretch>
            <a:fillRect/>
          </a:stretch>
        </p:blipFill>
        <p:spPr>
          <a:xfrm>
            <a:off x="8196649" y="8827"/>
            <a:ext cx="3995351" cy="6849173"/>
          </a:xfrm>
          <a:prstGeom prst="rect">
            <a:avLst/>
          </a:prstGeom>
        </p:spPr>
      </p:pic>
      <p:pic>
        <p:nvPicPr>
          <p:cNvPr id="4" name="תמונה 3"/>
          <p:cNvPicPr>
            <a:picLocks noChangeAspect="1"/>
          </p:cNvPicPr>
          <p:nvPr/>
        </p:nvPicPr>
        <p:blipFill>
          <a:blip r:embed="rId5"/>
          <a:stretch>
            <a:fillRect/>
          </a:stretch>
        </p:blipFill>
        <p:spPr>
          <a:xfrm>
            <a:off x="9056326" y="2161174"/>
            <a:ext cx="2432515" cy="2420322"/>
          </a:xfrm>
          <a:prstGeom prst="rect">
            <a:avLst/>
          </a:prstGeom>
        </p:spPr>
      </p:pic>
      <p:pic>
        <p:nvPicPr>
          <p:cNvPr id="6" name="תמונה 5"/>
          <p:cNvPicPr>
            <a:picLocks noChangeAspect="1"/>
          </p:cNvPicPr>
          <p:nvPr/>
        </p:nvPicPr>
        <p:blipFill rotWithShape="1">
          <a:blip r:embed="rId6"/>
          <a:srcRect r="95"/>
          <a:stretch/>
        </p:blipFill>
        <p:spPr>
          <a:xfrm>
            <a:off x="3665837" y="5338119"/>
            <a:ext cx="1179521" cy="1519881"/>
          </a:xfrm>
          <a:prstGeom prst="rect">
            <a:avLst/>
          </a:prstGeom>
        </p:spPr>
      </p:pic>
      <p:pic>
        <p:nvPicPr>
          <p:cNvPr id="7" name="תמונה 6"/>
          <p:cNvPicPr>
            <a:picLocks noChangeAspect="1"/>
          </p:cNvPicPr>
          <p:nvPr/>
        </p:nvPicPr>
        <p:blipFill>
          <a:blip r:embed="rId7"/>
          <a:stretch>
            <a:fillRect/>
          </a:stretch>
        </p:blipFill>
        <p:spPr>
          <a:xfrm>
            <a:off x="0" y="-98854"/>
            <a:ext cx="1586128" cy="2084173"/>
          </a:xfrm>
          <a:prstGeom prst="rect">
            <a:avLst/>
          </a:prstGeom>
        </p:spPr>
      </p:pic>
      <p:sp>
        <p:nvSpPr>
          <p:cNvPr id="8" name="מלבן 7"/>
          <p:cNvSpPr/>
          <p:nvPr/>
        </p:nvSpPr>
        <p:spPr>
          <a:xfrm>
            <a:off x="-90616" y="1919587"/>
            <a:ext cx="6096000" cy="461665"/>
          </a:xfrm>
          <a:prstGeom prst="rect">
            <a:avLst/>
          </a:prstGeom>
        </p:spPr>
        <p:txBody>
          <a:bodyPr>
            <a:spAutoFit/>
          </a:bodyPr>
          <a:lstStyle/>
          <a:p>
            <a:pPr algn="l"/>
            <a:r>
              <a:rPr lang="en-US" sz="800" b="1" i="1" dirty="0">
                <a:latin typeface="Times New Roman" panose="02020603050405020304" pitchFamily="18" charset="0"/>
                <a:cs typeface="Times New Roman" panose="02020603050405020304" pitchFamily="18" charset="0"/>
              </a:rPr>
              <a:t>John Singer </a:t>
            </a:r>
            <a:r>
              <a:rPr lang="en-US" sz="800" b="1" i="1" dirty="0" smtClean="0">
                <a:latin typeface="Times New Roman" panose="02020603050405020304" pitchFamily="18" charset="0"/>
                <a:cs typeface="Times New Roman" panose="02020603050405020304" pitchFamily="18" charset="0"/>
              </a:rPr>
              <a:t>Sargent</a:t>
            </a:r>
          </a:p>
          <a:p>
            <a:pPr algn="l"/>
            <a:r>
              <a:rPr lang="en-US" sz="800" b="1" i="1" dirty="0" smtClean="0">
                <a:latin typeface="Times New Roman" panose="02020603050405020304" pitchFamily="18" charset="0"/>
                <a:cs typeface="Times New Roman" panose="02020603050405020304" pitchFamily="18" charset="0"/>
              </a:rPr>
              <a:t>Dame </a:t>
            </a:r>
            <a:r>
              <a:rPr lang="en-US" sz="800" b="1" i="1" dirty="0">
                <a:latin typeface="Times New Roman" panose="02020603050405020304" pitchFamily="18" charset="0"/>
                <a:cs typeface="Times New Roman" panose="02020603050405020304" pitchFamily="18" charset="0"/>
              </a:rPr>
              <a:t>Ethyl Mary Smyth, </a:t>
            </a:r>
            <a:r>
              <a:rPr lang="en-US" sz="800" b="1" i="1" dirty="0" smtClean="0">
                <a:latin typeface="Times New Roman" panose="02020603050405020304" pitchFamily="18" charset="0"/>
                <a:cs typeface="Times New Roman" panose="02020603050405020304" pitchFamily="18" charset="0"/>
              </a:rPr>
              <a:t>1901</a:t>
            </a:r>
          </a:p>
          <a:p>
            <a:pPr algn="l"/>
            <a:r>
              <a:rPr lang="en-US" sz="800" b="1" i="1" dirty="0" smtClean="0">
                <a:latin typeface="Times New Roman" panose="02020603050405020304" pitchFamily="18" charset="0"/>
                <a:cs typeface="Times New Roman" panose="02020603050405020304" pitchFamily="18" charset="0"/>
              </a:rPr>
              <a:t>National </a:t>
            </a:r>
            <a:r>
              <a:rPr lang="en-US" sz="800" b="1" i="1" dirty="0">
                <a:latin typeface="Times New Roman" panose="02020603050405020304" pitchFamily="18" charset="0"/>
                <a:cs typeface="Times New Roman" panose="02020603050405020304" pitchFamily="18" charset="0"/>
              </a:rPr>
              <a:t>Portrait Gallery, London.</a:t>
            </a:r>
            <a:endParaRPr lang="he-IL" sz="800" b="1" i="1" dirty="0">
              <a:latin typeface="Times New Roman" panose="02020603050405020304" pitchFamily="18" charset="0"/>
              <a:cs typeface="Times New Roman" panose="02020603050405020304" pitchFamily="18" charset="0"/>
            </a:endParaRPr>
          </a:p>
        </p:txBody>
      </p:sp>
      <p:sp>
        <p:nvSpPr>
          <p:cNvPr id="9" name="מלבן 8"/>
          <p:cNvSpPr/>
          <p:nvPr/>
        </p:nvSpPr>
        <p:spPr>
          <a:xfrm>
            <a:off x="1276865" y="0"/>
            <a:ext cx="6960973" cy="5632311"/>
          </a:xfrm>
          <a:prstGeom prst="rect">
            <a:avLst/>
          </a:prstGeom>
        </p:spPr>
        <p:txBody>
          <a:bodyPr wrap="square">
            <a:spAutoFit/>
          </a:bodyPr>
          <a:lstStyle/>
          <a:p>
            <a:r>
              <a:rPr lang="he-IL" sz="1200" b="1" dirty="0" smtClean="0">
                <a:latin typeface="Tahoma" panose="020B0604030504040204" pitchFamily="34" charset="0"/>
                <a:ea typeface="Tahoma" panose="020B0604030504040204" pitchFamily="34" charset="0"/>
                <a:cs typeface="Tahoma" panose="020B0604030504040204" pitchFamily="34" charset="0"/>
              </a:rPr>
              <a:t> ליידי </a:t>
            </a:r>
            <a:r>
              <a:rPr lang="he-IL" sz="1200" b="1" dirty="0" err="1" smtClean="0">
                <a:latin typeface="Tahoma" panose="020B0604030504040204" pitchFamily="34" charset="0"/>
                <a:ea typeface="Tahoma" panose="020B0604030504040204" pitchFamily="34" charset="0"/>
                <a:cs typeface="Tahoma" panose="020B0604030504040204" pitchFamily="34" charset="0"/>
              </a:rPr>
              <a:t>את'ל</a:t>
            </a:r>
            <a:r>
              <a:rPr lang="he-IL" sz="1200" b="1" dirty="0" smtClean="0">
                <a:latin typeface="Tahoma" panose="020B0604030504040204" pitchFamily="34" charset="0"/>
                <a:ea typeface="Tahoma" panose="020B0604030504040204" pitchFamily="34" charset="0"/>
                <a:cs typeface="Tahoma" panose="020B0604030504040204" pitchFamily="34" charset="0"/>
              </a:rPr>
              <a:t> </a:t>
            </a:r>
            <a:r>
              <a:rPr lang="he-IL" sz="1200" b="1" dirty="0">
                <a:latin typeface="Tahoma" panose="020B0604030504040204" pitchFamily="34" charset="0"/>
                <a:ea typeface="Tahoma" panose="020B0604030504040204" pitchFamily="34" charset="0"/>
                <a:cs typeface="Tahoma" panose="020B0604030504040204" pitchFamily="34" charset="0"/>
              </a:rPr>
              <a:t>סמית</a:t>
            </a:r>
            <a:r>
              <a:rPr lang="he-IL" sz="1200" b="1" dirty="0" smtClean="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Dame Ethel Mary Smyth </a:t>
            </a:r>
            <a:r>
              <a:rPr lang="he-IL" sz="1200" b="1" dirty="0" smtClean="0">
                <a:latin typeface="Tahoma" panose="020B0604030504040204" pitchFamily="34" charset="0"/>
                <a:ea typeface="Tahoma" panose="020B0604030504040204" pitchFamily="34" charset="0"/>
                <a:cs typeface="Tahoma" panose="020B0604030504040204" pitchFamily="34" charset="0"/>
              </a:rPr>
              <a:t> (1858-1944) מלחינה בריטית ופעילה </a:t>
            </a:r>
            <a:r>
              <a:rPr lang="he-IL" sz="1200" b="1" dirty="0" err="1" smtClean="0">
                <a:latin typeface="Tahoma" panose="020B0604030504040204" pitchFamily="34" charset="0"/>
                <a:ea typeface="Tahoma" panose="020B0604030504040204" pitchFamily="34" charset="0"/>
                <a:cs typeface="Tahoma" panose="020B0604030504040204" pitchFamily="34" charset="0"/>
              </a:rPr>
              <a:t>סופרג'יסטית</a:t>
            </a:r>
            <a:r>
              <a:rPr lang="he-IL" sz="1200" b="1" dirty="0" smtClean="0">
                <a:latin typeface="Tahoma" panose="020B0604030504040204" pitchFamily="34" charset="0"/>
                <a:ea typeface="Tahoma" panose="020B0604030504040204" pitchFamily="34" charset="0"/>
                <a:cs typeface="Tahoma" panose="020B0604030504040204" pitchFamily="34" charset="0"/>
              </a:rPr>
              <a:t>. היא למדה בבית הספר הגבוה למוזיקה ולתיאטרון בלייפציג.</a:t>
            </a:r>
            <a:endParaRPr lang="he-IL" sz="1200" b="1" dirty="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סמית' הלחינה שירים, קטעי נגינה לפסנתר, מוזיקה קאמרית, קונצרטים, </a:t>
            </a:r>
            <a:r>
              <a:rPr lang="he-IL" sz="1200" b="1" dirty="0" err="1" smtClean="0">
                <a:latin typeface="Tahoma" panose="020B0604030504040204" pitchFamily="34" charset="0"/>
                <a:ea typeface="Tahoma" panose="020B0604030504040204" pitchFamily="34" charset="0"/>
                <a:cs typeface="Tahoma" panose="020B0604030504040204" pitchFamily="34" charset="0"/>
              </a:rPr>
              <a:t>קורלים</a:t>
            </a:r>
            <a:r>
              <a:rPr lang="he-IL" sz="1200" b="1" dirty="0" smtClean="0">
                <a:latin typeface="Tahoma" panose="020B0604030504040204" pitchFamily="34" charset="0"/>
                <a:ea typeface="Tahoma" panose="020B0604030504040204" pitchFamily="34" charset="0"/>
                <a:cs typeface="Tahoma" panose="020B0604030504040204" pitchFamily="34" charset="0"/>
              </a:rPr>
              <a:t> ואופרות.  ב- 1914 החלה מאבדת את שמיעתה,  חדלה להלחין והחלה בקריירה של סופרת . בין השנים 1919-1940 פרסמה סמית' עשרה ספרים מצליחים שבבסיסם סיפורים אוטוביוגרפיים. כהערכה לכשרונה  כמלחינה וכסופרת זוכתה בתואר אצילות . כמוכן הוענקו לה תוארי דוקטור לשם כבוד במוזיקה מאוניברסיטאות  </a:t>
            </a:r>
            <a:r>
              <a:rPr lang="he-IL" sz="1200" b="1" dirty="0" err="1" smtClean="0">
                <a:latin typeface="Tahoma" panose="020B0604030504040204" pitchFamily="34" charset="0"/>
                <a:ea typeface="Tahoma" panose="020B0604030504040204" pitchFamily="34" charset="0"/>
                <a:cs typeface="Tahoma" panose="020B0604030504040204" pitchFamily="34" charset="0"/>
              </a:rPr>
              <a:t>דורהם</a:t>
            </a:r>
            <a:r>
              <a:rPr lang="he-IL" sz="1200" b="1" dirty="0" smtClean="0">
                <a:latin typeface="Tahoma" panose="020B0604030504040204" pitchFamily="34" charset="0"/>
                <a:ea typeface="Tahoma" panose="020B0604030504040204" pitchFamily="34" charset="0"/>
                <a:cs typeface="Tahoma" panose="020B0604030504040204" pitchFamily="34" charset="0"/>
              </a:rPr>
              <a:t> ואוקספורד.</a:t>
            </a:r>
          </a:p>
          <a:p>
            <a:r>
              <a:rPr lang="he-IL" sz="1200" b="1" dirty="0">
                <a:latin typeface="Tahoma" panose="020B0604030504040204" pitchFamily="34" charset="0"/>
                <a:ea typeface="Tahoma" panose="020B0604030504040204" pitchFamily="34" charset="0"/>
                <a:cs typeface="Tahoma" panose="020B0604030504040204" pitchFamily="34" charset="0"/>
              </a:rPr>
              <a:t>סמית' מאופיינת </a:t>
            </a:r>
            <a:r>
              <a:rPr lang="he-IL" sz="1200" b="1" dirty="0" smtClean="0">
                <a:latin typeface="Tahoma" panose="020B0604030504040204" pitchFamily="34" charset="0"/>
                <a:ea typeface="Tahoma" panose="020B0604030504040204" pitchFamily="34" charset="0"/>
                <a:cs typeface="Tahoma" panose="020B0604030504040204" pitchFamily="34" charset="0"/>
              </a:rPr>
              <a:t>ליד שולחן ארוחת הערב  </a:t>
            </a:r>
            <a:r>
              <a:rPr lang="he-IL" sz="1200" b="1" dirty="0">
                <a:latin typeface="Tahoma" panose="020B0604030504040204" pitchFamily="34" charset="0"/>
                <a:ea typeface="Tahoma" panose="020B0604030504040204" pitchFamily="34" charset="0"/>
                <a:cs typeface="Tahoma" panose="020B0604030504040204" pitchFamily="34" charset="0"/>
              </a:rPr>
              <a:t>כמוזיקאית וכפעילה למען זכויות נשים, על ידי שילוב בין מוטיבים מוזיקליים לבין חליפה גברית </a:t>
            </a:r>
            <a:r>
              <a:rPr lang="he-IL" sz="1200" b="1" dirty="0" smtClean="0">
                <a:latin typeface="Tahoma" panose="020B0604030504040204" pitchFamily="34" charset="0"/>
                <a:ea typeface="Tahoma" panose="020B0604030504040204" pitchFamily="34" charset="0"/>
                <a:cs typeface="Tahoma" panose="020B0604030504040204" pitchFamily="34" charset="0"/>
              </a:rPr>
              <a:t>מחויטת - </a:t>
            </a:r>
            <a:r>
              <a:rPr lang="he-IL" sz="1200" b="1" dirty="0">
                <a:latin typeface="Tahoma" panose="020B0604030504040204" pitchFamily="34" charset="0"/>
                <a:ea typeface="Tahoma" panose="020B0604030504040204" pitchFamily="34" charset="0"/>
                <a:cs typeface="Tahoma" panose="020B0604030504040204" pitchFamily="34" charset="0"/>
              </a:rPr>
              <a:t>סגנון הלבוש המועדף עליה, שהיה שערורייתי בתקופתה. הצלחת מדמה פסנתר כנף עליו מונחים תווי האופרה המפורסמת שכתבה "זוגתו של ​​רַב המלָחִים". הכנף המורמת של הפסנתר  מייצגת את כישרונה המוזיקלי של סמית' והתלת-</a:t>
            </a:r>
            <a:r>
              <a:rPr lang="he-IL" sz="1200" b="1" dirty="0" err="1">
                <a:latin typeface="Tahoma" panose="020B0604030504040204" pitchFamily="34" charset="0"/>
                <a:ea typeface="Tahoma" panose="020B0604030504040204" pitchFamily="34" charset="0"/>
                <a:cs typeface="Tahoma" panose="020B0604030504040204" pitchFamily="34" charset="0"/>
              </a:rPr>
              <a:t>מימדיות</a:t>
            </a:r>
            <a:r>
              <a:rPr lang="he-IL" sz="1200" b="1" dirty="0">
                <a:latin typeface="Tahoma" panose="020B0604030504040204" pitchFamily="34" charset="0"/>
                <a:ea typeface="Tahoma" panose="020B0604030504040204" pitchFamily="34" charset="0"/>
                <a:cs typeface="Tahoma" panose="020B0604030504040204" pitchFamily="34" charset="0"/>
              </a:rPr>
              <a:t> שלו יכולה להתפרש כפתיחותה אם בתחום המוזיקלי ואם בתחום המיני .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הסדר </a:t>
            </a:r>
            <a:r>
              <a:rPr lang="he-IL" sz="1200" b="1" dirty="0">
                <a:latin typeface="Tahoma" panose="020B0604030504040204" pitchFamily="34" charset="0"/>
                <a:ea typeface="Tahoma" panose="020B0604030504040204" pitchFamily="34" charset="0"/>
                <a:cs typeface="Tahoma" panose="020B0604030504040204" pitchFamily="34" charset="0"/>
              </a:rPr>
              <a:t>המוזר של קלידי הפסנתר הוא ביטוי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לחיים </a:t>
            </a:r>
            <a:r>
              <a:rPr lang="he-IL" sz="1200" b="1" dirty="0">
                <a:latin typeface="Tahoma" panose="020B0604030504040204" pitchFamily="34" charset="0"/>
                <a:ea typeface="Tahoma" panose="020B0604030504040204" pitchFamily="34" charset="0"/>
                <a:cs typeface="Tahoma" panose="020B0604030504040204" pitchFamily="34" charset="0"/>
              </a:rPr>
              <a:t>הייחודיים של סמית', שהיו מאד לא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שגרתיים </a:t>
            </a:r>
            <a:r>
              <a:rPr lang="he-IL" sz="1200" b="1" dirty="0">
                <a:latin typeface="Tahoma" panose="020B0604030504040204" pitchFamily="34" charset="0"/>
                <a:ea typeface="Tahoma" panose="020B0604030504040204" pitchFamily="34" charset="0"/>
                <a:cs typeface="Tahoma" panose="020B0604030504040204" pitchFamily="34" charset="0"/>
              </a:rPr>
              <a:t>בחברה בתחילת המאה ה -20.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על </a:t>
            </a:r>
            <a:r>
              <a:rPr lang="he-IL" sz="1200" b="1" dirty="0" err="1">
                <a:latin typeface="Tahoma" panose="020B0604030504040204" pitchFamily="34" charset="0"/>
                <a:ea typeface="Tahoma" panose="020B0604030504040204" pitchFamily="34" charset="0"/>
                <a:cs typeface="Tahoma" panose="020B0604030504040204" pitchFamily="34" charset="0"/>
              </a:rPr>
              <a:t>הראנר</a:t>
            </a:r>
            <a:r>
              <a:rPr lang="he-IL" sz="1200" b="1" dirty="0">
                <a:latin typeface="Tahoma" panose="020B0604030504040204" pitchFamily="34" charset="0"/>
                <a:ea typeface="Tahoma" panose="020B0604030504040204" pitchFamily="34" charset="0"/>
                <a:cs typeface="Tahoma" panose="020B0604030504040204" pitchFamily="34" charset="0"/>
              </a:rPr>
              <a:t> מאחור </a:t>
            </a:r>
            <a:r>
              <a:rPr lang="he-IL" sz="1200" b="1" dirty="0" smtClean="0">
                <a:latin typeface="Tahoma" panose="020B0604030504040204" pitchFamily="34" charset="0"/>
                <a:ea typeface="Tahoma" panose="020B0604030504040204" pitchFamily="34" charset="0"/>
                <a:cs typeface="Tahoma" panose="020B0604030504040204" pitchFamily="34" charset="0"/>
              </a:rPr>
              <a:t>מטרונום* ושמה </a:t>
            </a:r>
            <a:r>
              <a:rPr lang="he-IL" sz="1200" b="1" dirty="0">
                <a:latin typeface="Tahoma" panose="020B0604030504040204" pitchFamily="34" charset="0"/>
                <a:ea typeface="Tahoma" panose="020B0604030504040204" pitchFamily="34" charset="0"/>
                <a:cs typeface="Tahoma" panose="020B0604030504040204" pitchFamily="34" charset="0"/>
              </a:rPr>
              <a:t>של אתל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סמית</a:t>
            </a:r>
            <a:r>
              <a:rPr lang="he-IL" sz="1200" b="1" dirty="0">
                <a:latin typeface="Tahoma" panose="020B0604030504040204" pitchFamily="34" charset="0"/>
                <a:ea typeface="Tahoma" panose="020B0604030504040204" pitchFamily="34" charset="0"/>
                <a:cs typeface="Tahoma" panose="020B0604030504040204" pitchFamily="34" charset="0"/>
              </a:rPr>
              <a:t>' רקום בתוך חמשת </a:t>
            </a:r>
            <a:r>
              <a:rPr lang="he-IL" sz="1200" b="1" dirty="0" smtClean="0">
                <a:latin typeface="Tahoma" panose="020B0604030504040204" pitchFamily="34" charset="0"/>
                <a:ea typeface="Tahoma" panose="020B0604030504040204" pitchFamily="34" charset="0"/>
                <a:cs typeface="Tahoma" panose="020B0604030504040204" pitchFamily="34" charset="0"/>
              </a:rPr>
              <a:t>תווים,  </a:t>
            </a:r>
            <a:r>
              <a:rPr lang="he-IL" sz="1200" b="1" dirty="0">
                <a:latin typeface="Tahoma" panose="020B0604030504040204" pitchFamily="34" charset="0"/>
                <a:ea typeface="Tahoma" panose="020B0604030504040204" pitchFamily="34" charset="0"/>
                <a:cs typeface="Tahoma" panose="020B0604030504040204" pitchFamily="34" charset="0"/>
              </a:rPr>
              <a:t>כשתחילתו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משולבת </a:t>
            </a:r>
            <a:r>
              <a:rPr lang="he-IL" sz="1200" b="1" dirty="0">
                <a:latin typeface="Tahoma" panose="020B0604030504040204" pitchFamily="34" charset="0"/>
                <a:ea typeface="Tahoma" panose="020B0604030504040204" pitchFamily="34" charset="0"/>
                <a:cs typeface="Tahoma" panose="020B0604030504040204" pitchFamily="34" charset="0"/>
              </a:rPr>
              <a:t>במפתח סול. </a:t>
            </a:r>
          </a:p>
          <a:p>
            <a:r>
              <a:rPr lang="he-IL" sz="1200" b="1" dirty="0">
                <a:latin typeface="Tahoma" panose="020B0604030504040204" pitchFamily="34" charset="0"/>
                <a:ea typeface="Tahoma" panose="020B0604030504040204" pitchFamily="34" charset="0"/>
                <a:cs typeface="Tahoma" panose="020B0604030504040204" pitchFamily="34" charset="0"/>
              </a:rPr>
              <a:t>עוד על </a:t>
            </a:r>
            <a:r>
              <a:rPr lang="he-IL" sz="1200" b="1" dirty="0" err="1">
                <a:latin typeface="Tahoma" panose="020B0604030504040204" pitchFamily="34" charset="0"/>
                <a:ea typeface="Tahoma" panose="020B0604030504040204" pitchFamily="34" charset="0"/>
                <a:cs typeface="Tahoma" panose="020B0604030504040204" pitchFamily="34" charset="0"/>
              </a:rPr>
              <a:t>הראנר</a:t>
            </a:r>
            <a:r>
              <a:rPr lang="he-IL" sz="1200" b="1" dirty="0">
                <a:latin typeface="Tahoma" panose="020B0604030504040204" pitchFamily="34" charset="0"/>
                <a:ea typeface="Tahoma" panose="020B0604030504040204" pitchFamily="34" charset="0"/>
                <a:cs typeface="Tahoma" panose="020B0604030504040204" pitchFamily="34" charset="0"/>
              </a:rPr>
              <a:t> דימוי של  חליפת טוויד בשלבי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תפירתה</a:t>
            </a:r>
            <a:r>
              <a:rPr lang="he-IL" sz="1200" b="1" dirty="0">
                <a:latin typeface="Tahoma" panose="020B0604030504040204" pitchFamily="34" charset="0"/>
                <a:ea typeface="Tahoma" panose="020B0604030504040204" pitchFamily="34" charset="0"/>
                <a:cs typeface="Tahoma" panose="020B0604030504040204" pitchFamily="34" charset="0"/>
              </a:rPr>
              <a:t>. שיקגו מתארת ​​את החליפה בשלב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מדידתה </a:t>
            </a:r>
            <a:r>
              <a:rPr lang="he-IL" sz="1200" b="1" dirty="0">
                <a:latin typeface="Tahoma" panose="020B0604030504040204" pitchFamily="34" charset="0"/>
                <a:ea typeface="Tahoma" panose="020B0604030504040204" pitchFamily="34" charset="0"/>
                <a:cs typeface="Tahoma" panose="020B0604030504040204" pitchFamily="34" charset="0"/>
              </a:rPr>
              <a:t>כך  שתתאים לממדי </a:t>
            </a:r>
            <a:r>
              <a:rPr lang="he-IL" sz="1200" b="1" dirty="0" err="1">
                <a:latin typeface="Tahoma" panose="020B0604030504040204" pitchFamily="34" charset="0"/>
                <a:ea typeface="Tahoma" panose="020B0604030504040204" pitchFamily="34" charset="0"/>
                <a:cs typeface="Tahoma" panose="020B0604030504040204" pitchFamily="34" charset="0"/>
              </a:rPr>
              <a:t>הראנר</a:t>
            </a:r>
            <a:r>
              <a:rPr lang="he-IL" sz="1200" b="1" dirty="0">
                <a:latin typeface="Tahoma" panose="020B0604030504040204" pitchFamily="34" charset="0"/>
                <a:ea typeface="Tahoma" panose="020B0604030504040204" pitchFamily="34" charset="0"/>
                <a:cs typeface="Tahoma" panose="020B0604030504040204" pitchFamily="34" charset="0"/>
              </a:rPr>
              <a:t> </a:t>
            </a:r>
            <a:r>
              <a:rPr lang="he-IL" sz="1200" b="1" dirty="0" smtClean="0">
                <a:latin typeface="Tahoma" panose="020B0604030504040204" pitchFamily="34" charset="0"/>
                <a:ea typeface="Tahoma" panose="020B0604030504040204" pitchFamily="34" charset="0"/>
                <a:cs typeface="Tahoma" panose="020B0604030504040204" pitchFamily="34" charset="0"/>
              </a:rPr>
              <a:t>– </a:t>
            </a:r>
          </a:p>
          <a:p>
            <a:r>
              <a:rPr lang="he-IL" sz="1200" b="1" dirty="0" smtClean="0">
                <a:latin typeface="Tahoma" panose="020B0604030504040204" pitchFamily="34" charset="0"/>
                <a:ea typeface="Tahoma" panose="020B0604030504040204" pitchFamily="34" charset="0"/>
                <a:cs typeface="Tahoma" panose="020B0604030504040204" pitchFamily="34" charset="0"/>
              </a:rPr>
              <a:t>מטאפורה </a:t>
            </a:r>
            <a:r>
              <a:rPr lang="he-IL" sz="1200" b="1" dirty="0">
                <a:latin typeface="Tahoma" panose="020B0604030504040204" pitchFamily="34" charset="0"/>
                <a:ea typeface="Tahoma" panose="020B0604030504040204" pitchFamily="34" charset="0"/>
                <a:cs typeface="Tahoma" panose="020B0604030504040204" pitchFamily="34" charset="0"/>
              </a:rPr>
              <a:t>לבלימה הטרגית של הכישרון </a:t>
            </a:r>
            <a:r>
              <a:rPr lang="he-IL" sz="1200" b="1" dirty="0" smtClean="0">
                <a:latin typeface="Tahoma" panose="020B0604030504040204" pitchFamily="34" charset="0"/>
                <a:ea typeface="Tahoma" panose="020B0604030504040204" pitchFamily="34" charset="0"/>
                <a:cs typeface="Tahoma" panose="020B0604030504040204" pitchFamily="34" charset="0"/>
              </a:rPr>
              <a:t>העצום</a:t>
            </a:r>
          </a:p>
          <a:p>
            <a:r>
              <a:rPr lang="he-IL" sz="1200" b="1" dirty="0" smtClean="0">
                <a:latin typeface="Tahoma" panose="020B0604030504040204" pitchFamily="34" charset="0"/>
                <a:ea typeface="Tahoma" panose="020B0604030504040204" pitchFamily="34" charset="0"/>
                <a:cs typeface="Tahoma" panose="020B0604030504040204" pitchFamily="34" charset="0"/>
              </a:rPr>
              <a:t>של </a:t>
            </a:r>
            <a:r>
              <a:rPr lang="he-IL" sz="1200" b="1" dirty="0">
                <a:latin typeface="Tahoma" panose="020B0604030504040204" pitchFamily="34" charset="0"/>
                <a:ea typeface="Tahoma" panose="020B0604030504040204" pitchFamily="34" charset="0"/>
                <a:cs typeface="Tahoma" panose="020B0604030504040204" pitchFamily="34" charset="0"/>
              </a:rPr>
              <a:t>סמית'. על </a:t>
            </a:r>
            <a:r>
              <a:rPr lang="he-IL" sz="1200" b="1" dirty="0" err="1">
                <a:latin typeface="Tahoma" panose="020B0604030504040204" pitchFamily="34" charset="0"/>
                <a:ea typeface="Tahoma" panose="020B0604030504040204" pitchFamily="34" charset="0"/>
                <a:cs typeface="Tahoma" panose="020B0604030504040204" pitchFamily="34" charset="0"/>
              </a:rPr>
              <a:t>הראנר</a:t>
            </a:r>
            <a:r>
              <a:rPr lang="he-IL" sz="1200" b="1" dirty="0">
                <a:latin typeface="Tahoma" panose="020B0604030504040204" pitchFamily="34" charset="0"/>
                <a:ea typeface="Tahoma" panose="020B0604030504040204" pitchFamily="34" charset="0"/>
                <a:cs typeface="Tahoma" panose="020B0604030504040204" pitchFamily="34" charset="0"/>
              </a:rPr>
              <a:t> מימין תפור סרט מדידה,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רמז </a:t>
            </a:r>
            <a:r>
              <a:rPr lang="he-IL" sz="1200" b="1" dirty="0">
                <a:latin typeface="Tahoma" panose="020B0604030504040204" pitchFamily="34" charset="0"/>
                <a:ea typeface="Tahoma" panose="020B0604030504040204" pitchFamily="34" charset="0"/>
                <a:cs typeface="Tahoma" panose="020B0604030504040204" pitchFamily="34" charset="0"/>
              </a:rPr>
              <a:t>למילה "מידה" אם במוזיקה ואם בחייטות.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הכיסים </a:t>
            </a:r>
            <a:r>
              <a:rPr lang="he-IL" sz="1200" b="1" dirty="0">
                <a:latin typeface="Tahoma" panose="020B0604030504040204" pitchFamily="34" charset="0"/>
                <a:ea typeface="Tahoma" panose="020B0604030504040204" pitchFamily="34" charset="0"/>
                <a:cs typeface="Tahoma" panose="020B0604030504040204" pitchFamily="34" charset="0"/>
              </a:rPr>
              <a:t>בחזית </a:t>
            </a:r>
            <a:r>
              <a:rPr lang="he-IL" sz="1200" b="1" dirty="0" err="1">
                <a:latin typeface="Tahoma" panose="020B0604030504040204" pitchFamily="34" charset="0"/>
                <a:ea typeface="Tahoma" panose="020B0604030504040204" pitchFamily="34" charset="0"/>
                <a:cs typeface="Tahoma" panose="020B0604030504040204" pitchFamily="34" charset="0"/>
              </a:rPr>
              <a:t>הראנר</a:t>
            </a:r>
            <a:r>
              <a:rPr lang="he-IL" sz="1200" b="1" dirty="0">
                <a:latin typeface="Tahoma" panose="020B0604030504040204" pitchFamily="34" charset="0"/>
                <a:ea typeface="Tahoma" panose="020B0604030504040204" pitchFamily="34" charset="0"/>
                <a:cs typeface="Tahoma" panose="020B0604030504040204" pitchFamily="34" charset="0"/>
              </a:rPr>
              <a:t> אינם מתייחסים לכיסים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בחליפה </a:t>
            </a:r>
            <a:r>
              <a:rPr lang="he-IL" sz="1200" b="1" dirty="0">
                <a:latin typeface="Tahoma" panose="020B0604030504040204" pitchFamily="34" charset="0"/>
                <a:ea typeface="Tahoma" panose="020B0604030504040204" pitchFamily="34" charset="0"/>
                <a:cs typeface="Tahoma" panose="020B0604030504040204" pitchFamily="34" charset="0"/>
              </a:rPr>
              <a:t>הגברית, </a:t>
            </a:r>
            <a:r>
              <a:rPr lang="he-IL" sz="1200" b="1" dirty="0" smtClean="0">
                <a:latin typeface="Tahoma" panose="020B0604030504040204" pitchFamily="34" charset="0"/>
                <a:ea typeface="Tahoma" panose="020B0604030504040204" pitchFamily="34" charset="0"/>
                <a:cs typeface="Tahoma" panose="020B0604030504040204" pitchFamily="34" charset="0"/>
              </a:rPr>
              <a:t>אלא דווקא </a:t>
            </a:r>
            <a:r>
              <a:rPr lang="he-IL" sz="1200" b="1" dirty="0">
                <a:latin typeface="Tahoma" panose="020B0604030504040204" pitchFamily="34" charset="0"/>
                <a:ea typeface="Tahoma" panose="020B0604030504040204" pitchFamily="34" charset="0"/>
                <a:cs typeface="Tahoma" panose="020B0604030504040204" pitchFamily="34" charset="0"/>
              </a:rPr>
              <a:t>לכיסים הגדולים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שנשים </a:t>
            </a:r>
            <a:r>
              <a:rPr lang="he-IL" sz="1200" b="1" dirty="0">
                <a:latin typeface="Tahoma" panose="020B0604030504040204" pitchFamily="34" charset="0"/>
                <a:ea typeface="Tahoma" panose="020B0604030504040204" pitchFamily="34" charset="0"/>
                <a:cs typeface="Tahoma" panose="020B0604030504040204" pitchFamily="34" charset="0"/>
              </a:rPr>
              <a:t>לבשו סביב </a:t>
            </a:r>
            <a:r>
              <a:rPr lang="he-IL" sz="1200" b="1" dirty="0" smtClean="0">
                <a:latin typeface="Tahoma" panose="020B0604030504040204" pitchFamily="34" charset="0"/>
                <a:ea typeface="Tahoma" panose="020B0604030504040204" pitchFamily="34" charset="0"/>
                <a:cs typeface="Tahoma" panose="020B0604030504040204" pitchFamily="34" charset="0"/>
              </a:rPr>
              <a:t>מותניהן במאות ה18 וה-19 </a:t>
            </a:r>
          </a:p>
          <a:p>
            <a:r>
              <a:rPr lang="he-IL" sz="1200" b="1" dirty="0" smtClean="0">
                <a:latin typeface="Tahoma" panose="020B0604030504040204" pitchFamily="34" charset="0"/>
                <a:ea typeface="Tahoma" panose="020B0604030504040204" pitchFamily="34" charset="0"/>
                <a:cs typeface="Tahoma" panose="020B0604030504040204" pitchFamily="34" charset="0"/>
              </a:rPr>
              <a:t>כדי </a:t>
            </a:r>
            <a:r>
              <a:rPr lang="he-IL" sz="1200" b="1" dirty="0">
                <a:latin typeface="Tahoma" panose="020B0604030504040204" pitchFamily="34" charset="0"/>
                <a:ea typeface="Tahoma" panose="020B0604030504040204" pitchFamily="34" charset="0"/>
                <a:cs typeface="Tahoma" panose="020B0604030504040204" pitchFamily="34" charset="0"/>
              </a:rPr>
              <a:t>לשאת פריטים כמו רקמה או </a:t>
            </a:r>
            <a:r>
              <a:rPr lang="he-IL" sz="1200" b="1" dirty="0" smtClean="0">
                <a:latin typeface="Tahoma" panose="020B0604030504040204" pitchFamily="34" charset="0"/>
                <a:ea typeface="Tahoma" panose="020B0604030504040204" pitchFamily="34" charset="0"/>
                <a:cs typeface="Tahoma" panose="020B0604030504040204" pitchFamily="34" charset="0"/>
              </a:rPr>
              <a:t>מפתחות.</a:t>
            </a:r>
            <a:endParaRPr lang="he-IL" sz="1200" b="1" dirty="0">
              <a:latin typeface="Tahoma" panose="020B0604030504040204" pitchFamily="34" charset="0"/>
              <a:ea typeface="Tahoma" panose="020B0604030504040204" pitchFamily="34" charset="0"/>
              <a:cs typeface="Tahoma" panose="020B0604030504040204" pitchFamily="34" charset="0"/>
            </a:endParaRPr>
          </a:p>
          <a:p>
            <a:endParaRPr lang="en-US" sz="1200" b="1" dirty="0">
              <a:latin typeface="Tahoma" panose="020B0604030504040204" pitchFamily="34" charset="0"/>
              <a:ea typeface="Tahoma" panose="020B0604030504040204" pitchFamily="34" charset="0"/>
              <a:cs typeface="Tahoma" panose="020B0604030504040204" pitchFamily="34" charset="0"/>
            </a:endParaRPr>
          </a:p>
        </p:txBody>
      </p:sp>
      <p:sp>
        <p:nvSpPr>
          <p:cNvPr id="11" name="מלבן 10"/>
          <p:cNvSpPr/>
          <p:nvPr/>
        </p:nvSpPr>
        <p:spPr>
          <a:xfrm>
            <a:off x="4489621" y="5455336"/>
            <a:ext cx="3772929" cy="369332"/>
          </a:xfrm>
          <a:prstGeom prst="rect">
            <a:avLst/>
          </a:prstGeom>
        </p:spPr>
        <p:txBody>
          <a:bodyPr wrap="square">
            <a:spAutoFit/>
          </a:bodyPr>
          <a:lstStyle/>
          <a:p>
            <a:r>
              <a:rPr lang="he-IL" sz="9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*מכשיר </a:t>
            </a:r>
            <a:r>
              <a:rPr lang="he-IL" sz="900" b="1" dirty="0">
                <a:solidFill>
                  <a:prstClr val="black"/>
                </a:solidFill>
                <a:latin typeface="Tahoma" panose="020B0604030504040204" pitchFamily="34" charset="0"/>
                <a:ea typeface="Tahoma" panose="020B0604030504040204" pitchFamily="34" charset="0"/>
                <a:cs typeface="Tahoma" panose="020B0604030504040204" pitchFamily="34" charset="0"/>
              </a:rPr>
              <a:t>עזר לנגינת יצירות מוזיקליות, המורה על הקצב והמפעם בו יש לנגן את </a:t>
            </a:r>
            <a:r>
              <a:rPr lang="he-IL" sz="9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היצירה</a:t>
            </a:r>
            <a:endParaRPr lang="he-IL" sz="900" dirty="0"/>
          </a:p>
        </p:txBody>
      </p:sp>
    </p:spTree>
    <p:extLst>
      <p:ext uri="{BB962C8B-B14F-4D97-AF65-F5344CB8AC3E}">
        <p14:creationId xmlns:p14="http://schemas.microsoft.com/office/powerpoint/2010/main" val="931318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a:blip r:embed="rId2"/>
          <a:stretch>
            <a:fillRect/>
          </a:stretch>
        </p:blipFill>
        <p:spPr>
          <a:xfrm>
            <a:off x="2389235" y="-316632"/>
            <a:ext cx="7248772" cy="7248772"/>
          </a:xfrm>
          <a:prstGeom prst="rect">
            <a:avLst/>
          </a:prstGeom>
        </p:spPr>
      </p:pic>
      <p:pic>
        <p:nvPicPr>
          <p:cNvPr id="2" name="תמונה 1"/>
          <p:cNvPicPr>
            <a:picLocks noChangeAspect="1"/>
          </p:cNvPicPr>
          <p:nvPr/>
        </p:nvPicPr>
        <p:blipFill rotWithShape="1">
          <a:blip r:embed="rId3"/>
          <a:stretch/>
        </p:blipFill>
        <p:spPr>
          <a:xfrm>
            <a:off x="-57666" y="2343150"/>
            <a:ext cx="4515365" cy="4514850"/>
          </a:xfrm>
          <a:prstGeom prst="rect">
            <a:avLst/>
          </a:prstGeom>
        </p:spPr>
      </p:pic>
      <p:pic>
        <p:nvPicPr>
          <p:cNvPr id="3" name="תמונה 2"/>
          <p:cNvPicPr>
            <a:picLocks noChangeAspect="1"/>
          </p:cNvPicPr>
          <p:nvPr/>
        </p:nvPicPr>
        <p:blipFill>
          <a:blip r:embed="rId4"/>
          <a:stretch>
            <a:fillRect/>
          </a:stretch>
        </p:blipFill>
        <p:spPr>
          <a:xfrm>
            <a:off x="7888604" y="0"/>
            <a:ext cx="4303395" cy="6858000"/>
          </a:xfrm>
          <a:prstGeom prst="rect">
            <a:avLst/>
          </a:prstGeom>
        </p:spPr>
      </p:pic>
      <p:pic>
        <p:nvPicPr>
          <p:cNvPr id="4" name="תמונה 3"/>
          <p:cNvPicPr>
            <a:picLocks noChangeAspect="1"/>
          </p:cNvPicPr>
          <p:nvPr/>
        </p:nvPicPr>
        <p:blipFill rotWithShape="1">
          <a:blip r:embed="rId5"/>
          <a:stretch/>
        </p:blipFill>
        <p:spPr>
          <a:xfrm>
            <a:off x="1985320" y="939112"/>
            <a:ext cx="1190444" cy="1219199"/>
          </a:xfrm>
          <a:prstGeom prst="rect">
            <a:avLst/>
          </a:prstGeom>
        </p:spPr>
      </p:pic>
      <p:pic>
        <p:nvPicPr>
          <p:cNvPr id="5" name="תמונה 4"/>
          <p:cNvPicPr>
            <a:picLocks noChangeAspect="1"/>
          </p:cNvPicPr>
          <p:nvPr/>
        </p:nvPicPr>
        <p:blipFill>
          <a:blip r:embed="rId6"/>
          <a:stretch>
            <a:fillRect/>
          </a:stretch>
        </p:blipFill>
        <p:spPr>
          <a:xfrm>
            <a:off x="9014735" y="2956793"/>
            <a:ext cx="2219136" cy="2213040"/>
          </a:xfrm>
          <a:prstGeom prst="rect">
            <a:avLst/>
          </a:prstGeom>
        </p:spPr>
      </p:pic>
      <p:pic>
        <p:nvPicPr>
          <p:cNvPr id="6" name="תמונה 5"/>
          <p:cNvPicPr>
            <a:picLocks noChangeAspect="1"/>
          </p:cNvPicPr>
          <p:nvPr/>
        </p:nvPicPr>
        <p:blipFill>
          <a:blip r:embed="rId7"/>
          <a:stretch>
            <a:fillRect/>
          </a:stretch>
        </p:blipFill>
        <p:spPr>
          <a:xfrm rot="515560">
            <a:off x="4461900" y="4736758"/>
            <a:ext cx="3707926" cy="2773832"/>
          </a:xfrm>
          <a:prstGeom prst="rect">
            <a:avLst/>
          </a:prstGeom>
        </p:spPr>
      </p:pic>
      <p:pic>
        <p:nvPicPr>
          <p:cNvPr id="7" name="תמונה 6"/>
          <p:cNvPicPr>
            <a:picLocks noChangeAspect="1"/>
          </p:cNvPicPr>
          <p:nvPr/>
        </p:nvPicPr>
        <p:blipFill>
          <a:blip r:embed="rId8"/>
          <a:stretch>
            <a:fillRect/>
          </a:stretch>
        </p:blipFill>
        <p:spPr>
          <a:xfrm>
            <a:off x="0" y="0"/>
            <a:ext cx="1875814" cy="2356022"/>
          </a:xfrm>
          <a:prstGeom prst="rect">
            <a:avLst/>
          </a:prstGeom>
        </p:spPr>
      </p:pic>
      <p:sp>
        <p:nvSpPr>
          <p:cNvPr id="8" name="מלבן 7"/>
          <p:cNvSpPr/>
          <p:nvPr/>
        </p:nvSpPr>
        <p:spPr>
          <a:xfrm>
            <a:off x="-57665" y="2142008"/>
            <a:ext cx="6096000" cy="215444"/>
          </a:xfrm>
          <a:prstGeom prst="rect">
            <a:avLst/>
          </a:prstGeom>
        </p:spPr>
        <p:txBody>
          <a:bodyPr>
            <a:spAutoFit/>
          </a:bodyPr>
          <a:lstStyle/>
          <a:p>
            <a:pPr algn="l"/>
            <a:r>
              <a:rPr lang="en-US" sz="800" b="1" i="1" dirty="0">
                <a:latin typeface="Times New Roman" panose="02020603050405020304" pitchFamily="18" charset="0"/>
                <a:cs typeface="Times New Roman" panose="02020603050405020304" pitchFamily="18" charset="0"/>
              </a:rPr>
              <a:t>Underwood &amp; Underwood. Margaret Sanger, 1922. Library of Congress</a:t>
            </a:r>
            <a:endParaRPr lang="he-IL" sz="800" b="1" i="1" dirty="0">
              <a:latin typeface="Times New Roman" panose="02020603050405020304" pitchFamily="18" charset="0"/>
              <a:cs typeface="Times New Roman" panose="02020603050405020304" pitchFamily="18" charset="0"/>
            </a:endParaRPr>
          </a:p>
        </p:txBody>
      </p:sp>
      <p:sp>
        <p:nvSpPr>
          <p:cNvPr id="10" name="מלבן 9"/>
          <p:cNvSpPr/>
          <p:nvPr/>
        </p:nvSpPr>
        <p:spPr>
          <a:xfrm>
            <a:off x="1977081" y="73793"/>
            <a:ext cx="6096000" cy="1015663"/>
          </a:xfrm>
          <a:prstGeom prst="rect">
            <a:avLst/>
          </a:prstGeom>
        </p:spPr>
        <p:txBody>
          <a:bodyPr>
            <a:spAutoFit/>
          </a:bodyPr>
          <a:lstStyle/>
          <a:p>
            <a:r>
              <a:rPr lang="he-IL" sz="1200" b="1" dirty="0">
                <a:latin typeface="Tahoma" panose="020B0604030504040204" pitchFamily="34" charset="0"/>
                <a:ea typeface="Tahoma" panose="020B0604030504040204" pitchFamily="34" charset="0"/>
                <a:cs typeface="Tahoma" panose="020B0604030504040204" pitchFamily="34" charset="0"/>
              </a:rPr>
              <a:t>מרגרט </a:t>
            </a:r>
            <a:r>
              <a:rPr lang="he-IL" sz="1200" b="1" dirty="0" err="1">
                <a:latin typeface="Tahoma" panose="020B0604030504040204" pitchFamily="34" charset="0"/>
                <a:ea typeface="Tahoma" panose="020B0604030504040204" pitchFamily="34" charset="0"/>
                <a:cs typeface="Tahoma" panose="020B0604030504040204" pitchFamily="34" charset="0"/>
              </a:rPr>
              <a:t>היגינס</a:t>
            </a:r>
            <a:r>
              <a:rPr lang="he-IL" sz="1200" b="1" dirty="0">
                <a:latin typeface="Tahoma" panose="020B0604030504040204" pitchFamily="34" charset="0"/>
                <a:ea typeface="Tahoma" panose="020B0604030504040204" pitchFamily="34" charset="0"/>
                <a:cs typeface="Tahoma" panose="020B0604030504040204" pitchFamily="34" charset="0"/>
              </a:rPr>
              <a:t> סנגר </a:t>
            </a:r>
            <a:r>
              <a:rPr lang="he-IL" sz="1200" b="1" dirty="0" smtClean="0">
                <a:latin typeface="Tahoma" panose="020B0604030504040204" pitchFamily="34" charset="0"/>
                <a:ea typeface="Tahoma" panose="020B0604030504040204" pitchFamily="34" charset="0"/>
                <a:cs typeface="Tahoma" panose="020B0604030504040204" pitchFamily="34" charset="0"/>
              </a:rPr>
              <a:t>(</a:t>
            </a:r>
            <a:r>
              <a:rPr lang="en-US" sz="1200" b="1" dirty="0" smtClean="0">
                <a:latin typeface="Tahoma" panose="020B0604030504040204" pitchFamily="34" charset="0"/>
                <a:ea typeface="Tahoma" panose="020B0604030504040204" pitchFamily="34" charset="0"/>
                <a:cs typeface="Tahoma" panose="020B0604030504040204" pitchFamily="34" charset="0"/>
              </a:rPr>
              <a:t>Margaret </a:t>
            </a:r>
            <a:r>
              <a:rPr lang="en-US" sz="1200" b="1" dirty="0">
                <a:latin typeface="Tahoma" panose="020B0604030504040204" pitchFamily="34" charset="0"/>
                <a:ea typeface="Tahoma" panose="020B0604030504040204" pitchFamily="34" charset="0"/>
                <a:cs typeface="Tahoma" panose="020B0604030504040204" pitchFamily="34" charset="0"/>
              </a:rPr>
              <a:t>Higgins </a:t>
            </a:r>
            <a:r>
              <a:rPr lang="en-US" sz="1200" b="1" dirty="0" smtClean="0">
                <a:latin typeface="Tahoma" panose="020B0604030504040204" pitchFamily="34" charset="0"/>
                <a:ea typeface="Tahoma" panose="020B0604030504040204" pitchFamily="34" charset="0"/>
                <a:cs typeface="Tahoma" panose="020B0604030504040204" pitchFamily="34" charset="0"/>
              </a:rPr>
              <a:t>Sanger‏ </a:t>
            </a:r>
            <a:r>
              <a:rPr lang="he-IL" sz="1200" b="1" dirty="0" smtClean="0">
                <a:latin typeface="Tahoma" panose="020B0604030504040204" pitchFamily="34" charset="0"/>
                <a:ea typeface="Tahoma" panose="020B0604030504040204" pitchFamily="34" charset="0"/>
                <a:cs typeface="Tahoma" panose="020B0604030504040204" pitchFamily="34" charset="0"/>
              </a:rPr>
              <a:t>1879 </a:t>
            </a:r>
            <a:r>
              <a:rPr lang="he-IL" sz="1200" b="1" dirty="0">
                <a:latin typeface="Tahoma" panose="020B0604030504040204" pitchFamily="34" charset="0"/>
                <a:ea typeface="Tahoma" panose="020B0604030504040204" pitchFamily="34" charset="0"/>
                <a:cs typeface="Tahoma" panose="020B0604030504040204" pitchFamily="34" charset="0"/>
              </a:rPr>
              <a:t>- </a:t>
            </a:r>
            <a:r>
              <a:rPr lang="he-IL" sz="1200" b="1" dirty="0" smtClean="0">
                <a:latin typeface="Tahoma" panose="020B0604030504040204" pitchFamily="34" charset="0"/>
                <a:ea typeface="Tahoma" panose="020B0604030504040204" pitchFamily="34" charset="0"/>
                <a:cs typeface="Tahoma" panose="020B0604030504040204" pitchFamily="34" charset="0"/>
              </a:rPr>
              <a:t>1966</a:t>
            </a:r>
            <a:r>
              <a:rPr lang="he-IL" sz="1200" b="1" dirty="0">
                <a:latin typeface="Tahoma" panose="020B0604030504040204" pitchFamily="34" charset="0"/>
                <a:ea typeface="Tahoma" panose="020B0604030504040204" pitchFamily="34" charset="0"/>
                <a:cs typeface="Tahoma" panose="020B0604030504040204" pitchFamily="34" charset="0"/>
              </a:rPr>
              <a:t>) הייתה פעילה חברתית אמריקאית שניהלה מאבק למען פיקוח ילודה והפצתם החופשית של אמצעי מניעה. היא הייתה אחות, סופרת ומדריכת חינוך מיני. סנגר טבעה את המונח ״פיקוח ילודה״, הקימה את הקליניקה הראשונה לפיקוח ילודה בארצות הברית ויסדה ארגונים שלימים הפכו לפדרציה האמריקאית לתכנון </a:t>
            </a:r>
            <a:r>
              <a:rPr lang="he-IL" sz="1200" b="1" dirty="0" smtClean="0">
                <a:latin typeface="Tahoma" panose="020B0604030504040204" pitchFamily="34" charset="0"/>
                <a:ea typeface="Tahoma" panose="020B0604030504040204" pitchFamily="34" charset="0"/>
                <a:cs typeface="Tahoma" panose="020B0604030504040204" pitchFamily="34" charset="0"/>
              </a:rPr>
              <a:t>הורות.</a:t>
            </a:r>
            <a:endParaRPr lang="he-IL" sz="1200" b="1" dirty="0">
              <a:latin typeface="Tahoma" panose="020B0604030504040204" pitchFamily="34" charset="0"/>
              <a:ea typeface="Tahoma" panose="020B0604030504040204" pitchFamily="34" charset="0"/>
              <a:cs typeface="Tahoma" panose="020B0604030504040204" pitchFamily="34" charset="0"/>
            </a:endParaRPr>
          </a:p>
        </p:txBody>
      </p:sp>
      <p:sp>
        <p:nvSpPr>
          <p:cNvPr id="11" name="מלבן 10"/>
          <p:cNvSpPr/>
          <p:nvPr/>
        </p:nvSpPr>
        <p:spPr>
          <a:xfrm>
            <a:off x="3031525" y="977373"/>
            <a:ext cx="5025080" cy="3600986"/>
          </a:xfrm>
          <a:prstGeom prst="rect">
            <a:avLst/>
          </a:prstGeom>
        </p:spPr>
        <p:txBody>
          <a:bodyPr wrap="square">
            <a:spAutoFit/>
          </a:bodyPr>
          <a:lstStyle/>
          <a:p>
            <a:r>
              <a:rPr lang="he-IL" sz="1200" b="1" dirty="0">
                <a:latin typeface="Tahoma" panose="020B0604030504040204" pitchFamily="34" charset="0"/>
                <a:ea typeface="Tahoma" panose="020B0604030504040204" pitchFamily="34" charset="0"/>
                <a:cs typeface="Tahoma" panose="020B0604030504040204" pitchFamily="34" charset="0"/>
              </a:rPr>
              <a:t>צלחתה של מרגרט סנגר מזוגגת בצבע אדום בוהק, תזכורת לדמן של נשים רבות שמתו במהלך לידה או כתוצאת מהפלות בלתי חוקיות ולא בטוחות. הוא מסמל גם את מאבקם של הלוחמות הראשונות למען פיקוח על הילודה שהסתכנו במאסר בגין כך. </a:t>
            </a:r>
          </a:p>
          <a:p>
            <a:r>
              <a:rPr lang="he-IL" sz="1200" b="1" dirty="0">
                <a:latin typeface="Tahoma" panose="020B0604030504040204" pitchFamily="34" charset="0"/>
                <a:ea typeface="Tahoma" panose="020B0604030504040204" pitchFamily="34" charset="0"/>
                <a:cs typeface="Tahoma" panose="020B0604030504040204" pitchFamily="34" charset="0"/>
              </a:rPr>
              <a:t>שיקגו הוסיפה ממד שלישי פיסולי לצלחת כדי לייצג את אותן  נשים </a:t>
            </a:r>
            <a:r>
              <a:rPr lang="he-IL" sz="1200" b="1" dirty="0" smtClean="0">
                <a:latin typeface="Tahoma" panose="020B0604030504040204" pitchFamily="34" charset="0"/>
                <a:ea typeface="Tahoma" panose="020B0604030504040204" pitchFamily="34" charset="0"/>
                <a:cs typeface="Tahoma" panose="020B0604030504040204" pitchFamily="34" charset="0"/>
              </a:rPr>
              <a:t>לוחמות.</a:t>
            </a:r>
            <a:endParaRPr lang="he-IL" sz="1200" b="1" dirty="0">
              <a:latin typeface="Tahoma" panose="020B0604030504040204" pitchFamily="34" charset="0"/>
              <a:ea typeface="Tahoma" panose="020B0604030504040204" pitchFamily="34" charset="0"/>
              <a:cs typeface="Tahoma" panose="020B0604030504040204" pitchFamily="34" charset="0"/>
            </a:endParaRPr>
          </a:p>
          <a:p>
            <a:r>
              <a:rPr lang="he-IL" sz="1200" b="1" dirty="0" err="1">
                <a:latin typeface="Tahoma" panose="020B0604030504040204" pitchFamily="34" charset="0"/>
                <a:ea typeface="Tahoma" panose="020B0604030504040204" pitchFamily="34" charset="0"/>
                <a:cs typeface="Tahoma" panose="020B0604030504040204" pitchFamily="34" charset="0"/>
              </a:rPr>
              <a:t>הראנר</a:t>
            </a:r>
            <a:r>
              <a:rPr lang="he-IL" sz="1200" b="1" dirty="0">
                <a:latin typeface="Tahoma" panose="020B0604030504040204" pitchFamily="34" charset="0"/>
                <a:ea typeface="Tahoma" panose="020B0604030504040204" pitchFamily="34" charset="0"/>
                <a:cs typeface="Tahoma" panose="020B0604030504040204" pitchFamily="34" charset="0"/>
              </a:rPr>
              <a:t> של סנגר מבד סאטן ורוד רקום בגוונים של ורוד חיוור, אדום וסגול המתכתבים עם הצבעים העזים של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הצלחת</a:t>
            </a:r>
            <a:r>
              <a:rPr lang="he-IL" sz="1200" b="1" dirty="0">
                <a:latin typeface="Tahoma" panose="020B0604030504040204" pitchFamily="34" charset="0"/>
                <a:ea typeface="Tahoma" panose="020B0604030504040204" pitchFamily="34" charset="0"/>
                <a:cs typeface="Tahoma" panose="020B0604030504040204" pitchFamily="34" charset="0"/>
              </a:rPr>
              <a:t>. צורת </a:t>
            </a:r>
            <a:r>
              <a:rPr lang="he-IL" sz="1200" b="1" dirty="0" err="1">
                <a:latin typeface="Tahoma" panose="020B0604030504040204" pitchFamily="34" charset="0"/>
                <a:ea typeface="Tahoma" panose="020B0604030504040204" pitchFamily="34" charset="0"/>
                <a:cs typeface="Tahoma" panose="020B0604030504040204" pitchFamily="34" charset="0"/>
              </a:rPr>
              <a:t>הראנר</a:t>
            </a:r>
            <a:r>
              <a:rPr lang="he-IL" sz="1200" b="1" dirty="0">
                <a:latin typeface="Tahoma" panose="020B0604030504040204" pitchFamily="34" charset="0"/>
                <a:ea typeface="Tahoma" panose="020B0604030504040204" pitchFamily="34" charset="0"/>
                <a:cs typeface="Tahoma" panose="020B0604030504040204" pitchFamily="34" charset="0"/>
              </a:rPr>
              <a:t> עוצבה בדמות פרפר,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סמל </a:t>
            </a:r>
            <a:r>
              <a:rPr lang="he-IL" sz="1200" b="1" dirty="0">
                <a:latin typeface="Tahoma" panose="020B0604030504040204" pitchFamily="34" charset="0"/>
                <a:ea typeface="Tahoma" panose="020B0604030504040204" pitchFamily="34" charset="0"/>
                <a:cs typeface="Tahoma" panose="020B0604030504040204" pitchFamily="34" charset="0"/>
              </a:rPr>
              <a:t>החופש להחליט ולפעול. על </a:t>
            </a:r>
            <a:r>
              <a:rPr lang="he-IL" sz="1200" b="1" dirty="0" err="1">
                <a:latin typeface="Tahoma" panose="020B0604030504040204" pitchFamily="34" charset="0"/>
                <a:ea typeface="Tahoma" panose="020B0604030504040204" pitchFamily="34" charset="0"/>
                <a:cs typeface="Tahoma" panose="020B0604030504040204" pitchFamily="34" charset="0"/>
              </a:rPr>
              <a:t>הראנר</a:t>
            </a:r>
            <a:r>
              <a:rPr lang="he-IL" sz="1200" b="1" dirty="0">
                <a:latin typeface="Tahoma" panose="020B0604030504040204" pitchFamily="34" charset="0"/>
                <a:ea typeface="Tahoma" panose="020B0604030504040204" pitchFamily="34" charset="0"/>
                <a:cs typeface="Tahoma" panose="020B0604030504040204" pitchFamily="34" charset="0"/>
              </a:rPr>
              <a:t>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רקומים </a:t>
            </a:r>
            <a:r>
              <a:rPr lang="he-IL" sz="1200" b="1" dirty="0">
                <a:latin typeface="Tahoma" panose="020B0604030504040204" pitchFamily="34" charset="0"/>
                <a:ea typeface="Tahoma" panose="020B0604030504040204" pitchFamily="34" charset="0"/>
                <a:cs typeface="Tahoma" panose="020B0604030504040204" pitchFamily="34" charset="0"/>
              </a:rPr>
              <a:t>גם דימויים של מערכת הרבייה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הנשית</a:t>
            </a:r>
            <a:r>
              <a:rPr lang="he-IL" sz="1200" b="1" dirty="0">
                <a:latin typeface="Tahoma" panose="020B0604030504040204" pitchFamily="34" charset="0"/>
                <a:ea typeface="Tahoma" panose="020B0604030504040204" pitchFamily="34" charset="0"/>
                <a:cs typeface="Tahoma" panose="020B0604030504040204" pitchFamily="34" charset="0"/>
              </a:rPr>
              <a:t>, המשקפים את העומק ומרקם </a:t>
            </a:r>
            <a:r>
              <a:rPr lang="he-IL" sz="1200" b="1" dirty="0" smtClean="0">
                <a:latin typeface="Tahoma" panose="020B0604030504040204" pitchFamily="34" charset="0"/>
                <a:ea typeface="Tahoma" panose="020B0604030504040204" pitchFamily="34" charset="0"/>
                <a:cs typeface="Tahoma" panose="020B0604030504040204" pitchFamily="34" charset="0"/>
              </a:rPr>
              <a:t>הצלחת.</a:t>
            </a:r>
          </a:p>
          <a:p>
            <a:r>
              <a:rPr lang="he-IL" sz="1200" b="1" dirty="0" smtClean="0">
                <a:latin typeface="Tahoma" panose="020B0604030504040204" pitchFamily="34" charset="0"/>
                <a:ea typeface="Tahoma" panose="020B0604030504040204" pitchFamily="34" charset="0"/>
                <a:cs typeface="Tahoma" panose="020B0604030504040204" pitchFamily="34" charset="0"/>
              </a:rPr>
              <a:t>האמנית </a:t>
            </a:r>
            <a:r>
              <a:rPr lang="he-IL" sz="1200" b="1" dirty="0">
                <a:latin typeface="Tahoma" panose="020B0604030504040204" pitchFamily="34" charset="0"/>
                <a:ea typeface="Tahoma" panose="020B0604030504040204" pitchFamily="34" charset="0"/>
                <a:cs typeface="Tahoma" panose="020B0604030504040204" pitchFamily="34" charset="0"/>
              </a:rPr>
              <a:t>השתמשה בתכים ארוכים וקצרים כדי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ליצור </a:t>
            </a:r>
            <a:r>
              <a:rPr lang="he-IL" sz="1200" b="1" dirty="0">
                <a:latin typeface="Tahoma" panose="020B0604030504040204" pitchFamily="34" charset="0"/>
                <a:ea typeface="Tahoma" panose="020B0604030504040204" pitchFamily="34" charset="0"/>
                <a:cs typeface="Tahoma" panose="020B0604030504040204" pitchFamily="34" charset="0"/>
              </a:rPr>
              <a:t>"אשליה שהצורות תפחו, התחדדו, </a:t>
            </a:r>
            <a:r>
              <a:rPr lang="he-IL" sz="1200" b="1" dirty="0" smtClean="0">
                <a:latin typeface="Tahoma" panose="020B0604030504040204" pitchFamily="34" charset="0"/>
                <a:ea typeface="Tahoma" panose="020B0604030504040204" pitchFamily="34" charset="0"/>
                <a:cs typeface="Tahoma" panose="020B0604030504040204" pitchFamily="34" charset="0"/>
              </a:rPr>
              <a:t>חופפות </a:t>
            </a:r>
          </a:p>
          <a:p>
            <a:r>
              <a:rPr lang="he-IL" sz="1200" b="1" dirty="0" smtClean="0">
                <a:latin typeface="Tahoma" panose="020B0604030504040204" pitchFamily="34" charset="0"/>
                <a:ea typeface="Tahoma" panose="020B0604030504040204" pitchFamily="34" charset="0"/>
                <a:cs typeface="Tahoma" panose="020B0604030504040204" pitchFamily="34" charset="0"/>
              </a:rPr>
              <a:t>זו </a:t>
            </a:r>
            <a:r>
              <a:rPr lang="he-IL" sz="1200" b="1" dirty="0">
                <a:latin typeface="Tahoma" panose="020B0604030504040204" pitchFamily="34" charset="0"/>
                <a:ea typeface="Tahoma" panose="020B0604030504040204" pitchFamily="34" charset="0"/>
                <a:cs typeface="Tahoma" panose="020B0604030504040204" pitchFamily="34" charset="0"/>
              </a:rPr>
              <a:t>את זו, ופרצו מן החושך לאור".</a:t>
            </a:r>
          </a:p>
          <a:p>
            <a:r>
              <a:rPr lang="he-IL" sz="1200" b="1" dirty="0">
                <a:latin typeface="Tahoma" panose="020B0604030504040204" pitchFamily="34" charset="0"/>
                <a:ea typeface="Tahoma" panose="020B0604030504040204" pitchFamily="34" charset="0"/>
                <a:cs typeface="Tahoma" panose="020B0604030504040204" pitchFamily="34" charset="0"/>
              </a:rPr>
              <a:t>את האות הראשונה של </a:t>
            </a:r>
            <a:r>
              <a:rPr lang="he-IL" sz="1200" b="1" dirty="0" smtClean="0">
                <a:latin typeface="Tahoma" panose="020B0604030504040204" pitchFamily="34" charset="0"/>
                <a:ea typeface="Tahoma" panose="020B0604030504040204" pitchFamily="34" charset="0"/>
                <a:cs typeface="Tahoma" panose="020B0604030504040204" pitchFamily="34" charset="0"/>
              </a:rPr>
              <a:t>השם </a:t>
            </a:r>
            <a:r>
              <a:rPr lang="he-IL" sz="1200" b="1" dirty="0">
                <a:latin typeface="Tahoma" panose="020B0604030504040204" pitchFamily="34" charset="0"/>
                <a:ea typeface="Tahoma" panose="020B0604030504040204" pitchFamily="34" charset="0"/>
                <a:cs typeface="Tahoma" panose="020B0604030504040204" pitchFamily="34" charset="0"/>
              </a:rPr>
              <a:t>מעטרת רקמה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בחוטי </a:t>
            </a:r>
            <a:r>
              <a:rPr lang="he-IL" sz="1200" b="1" dirty="0">
                <a:latin typeface="Tahoma" panose="020B0604030504040204" pitchFamily="34" charset="0"/>
                <a:ea typeface="Tahoma" panose="020B0604030504040204" pitchFamily="34" charset="0"/>
                <a:cs typeface="Tahoma" panose="020B0604030504040204" pitchFamily="34" charset="0"/>
              </a:rPr>
              <a:t>משי של אם ותינוקה הכבולים </a:t>
            </a:r>
            <a:r>
              <a:rPr lang="he-IL" sz="1200" b="1" dirty="0" smtClean="0">
                <a:latin typeface="Tahoma" panose="020B0604030504040204" pitchFamily="34" charset="0"/>
                <a:ea typeface="Tahoma" panose="020B0604030504040204" pitchFamily="34" charset="0"/>
                <a:cs typeface="Tahoma" panose="020B0604030504040204" pitchFamily="34" charset="0"/>
              </a:rPr>
              <a:t>בשלשלת, </a:t>
            </a:r>
          </a:p>
          <a:p>
            <a:r>
              <a:rPr lang="he-IL" sz="1200" b="1" dirty="0" smtClean="0">
                <a:latin typeface="Tahoma" panose="020B0604030504040204" pitchFamily="34" charset="0"/>
                <a:ea typeface="Tahoma" panose="020B0604030504040204" pitchFamily="34" charset="0"/>
                <a:cs typeface="Tahoma" panose="020B0604030504040204" pitchFamily="34" charset="0"/>
              </a:rPr>
              <a:t>בהשראת </a:t>
            </a:r>
            <a:r>
              <a:rPr lang="he-IL" sz="1200" b="1" dirty="0">
                <a:latin typeface="Tahoma" panose="020B0604030504040204" pitchFamily="34" charset="0"/>
                <a:ea typeface="Tahoma" panose="020B0604030504040204" pitchFamily="34" charset="0"/>
                <a:cs typeface="Tahoma" panose="020B0604030504040204" pitchFamily="34" charset="0"/>
              </a:rPr>
              <a:t>ציטוט מדבריה של סנגר </a:t>
            </a:r>
            <a:r>
              <a:rPr lang="he-IL" sz="1200" b="1" dirty="0" smtClean="0">
                <a:latin typeface="Tahoma" panose="020B0604030504040204" pitchFamily="34" charset="0"/>
                <a:ea typeface="Tahoma" panose="020B0604030504040204" pitchFamily="34" charset="0"/>
                <a:cs typeface="Tahoma" panose="020B0604030504040204" pitchFamily="34" charset="0"/>
              </a:rPr>
              <a:t>ש"פיקוח </a:t>
            </a:r>
            <a:r>
              <a:rPr lang="he-IL" sz="1200" b="1" dirty="0">
                <a:latin typeface="Tahoma" panose="020B0604030504040204" pitchFamily="34" charset="0"/>
                <a:ea typeface="Tahoma" panose="020B0604030504040204" pitchFamily="34" charset="0"/>
                <a:cs typeface="Tahoma" panose="020B0604030504040204" pitchFamily="34" charset="0"/>
              </a:rPr>
              <a:t>על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הילודה </a:t>
            </a:r>
            <a:r>
              <a:rPr lang="he-IL" sz="1200" b="1" dirty="0">
                <a:latin typeface="Tahoma" panose="020B0604030504040204" pitchFamily="34" charset="0"/>
                <a:ea typeface="Tahoma" panose="020B0604030504040204" pitchFamily="34" charset="0"/>
                <a:cs typeface="Tahoma" panose="020B0604030504040204" pitchFamily="34" charset="0"/>
              </a:rPr>
              <a:t>ישחרר </a:t>
            </a:r>
            <a:r>
              <a:rPr lang="he-IL" sz="1200" b="1" dirty="0" smtClean="0">
                <a:latin typeface="Tahoma" panose="020B0604030504040204" pitchFamily="34" charset="0"/>
                <a:ea typeface="Tahoma" panose="020B0604030504040204" pitchFamily="34" charset="0"/>
                <a:cs typeface="Tahoma" panose="020B0604030504040204" pitchFamily="34" charset="0"/>
              </a:rPr>
              <a:t>נשים </a:t>
            </a:r>
            <a:r>
              <a:rPr lang="he-IL" sz="1200" b="1" dirty="0" err="1" smtClean="0">
                <a:latin typeface="Tahoma" panose="020B0604030504040204" pitchFamily="34" charset="0"/>
                <a:ea typeface="Tahoma" panose="020B0604030504040204" pitchFamily="34" charset="0"/>
                <a:cs typeface="Tahoma" panose="020B0604030504040204" pitchFamily="34" charset="0"/>
              </a:rPr>
              <a:t>אמהות</a:t>
            </a:r>
            <a:r>
              <a:rPr lang="he-IL" sz="1200" b="1" dirty="0" smtClean="0">
                <a:latin typeface="Tahoma" panose="020B0604030504040204" pitchFamily="34" charset="0"/>
                <a:ea typeface="Tahoma" panose="020B0604030504040204" pitchFamily="34" charset="0"/>
                <a:cs typeface="Tahoma" panose="020B0604030504040204" pitchFamily="34" charset="0"/>
              </a:rPr>
              <a:t> </a:t>
            </a:r>
            <a:r>
              <a:rPr lang="he-IL" sz="1200" b="1" dirty="0" err="1">
                <a:latin typeface="Tahoma" panose="020B0604030504040204" pitchFamily="34" charset="0"/>
                <a:ea typeface="Tahoma" panose="020B0604030504040204" pitchFamily="34" charset="0"/>
                <a:cs typeface="Tahoma" panose="020B0604030504040204" pitchFamily="34" charset="0"/>
              </a:rPr>
              <a:t>משלשלאות</a:t>
            </a:r>
            <a:r>
              <a:rPr lang="he-IL" sz="12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54946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3">
            <a:lum bright="70000" contrast="-70000"/>
          </a:blip>
          <a:srcRect b="45"/>
          <a:stretch/>
        </p:blipFill>
        <p:spPr>
          <a:xfrm>
            <a:off x="2406578" y="-13062"/>
            <a:ext cx="7437636" cy="6884126"/>
          </a:xfrm>
          <a:prstGeom prst="rect">
            <a:avLst/>
          </a:prstGeom>
        </p:spPr>
      </p:pic>
      <p:sp>
        <p:nvSpPr>
          <p:cNvPr id="11" name="מלבן 10"/>
          <p:cNvSpPr/>
          <p:nvPr/>
        </p:nvSpPr>
        <p:spPr>
          <a:xfrm>
            <a:off x="1466849" y="0"/>
            <a:ext cx="6657975" cy="6524863"/>
          </a:xfrm>
          <a:prstGeom prst="rect">
            <a:avLst/>
          </a:prstGeom>
        </p:spPr>
        <p:txBody>
          <a:bodyPr wrap="square">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Natalie </a:t>
            </a:r>
            <a:r>
              <a:rPr lang="en-US" sz="1100" b="1" dirty="0">
                <a:latin typeface="Tahoma" panose="020B0604030504040204" pitchFamily="34" charset="0"/>
                <a:ea typeface="Tahoma" panose="020B0604030504040204" pitchFamily="34" charset="0"/>
                <a:cs typeface="Tahoma" panose="020B0604030504040204" pitchFamily="34" charset="0"/>
              </a:rPr>
              <a:t>Clifford </a:t>
            </a:r>
            <a:r>
              <a:rPr lang="en-US" sz="1100" b="1" dirty="0" smtClean="0">
                <a:latin typeface="Tahoma" panose="020B0604030504040204" pitchFamily="34" charset="0"/>
                <a:ea typeface="Tahoma" panose="020B0604030504040204" pitchFamily="34" charset="0"/>
                <a:cs typeface="Tahoma" panose="020B0604030504040204" pitchFamily="34" charset="0"/>
              </a:rPr>
              <a:t>Barney ‏ )</a:t>
            </a:r>
            <a:r>
              <a:rPr lang="he-IL" sz="1100" b="1" dirty="0" smtClean="0">
                <a:latin typeface="Tahoma" panose="020B0604030504040204" pitchFamily="34" charset="0"/>
                <a:ea typeface="Tahoma" panose="020B0604030504040204" pitchFamily="34" charset="0"/>
                <a:cs typeface="Tahoma" panose="020B0604030504040204" pitchFamily="34" charset="0"/>
              </a:rPr>
              <a:t>1878-1972 ) ציירת, סופרת </a:t>
            </a:r>
            <a:r>
              <a:rPr lang="he-IL" sz="1100" b="1" dirty="0">
                <a:latin typeface="Tahoma" panose="020B0604030504040204" pitchFamily="34" charset="0"/>
                <a:ea typeface="Tahoma" panose="020B0604030504040204" pitchFamily="34" charset="0"/>
                <a:cs typeface="Tahoma" panose="020B0604030504040204" pitchFamily="34" charset="0"/>
              </a:rPr>
              <a:t>ומשוררת אמריקאית שהתגוררה </a:t>
            </a:r>
            <a:r>
              <a:rPr lang="he-IL" sz="1100" b="1" dirty="0" smtClean="0">
                <a:latin typeface="Tahoma" panose="020B0604030504040204" pitchFamily="34" charset="0"/>
                <a:ea typeface="Tahoma" panose="020B0604030504040204" pitchFamily="34" charset="0"/>
                <a:cs typeface="Tahoma" panose="020B0604030504040204" pitchFamily="34" charset="0"/>
              </a:rPr>
              <a:t>בפאריס. היא כתבה בעיקר לסלונים התרבותיים שניהלה מדי שבוע ובו התכנסו האמנים והסופרים הידועים של בעולם המערבי במאה ה-20, ביניהם</a:t>
            </a:r>
            <a:r>
              <a:rPr lang="he-IL" sz="1100" b="1" dirty="0">
                <a:latin typeface="Tahoma" panose="020B0604030504040204" pitchFamily="34" charset="0"/>
                <a:ea typeface="Tahoma" panose="020B0604030504040204" pitchFamily="34" charset="0"/>
                <a:cs typeface="Tahoma" panose="020B0604030504040204" pitchFamily="34" charset="0"/>
              </a:rPr>
              <a:t>: קולט </a:t>
            </a:r>
            <a:r>
              <a:rPr lang="he-IL" sz="1100" b="1" dirty="0" err="1">
                <a:latin typeface="Tahoma" panose="020B0604030504040204" pitchFamily="34" charset="0"/>
                <a:ea typeface="Tahoma" panose="020B0604030504040204" pitchFamily="34" charset="0"/>
                <a:cs typeface="Tahoma" panose="020B0604030504040204" pitchFamily="34" charset="0"/>
              </a:rPr>
              <a:t>וגרטרוד</a:t>
            </a:r>
            <a:r>
              <a:rPr lang="he-IL" sz="1100" b="1" dirty="0">
                <a:latin typeface="Tahoma" panose="020B0604030504040204" pitchFamily="34" charset="0"/>
                <a:ea typeface="Tahoma" panose="020B0604030504040204" pitchFamily="34" charset="0"/>
                <a:cs typeface="Tahoma" panose="020B0604030504040204" pitchFamily="34" charset="0"/>
              </a:rPr>
              <a:t> שטיין, </a:t>
            </a:r>
            <a:r>
              <a:rPr lang="he-IL" sz="1100" b="1" dirty="0" err="1" smtClean="0">
                <a:latin typeface="Tahoma" panose="020B0604030504040204" pitchFamily="34" charset="0"/>
                <a:ea typeface="Tahoma" panose="020B0604030504040204" pitchFamily="34" charset="0"/>
                <a:cs typeface="Tahoma" panose="020B0604030504040204" pitchFamily="34" charset="0"/>
              </a:rPr>
              <a:t>איזדורה</a:t>
            </a:r>
            <a:r>
              <a:rPr lang="he-IL" sz="1100" b="1" dirty="0" smtClean="0">
                <a:latin typeface="Tahoma" panose="020B0604030504040204" pitchFamily="34" charset="0"/>
                <a:ea typeface="Tahoma" panose="020B0604030504040204" pitchFamily="34" charset="0"/>
                <a:cs typeface="Tahoma" panose="020B0604030504040204" pitchFamily="34" charset="0"/>
              </a:rPr>
              <a:t> </a:t>
            </a:r>
            <a:r>
              <a:rPr lang="he-IL" sz="1100" b="1" dirty="0" err="1" smtClean="0">
                <a:latin typeface="Tahoma" panose="020B0604030504040204" pitchFamily="34" charset="0"/>
                <a:ea typeface="Tahoma" panose="020B0604030504040204" pitchFamily="34" charset="0"/>
                <a:cs typeface="Tahoma" panose="020B0604030504040204" pitchFamily="34" charset="0"/>
              </a:rPr>
              <a:t>דאנקן</a:t>
            </a:r>
            <a:r>
              <a:rPr lang="he-IL" sz="1100" b="1" dirty="0" smtClean="0">
                <a:latin typeface="Tahoma" panose="020B0604030504040204" pitchFamily="34" charset="0"/>
                <a:ea typeface="Tahoma" panose="020B0604030504040204" pitchFamily="34" charset="0"/>
                <a:cs typeface="Tahoma" panose="020B0604030504040204" pitchFamily="34" charset="0"/>
              </a:rPr>
              <a:t>, אוגוסט </a:t>
            </a:r>
            <a:r>
              <a:rPr lang="he-IL" sz="1100" b="1" dirty="0">
                <a:latin typeface="Tahoma" panose="020B0604030504040204" pitchFamily="34" charset="0"/>
                <a:ea typeface="Tahoma" panose="020B0604030504040204" pitchFamily="34" charset="0"/>
                <a:cs typeface="Tahoma" panose="020B0604030504040204" pitchFamily="34" charset="0"/>
              </a:rPr>
              <a:t>רודן, </a:t>
            </a:r>
            <a:r>
              <a:rPr lang="he-IL" sz="1100" b="1" dirty="0" smtClean="0">
                <a:latin typeface="Tahoma" panose="020B0604030504040204" pitchFamily="34" charset="0"/>
                <a:ea typeface="Tahoma" panose="020B0604030504040204" pitchFamily="34" charset="0"/>
                <a:cs typeface="Tahoma" panose="020B0604030504040204" pitchFamily="34" charset="0"/>
              </a:rPr>
              <a:t>טי אס אליוט, </a:t>
            </a:r>
            <a:r>
              <a:rPr lang="he-IL" sz="1100" b="1" dirty="0">
                <a:latin typeface="Tahoma" panose="020B0604030504040204" pitchFamily="34" charset="0"/>
                <a:ea typeface="Tahoma" panose="020B0604030504040204" pitchFamily="34" charset="0"/>
                <a:cs typeface="Tahoma" panose="020B0604030504040204" pitchFamily="34" charset="0"/>
              </a:rPr>
              <a:t>סקוט </a:t>
            </a:r>
            <a:r>
              <a:rPr lang="he-IL" sz="1100" b="1" dirty="0" err="1">
                <a:latin typeface="Tahoma" panose="020B0604030504040204" pitchFamily="34" charset="0"/>
                <a:ea typeface="Tahoma" panose="020B0604030504040204" pitchFamily="34" charset="0"/>
                <a:cs typeface="Tahoma" panose="020B0604030504040204" pitchFamily="34" charset="0"/>
              </a:rPr>
              <a:t>פיצג'רלד</a:t>
            </a:r>
            <a:r>
              <a:rPr lang="he-IL" sz="1100" b="1" dirty="0">
                <a:latin typeface="Tahoma" panose="020B0604030504040204" pitchFamily="34" charset="0"/>
                <a:ea typeface="Tahoma" panose="020B0604030504040204" pitchFamily="34" charset="0"/>
                <a:cs typeface="Tahoma" panose="020B0604030504040204" pitchFamily="34" charset="0"/>
              </a:rPr>
              <a:t>, </a:t>
            </a:r>
            <a:r>
              <a:rPr lang="he-IL" sz="1100" b="1" dirty="0" smtClean="0">
                <a:latin typeface="Tahoma" panose="020B0604030504040204" pitchFamily="34" charset="0"/>
                <a:ea typeface="Tahoma" panose="020B0604030504040204" pitchFamily="34" charset="0"/>
                <a:cs typeface="Tahoma" panose="020B0604030504040204" pitchFamily="34" charset="0"/>
              </a:rPr>
              <a:t>ופגי גוגנהיים. כבר </a:t>
            </a:r>
            <a:r>
              <a:rPr lang="he-IL" sz="1100" b="1" dirty="0">
                <a:latin typeface="Tahoma" panose="020B0604030504040204" pitchFamily="34" charset="0"/>
                <a:ea typeface="Tahoma" panose="020B0604030504040204" pitchFamily="34" charset="0"/>
                <a:cs typeface="Tahoma" panose="020B0604030504040204" pitchFamily="34" charset="0"/>
              </a:rPr>
              <a:t>בהיותה בת שתים עשרה שנה הייתה מודעת לנטיותיה </a:t>
            </a:r>
            <a:r>
              <a:rPr lang="he-IL" sz="1100" b="1" dirty="0" smtClean="0">
                <a:latin typeface="Tahoma" panose="020B0604030504040204" pitchFamily="34" charset="0"/>
                <a:ea typeface="Tahoma" panose="020B0604030504040204" pitchFamily="34" charset="0"/>
                <a:cs typeface="Tahoma" panose="020B0604030504040204" pitchFamily="34" charset="0"/>
              </a:rPr>
              <a:t>המיניות והחליטה שלא להסתירן לא בחייה ולא בכתיבתה. לאחר </a:t>
            </a:r>
            <a:r>
              <a:rPr lang="he-IL" sz="1100" b="1" dirty="0">
                <a:latin typeface="Tahoma" panose="020B0604030504040204" pitchFamily="34" charset="0"/>
                <a:ea typeface="Tahoma" panose="020B0604030504040204" pitchFamily="34" charset="0"/>
                <a:cs typeface="Tahoma" panose="020B0604030504040204" pitchFamily="34" charset="0"/>
              </a:rPr>
              <a:t>מות אביה בשנת 1902, בארני קיבלה ירושה משמעותית </a:t>
            </a:r>
            <a:r>
              <a:rPr lang="he-IL" sz="1100" b="1" dirty="0" err="1" smtClean="0">
                <a:latin typeface="Tahoma" panose="020B0604030504040204" pitchFamily="34" charset="0"/>
                <a:ea typeface="Tahoma" panose="020B0604030504040204" pitchFamily="34" charset="0"/>
                <a:cs typeface="Tahoma" panose="020B0604030504040204" pitchFamily="34" charset="0"/>
              </a:rPr>
              <a:t>שאיפשרה</a:t>
            </a:r>
            <a:r>
              <a:rPr lang="he-IL" sz="1100" b="1" dirty="0" smtClean="0">
                <a:latin typeface="Tahoma" panose="020B0604030504040204" pitchFamily="34" charset="0"/>
                <a:ea typeface="Tahoma" panose="020B0604030504040204" pitchFamily="34" charset="0"/>
                <a:cs typeface="Tahoma" panose="020B0604030504040204" pitchFamily="34" charset="0"/>
              </a:rPr>
              <a:t> לה  </a:t>
            </a:r>
            <a:r>
              <a:rPr lang="he-IL" sz="1100" b="1" dirty="0">
                <a:latin typeface="Tahoma" panose="020B0604030504040204" pitchFamily="34" charset="0"/>
                <a:ea typeface="Tahoma" panose="020B0604030504040204" pitchFamily="34" charset="0"/>
                <a:cs typeface="Tahoma" panose="020B0604030504040204" pitchFamily="34" charset="0"/>
              </a:rPr>
              <a:t>עצמאות כלכלית מלאה </a:t>
            </a:r>
            <a:r>
              <a:rPr lang="he-IL" sz="1100" b="1" dirty="0" smtClean="0">
                <a:latin typeface="Tahoma" panose="020B0604030504040204" pitchFamily="34" charset="0"/>
                <a:ea typeface="Tahoma" panose="020B0604030504040204" pitchFamily="34" charset="0"/>
                <a:cs typeface="Tahoma" panose="020B0604030504040204" pitchFamily="34" charset="0"/>
              </a:rPr>
              <a:t>במשך כל  </a:t>
            </a:r>
            <a:r>
              <a:rPr lang="he-IL" sz="1100" b="1" dirty="0">
                <a:latin typeface="Tahoma" panose="020B0604030504040204" pitchFamily="34" charset="0"/>
                <a:ea typeface="Tahoma" panose="020B0604030504040204" pitchFamily="34" charset="0"/>
                <a:cs typeface="Tahoma" panose="020B0604030504040204" pitchFamily="34" charset="0"/>
              </a:rPr>
              <a:t>חייה. </a:t>
            </a:r>
            <a:r>
              <a:rPr lang="he-IL" sz="1100" b="1" dirty="0" smtClean="0">
                <a:latin typeface="Tahoma" panose="020B0604030504040204" pitchFamily="34" charset="0"/>
                <a:ea typeface="Tahoma" panose="020B0604030504040204" pitchFamily="34" charset="0"/>
                <a:cs typeface="Tahoma" panose="020B0604030504040204" pitchFamily="34" charset="0"/>
              </a:rPr>
              <a:t>היא </a:t>
            </a:r>
            <a:r>
              <a:rPr lang="he-IL" sz="1100" b="1" dirty="0">
                <a:latin typeface="Tahoma" panose="020B0604030504040204" pitchFamily="34" charset="0"/>
                <a:ea typeface="Tahoma" panose="020B0604030504040204" pitchFamily="34" charset="0"/>
                <a:cs typeface="Tahoma" panose="020B0604030504040204" pitchFamily="34" charset="0"/>
              </a:rPr>
              <a:t>הייתה סופרת פורה. במהלך חייה פרסמה חמישה ספרי שירה; שלושה מכתמים; שני ספרי מסות; רומן </a:t>
            </a:r>
            <a:r>
              <a:rPr lang="he-IL" sz="1100" b="1" dirty="0" smtClean="0">
                <a:latin typeface="Tahoma" panose="020B0604030504040204" pitchFamily="34" charset="0"/>
                <a:ea typeface="Tahoma" panose="020B0604030504040204" pitchFamily="34" charset="0"/>
                <a:cs typeface="Tahoma" panose="020B0604030504040204" pitchFamily="34" charset="0"/>
              </a:rPr>
              <a:t>אחד; ספר </a:t>
            </a:r>
            <a:r>
              <a:rPr lang="he-IL" sz="1100" b="1" dirty="0" err="1" smtClean="0">
                <a:latin typeface="Tahoma" panose="020B0604030504040204" pitchFamily="34" charset="0"/>
                <a:ea typeface="Tahoma" panose="020B0604030504040204" pitchFamily="34" charset="0"/>
                <a:cs typeface="Tahoma" panose="020B0604030504040204" pitchFamily="34" charset="0"/>
              </a:rPr>
              <a:t>זכרונות</a:t>
            </a:r>
            <a:r>
              <a:rPr lang="he-IL" sz="1100" b="1" dirty="0" smtClean="0">
                <a:latin typeface="Tahoma" panose="020B0604030504040204" pitchFamily="34" charset="0"/>
                <a:ea typeface="Tahoma" panose="020B0604030504040204" pitchFamily="34" charset="0"/>
                <a:cs typeface="Tahoma" panose="020B0604030504040204" pitchFamily="34" charset="0"/>
              </a:rPr>
              <a:t> ועוד. היא כתבה על נושאים כמו פציפיזם, </a:t>
            </a:r>
            <a:r>
              <a:rPr lang="he-IL" sz="1100" b="1" dirty="0" err="1" smtClean="0">
                <a:latin typeface="Tahoma" panose="020B0604030504040204" pitchFamily="34" charset="0"/>
                <a:ea typeface="Tahoma" panose="020B0604030504040204" pitchFamily="34" charset="0"/>
                <a:cs typeface="Tahoma" panose="020B0604030504040204" pitchFamily="34" charset="0"/>
              </a:rPr>
              <a:t>הומוסכסואליות</a:t>
            </a:r>
            <a:r>
              <a:rPr lang="he-IL" sz="1100" b="1" dirty="0" smtClean="0">
                <a:latin typeface="Tahoma" panose="020B0604030504040204" pitchFamily="34" charset="0"/>
                <a:ea typeface="Tahoma" panose="020B0604030504040204" pitchFamily="34" charset="0"/>
                <a:cs typeface="Tahoma" panose="020B0604030504040204" pitchFamily="34" charset="0"/>
              </a:rPr>
              <a:t>, פמיניזם </a:t>
            </a:r>
            <a:r>
              <a:rPr lang="he-IL" sz="1100" b="1" dirty="0" err="1" smtClean="0">
                <a:latin typeface="Tahoma" panose="020B0604030504040204" pitchFamily="34" charset="0"/>
                <a:ea typeface="Tahoma" panose="020B0604030504040204" pitchFamily="34" charset="0"/>
                <a:cs typeface="Tahoma" panose="020B0604030504040204" pitchFamily="34" charset="0"/>
              </a:rPr>
              <a:t>ופגניזם</a:t>
            </a:r>
            <a:r>
              <a:rPr lang="he-IL" sz="1100" b="1" dirty="0" smtClean="0">
                <a:latin typeface="Tahoma" panose="020B0604030504040204" pitchFamily="34" charset="0"/>
                <a:ea typeface="Tahoma" panose="020B0604030504040204" pitchFamily="34" charset="0"/>
                <a:cs typeface="Tahoma" panose="020B0604030504040204" pitchFamily="34" charset="0"/>
              </a:rPr>
              <a:t>. היא נודעה בעיקר במכתמיה הקצרים, משפטים </a:t>
            </a:r>
            <a:r>
              <a:rPr lang="he-IL" sz="1100" b="1" dirty="0" err="1" smtClean="0">
                <a:latin typeface="Tahoma" panose="020B0604030504040204" pitchFamily="34" charset="0"/>
                <a:ea typeface="Tahoma" panose="020B0604030504040204" pitchFamily="34" charset="0"/>
                <a:cs typeface="Tahoma" panose="020B0604030504040204" pitchFamily="34" charset="0"/>
              </a:rPr>
              <a:t>שנוניים</a:t>
            </a:r>
            <a:r>
              <a:rPr lang="he-IL" sz="1100" b="1" dirty="0" smtClean="0">
                <a:latin typeface="Tahoma" panose="020B0604030504040204" pitchFamily="34" charset="0"/>
                <a:ea typeface="Tahoma" panose="020B0604030504040204" pitchFamily="34" charset="0"/>
                <a:cs typeface="Tahoma" panose="020B0604030504040204" pitchFamily="34" charset="0"/>
              </a:rPr>
              <a:t>  שחוברו בהינף יד בסיטואציות שונות, נכתבו על גבי פתקים ולבסוף לוקטו לספרים. </a:t>
            </a:r>
          </a:p>
          <a:p>
            <a:r>
              <a:rPr lang="he-IL" sz="1100" b="1" dirty="0" smtClean="0">
                <a:latin typeface="Tahoma" panose="020B0604030504040204" pitchFamily="34" charset="0"/>
                <a:ea typeface="Tahoma" panose="020B0604030504040204" pitchFamily="34" charset="0"/>
                <a:cs typeface="Tahoma" panose="020B0604030504040204" pitchFamily="34" charset="0"/>
              </a:rPr>
              <a:t>כיוון שחיה בפאריס, לא האמינה במונוגמיה והייתה לסבית שימשו חייה נושא תדיר לרכילות וספקולציות.  היא ניהלה במהלך חייה כ100 מערכות יחסים  רומנטיות שהיוו נושאים לרומנים שלה ושל אחרים לעתים  תחת מסווה.</a:t>
            </a:r>
          </a:p>
          <a:p>
            <a:r>
              <a:rPr lang="he-IL" sz="1100" b="1" dirty="0">
                <a:latin typeface="Tahoma" panose="020B0604030504040204" pitchFamily="34" charset="0"/>
                <a:ea typeface="Tahoma" panose="020B0604030504040204" pitchFamily="34" charset="0"/>
                <a:cs typeface="Tahoma" panose="020B0604030504040204" pitchFamily="34" charset="0"/>
              </a:rPr>
              <a:t>צלחתה של נטלי </a:t>
            </a:r>
            <a:r>
              <a:rPr lang="he-IL" sz="1100" b="1" dirty="0" err="1">
                <a:latin typeface="Tahoma" panose="020B0604030504040204" pitchFamily="34" charset="0"/>
                <a:ea typeface="Tahoma" panose="020B0604030504040204" pitchFamily="34" charset="0"/>
                <a:cs typeface="Tahoma" panose="020B0604030504040204" pitchFamily="34" charset="0"/>
              </a:rPr>
              <a:t>בארני</a:t>
            </a:r>
            <a:r>
              <a:rPr lang="he-IL" sz="1100" b="1" dirty="0">
                <a:latin typeface="Tahoma" panose="020B0604030504040204" pitchFamily="34" charset="0"/>
                <a:ea typeface="Tahoma" panose="020B0604030504040204" pitchFamily="34" charset="0"/>
                <a:cs typeface="Tahoma" panose="020B0604030504040204" pitchFamily="34" charset="0"/>
              </a:rPr>
              <a:t> בארוחה היא בדוגמת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err="1" smtClean="0">
                <a:latin typeface="Tahoma" panose="020B0604030504040204" pitchFamily="34" charset="0"/>
                <a:ea typeface="Tahoma" panose="020B0604030504040204" pitchFamily="34" charset="0"/>
                <a:cs typeface="Tahoma" panose="020B0604030504040204" pitchFamily="34" charset="0"/>
              </a:rPr>
              <a:t>טיפאני</a:t>
            </a:r>
            <a:r>
              <a:rPr lang="he-IL" sz="1100" b="1" dirty="0" smtClean="0">
                <a:latin typeface="Tahoma" panose="020B0604030504040204" pitchFamily="34" charset="0"/>
                <a:ea typeface="Tahoma" panose="020B0604030504040204" pitchFamily="34" charset="0"/>
                <a:cs typeface="Tahoma" panose="020B0604030504040204" pitchFamily="34" charset="0"/>
              </a:rPr>
              <a:t> </a:t>
            </a:r>
            <a:r>
              <a:rPr lang="he-IL" sz="1100" b="1" dirty="0">
                <a:latin typeface="Tahoma" panose="020B0604030504040204" pitchFamily="34" charset="0"/>
                <a:ea typeface="Tahoma" panose="020B0604030504040204" pitchFamily="34" charset="0"/>
                <a:cs typeface="Tahoma" panose="020B0604030504040204" pitchFamily="34" charset="0"/>
              </a:rPr>
              <a:t>ודימויה שאול מן השושן, פרח שהיה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המועדף </a:t>
            </a:r>
            <a:r>
              <a:rPr lang="he-IL" sz="1100" b="1" dirty="0">
                <a:latin typeface="Tahoma" panose="020B0604030504040204" pitchFamily="34" charset="0"/>
                <a:ea typeface="Tahoma" panose="020B0604030504040204" pitchFamily="34" charset="0"/>
                <a:cs typeface="Tahoma" panose="020B0604030504040204" pitchFamily="34" charset="0"/>
              </a:rPr>
              <a:t>עליה.  השושן שבאופן מסורתי מסמל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נשיות</a:t>
            </a:r>
            <a:r>
              <a:rPr lang="he-IL" sz="1100" b="1" dirty="0">
                <a:latin typeface="Tahoma" panose="020B0604030504040204" pitchFamily="34" charset="0"/>
                <a:ea typeface="Tahoma" panose="020B0604030504040204" pitchFamily="34" charset="0"/>
                <a:cs typeface="Tahoma" panose="020B0604030504040204" pitchFamily="34" charset="0"/>
              </a:rPr>
              <a:t>, היה מוטיב נפוץ בארט נובו. הוא היה גם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סמלה </a:t>
            </a:r>
            <a:r>
              <a:rPr lang="he-IL" sz="1100" b="1" dirty="0">
                <a:latin typeface="Tahoma" panose="020B0604030504040204" pitchFamily="34" charset="0"/>
                <a:ea typeface="Tahoma" panose="020B0604030504040204" pitchFamily="34" charset="0"/>
                <a:cs typeface="Tahoma" panose="020B0604030504040204" pitchFamily="34" charset="0"/>
              </a:rPr>
              <a:t>של הקורטיזנה המפורסמת </a:t>
            </a:r>
            <a:r>
              <a:rPr lang="he-IL" sz="1100" b="1" dirty="0" err="1">
                <a:latin typeface="Tahoma" panose="020B0604030504040204" pitchFamily="34" charset="0"/>
                <a:ea typeface="Tahoma" panose="020B0604030504040204" pitchFamily="34" charset="0"/>
                <a:cs typeface="Tahoma" panose="020B0604030504040204" pitchFamily="34" charset="0"/>
              </a:rPr>
              <a:t>ליאן</a:t>
            </a:r>
            <a:r>
              <a:rPr lang="he-IL" sz="1100" b="1" dirty="0">
                <a:latin typeface="Tahoma" panose="020B0604030504040204" pitchFamily="34" charset="0"/>
                <a:ea typeface="Tahoma" panose="020B0604030504040204" pitchFamily="34" charset="0"/>
                <a:cs typeface="Tahoma" panose="020B0604030504040204" pitchFamily="34" charset="0"/>
              </a:rPr>
              <a:t> דה </a:t>
            </a:r>
            <a:r>
              <a:rPr lang="he-IL" sz="1100" b="1" dirty="0" err="1">
                <a:latin typeface="Tahoma" panose="020B0604030504040204" pitchFamily="34" charset="0"/>
                <a:ea typeface="Tahoma" panose="020B0604030504040204" pitchFamily="34" charset="0"/>
                <a:cs typeface="Tahoma" panose="020B0604030504040204" pitchFamily="34" charset="0"/>
              </a:rPr>
              <a:t>פוגי</a:t>
            </a:r>
            <a:r>
              <a:rPr lang="he-IL" sz="1100" b="1" dirty="0">
                <a:latin typeface="Tahoma" panose="020B0604030504040204" pitchFamily="34" charset="0"/>
                <a:ea typeface="Tahoma" panose="020B0604030504040204" pitchFamily="34" charset="0"/>
                <a:cs typeface="Tahoma" panose="020B0604030504040204" pitchFamily="34" charset="0"/>
              </a:rPr>
              <a:t>,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אחת </a:t>
            </a:r>
            <a:r>
              <a:rPr lang="he-IL" sz="1100" b="1" dirty="0">
                <a:latin typeface="Tahoma" panose="020B0604030504040204" pitchFamily="34" charset="0"/>
                <a:ea typeface="Tahoma" panose="020B0604030504040204" pitchFamily="34" charset="0"/>
                <a:cs typeface="Tahoma" panose="020B0604030504040204" pitchFamily="34" charset="0"/>
              </a:rPr>
              <a:t>המאהבות הראשונות  שלה, ומאוחר יותר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הפך </a:t>
            </a:r>
            <a:r>
              <a:rPr lang="he-IL" sz="1100" b="1" dirty="0">
                <a:latin typeface="Tahoma" panose="020B0604030504040204" pitchFamily="34" charset="0"/>
                <a:ea typeface="Tahoma" panose="020B0604030504040204" pitchFamily="34" charset="0"/>
                <a:cs typeface="Tahoma" panose="020B0604030504040204" pitchFamily="34" charset="0"/>
              </a:rPr>
              <a:t>לסמלה של </a:t>
            </a:r>
            <a:r>
              <a:rPr lang="he-IL" sz="1100" b="1" dirty="0" err="1">
                <a:latin typeface="Tahoma" panose="020B0604030504040204" pitchFamily="34" charset="0"/>
                <a:ea typeface="Tahoma" panose="020B0604030504040204" pitchFamily="34" charset="0"/>
                <a:cs typeface="Tahoma" panose="020B0604030504040204" pitchFamily="34" charset="0"/>
              </a:rPr>
              <a:t>בארני</a:t>
            </a:r>
            <a:r>
              <a:rPr lang="he-IL" sz="1100" b="1" dirty="0">
                <a:latin typeface="Tahoma" panose="020B0604030504040204" pitchFamily="34" charset="0"/>
                <a:ea typeface="Tahoma" panose="020B0604030504040204" pitchFamily="34" charset="0"/>
                <a:cs typeface="Tahoma" panose="020B0604030504040204" pitchFamily="34" charset="0"/>
              </a:rPr>
              <a:t>.</a:t>
            </a:r>
          </a:p>
          <a:p>
            <a:r>
              <a:rPr lang="he-IL" sz="1100" b="1" dirty="0">
                <a:latin typeface="Tahoma" panose="020B0604030504040204" pitchFamily="34" charset="0"/>
                <a:ea typeface="Tahoma" panose="020B0604030504040204" pitchFamily="34" charset="0"/>
                <a:cs typeface="Tahoma" panose="020B0604030504040204" pitchFamily="34" charset="0"/>
              </a:rPr>
              <a:t>הצלחת מזוגגת בגוונים ססגוניים של כחול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וסגול </a:t>
            </a:r>
            <a:r>
              <a:rPr lang="he-IL" sz="1100" b="1" dirty="0">
                <a:latin typeface="Tahoma" panose="020B0604030504040204" pitchFamily="34" charset="0"/>
                <a:ea typeface="Tahoma" panose="020B0604030504040204" pitchFamily="34" charset="0"/>
                <a:cs typeface="Tahoma" panose="020B0604030504040204" pitchFamily="34" charset="0"/>
              </a:rPr>
              <a:t>בנגיעות ופסי זהב ביטוי לחייה הזוהרים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והשופעים </a:t>
            </a:r>
            <a:r>
              <a:rPr lang="he-IL" sz="1100" b="1" dirty="0">
                <a:latin typeface="Tahoma" panose="020B0604030504040204" pitchFamily="34" charset="0"/>
                <a:ea typeface="Tahoma" panose="020B0604030504040204" pitchFamily="34" charset="0"/>
                <a:cs typeface="Tahoma" panose="020B0604030504040204" pitchFamily="34" charset="0"/>
              </a:rPr>
              <a:t>של </a:t>
            </a:r>
            <a:r>
              <a:rPr lang="he-IL" sz="1100" b="1" dirty="0" err="1">
                <a:latin typeface="Tahoma" panose="020B0604030504040204" pitchFamily="34" charset="0"/>
                <a:ea typeface="Tahoma" panose="020B0604030504040204" pitchFamily="34" charset="0"/>
                <a:cs typeface="Tahoma" panose="020B0604030504040204" pitchFamily="34" charset="0"/>
              </a:rPr>
              <a:t>בארני</a:t>
            </a:r>
            <a:r>
              <a:rPr lang="he-IL" sz="1100" b="1" dirty="0">
                <a:latin typeface="Tahoma" panose="020B0604030504040204" pitchFamily="34" charset="0"/>
                <a:ea typeface="Tahoma" panose="020B0604030504040204" pitchFamily="34" charset="0"/>
                <a:cs typeface="Tahoma" panose="020B0604030504040204" pitchFamily="34" charset="0"/>
              </a:rPr>
              <a:t>. רקמת החרוזים והזהב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בדמוי </a:t>
            </a:r>
            <a:r>
              <a:rPr lang="he-IL" sz="1100" b="1" dirty="0">
                <a:latin typeface="Tahoma" panose="020B0604030504040204" pitchFamily="34" charset="0"/>
                <a:ea typeface="Tahoma" panose="020B0604030504040204" pitchFamily="34" charset="0"/>
                <a:cs typeface="Tahoma" panose="020B0604030504040204" pitchFamily="34" charset="0"/>
              </a:rPr>
              <a:t>השושן מופיעה גם לצד שמה.</a:t>
            </a:r>
          </a:p>
          <a:p>
            <a:r>
              <a:rPr lang="he-IL" sz="1100" b="1" dirty="0" err="1">
                <a:latin typeface="Tahoma" panose="020B0604030504040204" pitchFamily="34" charset="0"/>
                <a:ea typeface="Tahoma" panose="020B0604030504040204" pitchFamily="34" charset="0"/>
                <a:cs typeface="Tahoma" panose="020B0604030504040204" pitchFamily="34" charset="0"/>
              </a:rPr>
              <a:t>הראנר</a:t>
            </a:r>
            <a:r>
              <a:rPr lang="he-IL" sz="1100" b="1" dirty="0">
                <a:latin typeface="Tahoma" panose="020B0604030504040204" pitchFamily="34" charset="0"/>
                <a:ea typeface="Tahoma" panose="020B0604030504040204" pitchFamily="34" charset="0"/>
                <a:cs typeface="Tahoma" panose="020B0604030504040204" pitchFamily="34" charset="0"/>
              </a:rPr>
              <a:t> מחקה את הצלחת, בצבעיו ובסגנונו.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בד </a:t>
            </a:r>
            <a:r>
              <a:rPr lang="he-IL" sz="1100" b="1" dirty="0">
                <a:latin typeface="Tahoma" panose="020B0604030504040204" pitchFamily="34" charset="0"/>
                <a:ea typeface="Tahoma" panose="020B0604030504040204" pitchFamily="34" charset="0"/>
                <a:cs typeface="Tahoma" panose="020B0604030504040204" pitchFamily="34" charset="0"/>
              </a:rPr>
              <a:t>המשי הצבעוני, בסגנון ארט-דקו משנות ה20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או </a:t>
            </a:r>
            <a:r>
              <a:rPr lang="he-IL" sz="1100" b="1" dirty="0">
                <a:latin typeface="Tahoma" panose="020B0604030504040204" pitchFamily="34" charset="0"/>
                <a:ea typeface="Tahoma" panose="020B0604030504040204" pitchFamily="34" charset="0"/>
                <a:cs typeface="Tahoma" panose="020B0604030504040204" pitchFamily="34" charset="0"/>
              </a:rPr>
              <a:t>30 של המאה ה20, מדמה כנפי פרפר.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שטחים </a:t>
            </a:r>
            <a:r>
              <a:rPr lang="he-IL" sz="1100" b="1" dirty="0">
                <a:latin typeface="Tahoma" panose="020B0604030504040204" pitchFamily="34" charset="0"/>
                <a:ea typeface="Tahoma" panose="020B0604030504040204" pitchFamily="34" charset="0"/>
                <a:cs typeface="Tahoma" panose="020B0604030504040204" pitchFamily="34" charset="0"/>
              </a:rPr>
              <a:t>של </a:t>
            </a:r>
            <a:r>
              <a:rPr lang="he-IL" sz="1100" b="1" dirty="0" err="1">
                <a:latin typeface="Tahoma" panose="020B0604030504040204" pitchFamily="34" charset="0"/>
                <a:ea typeface="Tahoma" panose="020B0604030504040204" pitchFamily="34" charset="0"/>
                <a:cs typeface="Tahoma" panose="020B0604030504040204" pitchFamily="34" charset="0"/>
              </a:rPr>
              <a:t>הכנפים</a:t>
            </a:r>
            <a:r>
              <a:rPr lang="he-IL" sz="1100" b="1" dirty="0">
                <a:latin typeface="Tahoma" panose="020B0604030504040204" pitchFamily="34" charset="0"/>
                <a:ea typeface="Tahoma" panose="020B0604030504040204" pitchFamily="34" charset="0"/>
                <a:cs typeface="Tahoma" panose="020B0604030504040204" pitchFamily="34" charset="0"/>
              </a:rPr>
              <a:t> תחומים ברקמת  חרוזי זכוכית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שחורים </a:t>
            </a:r>
            <a:r>
              <a:rPr lang="he-IL" sz="1100" b="1" dirty="0">
                <a:latin typeface="Tahoma" panose="020B0604030504040204" pitchFamily="34" charset="0"/>
                <a:ea typeface="Tahoma" panose="020B0604030504040204" pitchFamily="34" charset="0"/>
                <a:cs typeface="Tahoma" panose="020B0604030504040204" pitchFamily="34" charset="0"/>
              </a:rPr>
              <a:t>והם מצועפים בשכבת בד דקיקה, חיקוי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לזוהרה </a:t>
            </a:r>
            <a:r>
              <a:rPr lang="he-IL" sz="1100" b="1" dirty="0">
                <a:latin typeface="Tahoma" panose="020B0604030504040204" pitchFamily="34" charset="0"/>
                <a:ea typeface="Tahoma" panose="020B0604030504040204" pitchFamily="34" charset="0"/>
                <a:cs typeface="Tahoma" panose="020B0604030504040204" pitchFamily="34" charset="0"/>
              </a:rPr>
              <a:t>של הצלחת  או לפאר </a:t>
            </a:r>
            <a:r>
              <a:rPr lang="he-IL" sz="1100" b="1" dirty="0" err="1">
                <a:latin typeface="Tahoma" panose="020B0604030504040204" pitchFamily="34" charset="0"/>
                <a:ea typeface="Tahoma" panose="020B0604030504040204" pitchFamily="34" charset="0"/>
                <a:cs typeface="Tahoma" panose="020B0604030504040204" pitchFamily="34" charset="0"/>
              </a:rPr>
              <a:t>שאיפיין</a:t>
            </a:r>
            <a:r>
              <a:rPr lang="he-IL" sz="1100" b="1" dirty="0">
                <a:latin typeface="Tahoma" panose="020B0604030504040204" pitchFamily="34" charset="0"/>
                <a:ea typeface="Tahoma" panose="020B0604030504040204" pitchFamily="34" charset="0"/>
                <a:cs typeface="Tahoma" panose="020B0604030504040204" pitchFamily="34" charset="0"/>
              </a:rPr>
              <a:t> את חייה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של </a:t>
            </a:r>
            <a:r>
              <a:rPr lang="he-IL" sz="1100" b="1" dirty="0" err="1">
                <a:latin typeface="Tahoma" panose="020B0604030504040204" pitchFamily="34" charset="0"/>
                <a:ea typeface="Tahoma" panose="020B0604030504040204" pitchFamily="34" charset="0"/>
                <a:cs typeface="Tahoma" panose="020B0604030504040204" pitchFamily="34" charset="0"/>
              </a:rPr>
              <a:t>בארני</a:t>
            </a:r>
            <a:r>
              <a:rPr lang="he-IL" sz="1100" b="1" dirty="0">
                <a:latin typeface="Tahoma" panose="020B0604030504040204" pitchFamily="34" charset="0"/>
                <a:ea typeface="Tahoma" panose="020B0604030504040204" pitchFamily="34" charset="0"/>
                <a:cs typeface="Tahoma" panose="020B0604030504040204" pitchFamily="34" charset="0"/>
              </a:rPr>
              <a:t>. מוטיב הפרפר החוזר על עצמו לאורך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סעודת </a:t>
            </a:r>
            <a:r>
              <a:rPr lang="he-IL" sz="1100" b="1" dirty="0">
                <a:latin typeface="Tahoma" panose="020B0604030504040204" pitchFamily="34" charset="0"/>
                <a:ea typeface="Tahoma" panose="020B0604030504040204" pitchFamily="34" charset="0"/>
                <a:cs typeface="Tahoma" panose="020B0604030504040204" pitchFamily="34" charset="0"/>
              </a:rPr>
              <a:t>הערב מסמל את מאבק הנשים לחופש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לאפשרות  </a:t>
            </a:r>
            <a:r>
              <a:rPr lang="he-IL" sz="1100" b="1" dirty="0">
                <a:latin typeface="Tahoma" panose="020B0604030504040204" pitchFamily="34" charset="0"/>
                <a:ea typeface="Tahoma" panose="020B0604030504040204" pitchFamily="34" charset="0"/>
                <a:cs typeface="Tahoma" panose="020B0604030504040204" pitchFamily="34" charset="0"/>
              </a:rPr>
              <a:t>לרדוף אחר חלומותיהן.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בהגדרת </a:t>
            </a:r>
            <a:r>
              <a:rPr lang="he-IL" sz="1100" b="1" dirty="0">
                <a:latin typeface="Tahoma" panose="020B0604030504040204" pitchFamily="34" charset="0"/>
                <a:ea typeface="Tahoma" panose="020B0604030504040204" pitchFamily="34" charset="0"/>
                <a:cs typeface="Tahoma" panose="020B0604030504040204" pitchFamily="34" charset="0"/>
              </a:rPr>
              <a:t>מקום זה "קצות הפרפר, חופשיים כמעט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smtClean="0">
                <a:latin typeface="Tahoma" panose="020B0604030504040204" pitchFamily="34" charset="0"/>
                <a:ea typeface="Tahoma" panose="020B0604030504040204" pitchFamily="34" charset="0"/>
                <a:cs typeface="Tahoma" panose="020B0604030504040204" pitchFamily="34" charset="0"/>
              </a:rPr>
              <a:t>לחלוטין </a:t>
            </a:r>
            <a:r>
              <a:rPr lang="he-IL" sz="1100" b="1" dirty="0">
                <a:latin typeface="Tahoma" panose="020B0604030504040204" pitchFamily="34" charset="0"/>
                <a:ea typeface="Tahoma" panose="020B0604030504040204" pitchFamily="34" charset="0"/>
                <a:cs typeface="Tahoma" panose="020B0604030504040204" pitchFamily="34" charset="0"/>
              </a:rPr>
              <a:t>מן האילוצים הגיאומטריים שמכתיב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r>
              <a:rPr lang="he-IL" sz="1100" b="1" dirty="0" err="1" smtClean="0">
                <a:latin typeface="Tahoma" panose="020B0604030504040204" pitchFamily="34" charset="0"/>
                <a:ea typeface="Tahoma" panose="020B0604030504040204" pitchFamily="34" charset="0"/>
                <a:cs typeface="Tahoma" panose="020B0604030504040204" pitchFamily="34" charset="0"/>
              </a:rPr>
              <a:t>הראנר</a:t>
            </a:r>
            <a:r>
              <a:rPr lang="he-IL" sz="1100" b="1" dirty="0">
                <a:latin typeface="Tahoma" panose="020B0604030504040204" pitchFamily="34" charset="0"/>
                <a:ea typeface="Tahoma" panose="020B0604030504040204" pitchFamily="34" charset="0"/>
                <a:cs typeface="Tahoma" panose="020B0604030504040204" pitchFamily="34" charset="0"/>
              </a:rPr>
              <a:t>, ביטוי לחופש הגלום בסלונה ובחייה  </a:t>
            </a:r>
            <a:r>
              <a:rPr lang="he-IL" sz="1100" b="1" dirty="0" smtClean="0">
                <a:latin typeface="Tahoma" panose="020B0604030504040204" pitchFamily="34" charset="0"/>
                <a:ea typeface="Tahoma" panose="020B0604030504040204" pitchFamily="34" charset="0"/>
                <a:cs typeface="Tahoma" panose="020B0604030504040204" pitchFamily="34" charset="0"/>
              </a:rPr>
              <a:t>של</a:t>
            </a:r>
          </a:p>
          <a:p>
            <a:r>
              <a:rPr lang="he-IL" sz="1100" b="1" dirty="0" smtClean="0">
                <a:latin typeface="Tahoma" panose="020B0604030504040204" pitchFamily="34" charset="0"/>
                <a:ea typeface="Tahoma" panose="020B0604030504040204" pitchFamily="34" charset="0"/>
                <a:cs typeface="Tahoma" panose="020B0604030504040204" pitchFamily="34" charset="0"/>
              </a:rPr>
              <a:t> </a:t>
            </a:r>
            <a:r>
              <a:rPr lang="he-IL" sz="1100" b="1" dirty="0" err="1">
                <a:latin typeface="Tahoma" panose="020B0604030504040204" pitchFamily="34" charset="0"/>
                <a:ea typeface="Tahoma" panose="020B0604030504040204" pitchFamily="34" charset="0"/>
                <a:cs typeface="Tahoma" panose="020B0604030504040204" pitchFamily="34" charset="0"/>
              </a:rPr>
              <a:t>בארני</a:t>
            </a:r>
            <a:r>
              <a:rPr lang="he-IL" sz="1100" b="1" dirty="0">
                <a:latin typeface="Tahoma" panose="020B0604030504040204" pitchFamily="34" charset="0"/>
                <a:ea typeface="Tahoma" panose="020B0604030504040204" pitchFamily="34" charset="0"/>
                <a:cs typeface="Tahoma" panose="020B0604030504040204" pitchFamily="34" charset="0"/>
              </a:rPr>
              <a:t> ".</a:t>
            </a:r>
          </a:p>
          <a:p>
            <a:endParaRPr lang="he-IL" sz="1100" dirty="0">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a:blip r:embed="rId4"/>
          <a:stretch>
            <a:fillRect/>
          </a:stretch>
        </p:blipFill>
        <p:spPr>
          <a:xfrm>
            <a:off x="0" y="0"/>
            <a:ext cx="1458182" cy="2314575"/>
          </a:xfrm>
          <a:prstGeom prst="rect">
            <a:avLst/>
          </a:prstGeom>
        </p:spPr>
      </p:pic>
      <p:pic>
        <p:nvPicPr>
          <p:cNvPr id="2" name="תמונה 1"/>
          <p:cNvPicPr>
            <a:picLocks noChangeAspect="1"/>
          </p:cNvPicPr>
          <p:nvPr/>
        </p:nvPicPr>
        <p:blipFill>
          <a:blip r:embed="rId5"/>
          <a:stretch>
            <a:fillRect/>
          </a:stretch>
        </p:blipFill>
        <p:spPr>
          <a:xfrm>
            <a:off x="0" y="2343150"/>
            <a:ext cx="4762500" cy="4514850"/>
          </a:xfrm>
          <a:prstGeom prst="rect">
            <a:avLst/>
          </a:prstGeom>
        </p:spPr>
      </p:pic>
      <p:pic>
        <p:nvPicPr>
          <p:cNvPr id="3" name="תמונה 2"/>
          <p:cNvPicPr>
            <a:picLocks noChangeAspect="1"/>
          </p:cNvPicPr>
          <p:nvPr/>
        </p:nvPicPr>
        <p:blipFill>
          <a:blip r:embed="rId6"/>
          <a:stretch>
            <a:fillRect/>
          </a:stretch>
        </p:blipFill>
        <p:spPr>
          <a:xfrm>
            <a:off x="8162925" y="0"/>
            <a:ext cx="4029075" cy="6858000"/>
          </a:xfrm>
          <a:prstGeom prst="rect">
            <a:avLst/>
          </a:prstGeom>
        </p:spPr>
      </p:pic>
      <p:pic>
        <p:nvPicPr>
          <p:cNvPr id="6" name="תמונה 5"/>
          <p:cNvPicPr>
            <a:picLocks noChangeAspect="1"/>
          </p:cNvPicPr>
          <p:nvPr/>
        </p:nvPicPr>
        <p:blipFill>
          <a:blip r:embed="rId7"/>
          <a:stretch>
            <a:fillRect/>
          </a:stretch>
        </p:blipFill>
        <p:spPr>
          <a:xfrm>
            <a:off x="9127523" y="2665579"/>
            <a:ext cx="2594975" cy="2638114"/>
          </a:xfrm>
          <a:prstGeom prst="rect">
            <a:avLst/>
          </a:prstGeom>
        </p:spPr>
      </p:pic>
      <p:pic>
        <p:nvPicPr>
          <p:cNvPr id="7" name="תמונה 6"/>
          <p:cNvPicPr>
            <a:picLocks noChangeAspect="1"/>
          </p:cNvPicPr>
          <p:nvPr/>
        </p:nvPicPr>
        <p:blipFill rotWithShape="1">
          <a:blip r:embed="rId8"/>
          <a:stretch/>
        </p:blipFill>
        <p:spPr>
          <a:xfrm>
            <a:off x="3793931" y="5682582"/>
            <a:ext cx="901450" cy="1072820"/>
          </a:xfrm>
          <a:prstGeom prst="rect">
            <a:avLst/>
          </a:prstGeom>
        </p:spPr>
      </p:pic>
      <p:sp>
        <p:nvSpPr>
          <p:cNvPr id="10" name="מלבן 9"/>
          <p:cNvSpPr/>
          <p:nvPr/>
        </p:nvSpPr>
        <p:spPr>
          <a:xfrm>
            <a:off x="-76200" y="1790612"/>
            <a:ext cx="4061254" cy="461665"/>
          </a:xfrm>
          <a:prstGeom prst="rect">
            <a:avLst/>
          </a:prstGeom>
        </p:spPr>
        <p:txBody>
          <a:bodyPr wrap="square">
            <a:spAutoFit/>
          </a:bodyPr>
          <a:lstStyle/>
          <a:p>
            <a:pPr algn="l"/>
            <a:endParaRPr lang="en-US" sz="800" b="1" i="1" dirty="0">
              <a:solidFill>
                <a:schemeClr val="bg1"/>
              </a:solidFill>
              <a:latin typeface="Times New Roman" panose="02020603050405020304" pitchFamily="18" charset="0"/>
              <a:cs typeface="Times New Roman" panose="02020603050405020304" pitchFamily="18" charset="0"/>
            </a:endParaRPr>
          </a:p>
          <a:p>
            <a:pPr algn="l"/>
            <a:r>
              <a:rPr lang="en-US" sz="800" b="1" i="1" dirty="0">
                <a:solidFill>
                  <a:schemeClr val="bg1"/>
                </a:solidFill>
                <a:latin typeface="Times New Roman" panose="02020603050405020304" pitchFamily="18" charset="0"/>
                <a:cs typeface="Times New Roman" panose="02020603050405020304" pitchFamily="18" charset="0"/>
              </a:rPr>
              <a:t>Alice Pike </a:t>
            </a:r>
            <a:r>
              <a:rPr lang="en-US" sz="800" b="1" i="1" dirty="0" smtClean="0">
                <a:solidFill>
                  <a:schemeClr val="bg1"/>
                </a:solidFill>
                <a:latin typeface="Times New Roman" panose="02020603050405020304" pitchFamily="18" charset="0"/>
                <a:cs typeface="Times New Roman" panose="02020603050405020304" pitchFamily="18" charset="0"/>
              </a:rPr>
              <a:t>Barney</a:t>
            </a:r>
          </a:p>
          <a:p>
            <a:pPr algn="l"/>
            <a:r>
              <a:rPr lang="en-US" sz="800" b="1" i="1" dirty="0" smtClean="0">
                <a:solidFill>
                  <a:schemeClr val="bg1"/>
                </a:solidFill>
                <a:latin typeface="Times New Roman" panose="02020603050405020304" pitchFamily="18" charset="0"/>
                <a:cs typeface="Times New Roman" panose="02020603050405020304" pitchFamily="18" charset="0"/>
              </a:rPr>
              <a:t>Natalie </a:t>
            </a:r>
            <a:r>
              <a:rPr lang="en-US" sz="800" b="1" i="1" dirty="0">
                <a:solidFill>
                  <a:schemeClr val="bg1"/>
                </a:solidFill>
                <a:latin typeface="Times New Roman" panose="02020603050405020304" pitchFamily="18" charset="0"/>
                <a:cs typeface="Times New Roman" panose="02020603050405020304" pitchFamily="18" charset="0"/>
              </a:rPr>
              <a:t>Clifford Barney, </a:t>
            </a:r>
            <a:r>
              <a:rPr lang="en-US" sz="800" b="1" i="1" dirty="0" smtClean="0">
                <a:solidFill>
                  <a:schemeClr val="bg1"/>
                </a:solidFill>
                <a:latin typeface="Times New Roman" panose="02020603050405020304" pitchFamily="18" charset="0"/>
                <a:cs typeface="Times New Roman" panose="02020603050405020304" pitchFamily="18" charset="0"/>
              </a:rPr>
              <a:t>c. 1896</a:t>
            </a:r>
            <a:endParaRPr lang="he-IL" sz="8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231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p:cNvPicPr>
            <a:picLocks noChangeAspect="1"/>
          </p:cNvPicPr>
          <p:nvPr/>
        </p:nvPicPr>
        <p:blipFill>
          <a:blip r:embed="rId2"/>
          <a:stretch>
            <a:fillRect/>
          </a:stretch>
        </p:blipFill>
        <p:spPr>
          <a:xfrm>
            <a:off x="2255187" y="57665"/>
            <a:ext cx="7681626" cy="6882981"/>
          </a:xfrm>
          <a:prstGeom prst="rect">
            <a:avLst/>
          </a:prstGeom>
        </p:spPr>
      </p:pic>
      <p:pic>
        <p:nvPicPr>
          <p:cNvPr id="4" name="תמונה 3"/>
          <p:cNvPicPr>
            <a:picLocks noChangeAspect="1"/>
          </p:cNvPicPr>
          <p:nvPr/>
        </p:nvPicPr>
        <p:blipFill>
          <a:blip r:embed="rId3"/>
          <a:stretch>
            <a:fillRect/>
          </a:stretch>
        </p:blipFill>
        <p:spPr>
          <a:xfrm>
            <a:off x="0" y="2343150"/>
            <a:ext cx="4762500" cy="4514850"/>
          </a:xfrm>
          <a:prstGeom prst="rect">
            <a:avLst/>
          </a:prstGeom>
        </p:spPr>
      </p:pic>
      <p:pic>
        <p:nvPicPr>
          <p:cNvPr id="5" name="תמונה 4"/>
          <p:cNvPicPr>
            <a:picLocks noChangeAspect="1"/>
          </p:cNvPicPr>
          <p:nvPr/>
        </p:nvPicPr>
        <p:blipFill>
          <a:blip r:embed="rId4"/>
          <a:stretch>
            <a:fillRect/>
          </a:stretch>
        </p:blipFill>
        <p:spPr>
          <a:xfrm>
            <a:off x="8279027" y="9221"/>
            <a:ext cx="4044778" cy="6865253"/>
          </a:xfrm>
          <a:prstGeom prst="rect">
            <a:avLst/>
          </a:prstGeom>
        </p:spPr>
      </p:pic>
      <p:pic>
        <p:nvPicPr>
          <p:cNvPr id="6" name="תמונה 5"/>
          <p:cNvPicPr>
            <a:picLocks noChangeAspect="1"/>
          </p:cNvPicPr>
          <p:nvPr/>
        </p:nvPicPr>
        <p:blipFill>
          <a:blip r:embed="rId5"/>
          <a:stretch>
            <a:fillRect/>
          </a:stretch>
        </p:blipFill>
        <p:spPr>
          <a:xfrm>
            <a:off x="8939762" y="2482360"/>
            <a:ext cx="2576735" cy="2498256"/>
          </a:xfrm>
          <a:prstGeom prst="rect">
            <a:avLst/>
          </a:prstGeom>
        </p:spPr>
      </p:pic>
      <p:sp>
        <p:nvSpPr>
          <p:cNvPr id="13" name="מלבן 12"/>
          <p:cNvSpPr/>
          <p:nvPr/>
        </p:nvSpPr>
        <p:spPr>
          <a:xfrm>
            <a:off x="1433384" y="15631"/>
            <a:ext cx="6804032" cy="4293483"/>
          </a:xfrm>
          <a:prstGeom prst="rect">
            <a:avLst/>
          </a:prstGeom>
        </p:spPr>
        <p:txBody>
          <a:bodyPr wrap="square">
            <a:spAutoFit/>
          </a:bodyPr>
          <a:lstStyle/>
          <a:p>
            <a:pPr>
              <a:lnSpc>
                <a:spcPct val="150000"/>
              </a:lnSpc>
            </a:pPr>
            <a:r>
              <a:rPr lang="he-IL" sz="1400" b="1" dirty="0">
                <a:solidFill>
                  <a:srgbClr val="414020"/>
                </a:solidFill>
                <a:latin typeface="Tahoma" panose="020B0604030504040204" pitchFamily="34" charset="0"/>
                <a:ea typeface="Tahoma" panose="020B0604030504040204" pitchFamily="34" charset="0"/>
                <a:cs typeface="Tahoma" panose="020B0604030504040204" pitchFamily="34" charset="0"/>
              </a:rPr>
              <a:t>וירג'יניה וולף </a:t>
            </a:r>
            <a:r>
              <a:rPr lang="he-IL" sz="1200" b="1" dirty="0" smtClean="0">
                <a:solidFill>
                  <a:srgbClr val="414020"/>
                </a:solidFill>
                <a:latin typeface="Tahoma" panose="020B0604030504040204" pitchFamily="34" charset="0"/>
                <a:ea typeface="Tahoma" panose="020B0604030504040204" pitchFamily="34" charset="0"/>
                <a:cs typeface="Tahoma" panose="020B0604030504040204" pitchFamily="34" charset="0"/>
              </a:rPr>
              <a:t>(</a:t>
            </a:r>
            <a:r>
              <a:rPr lang="en-US" sz="1200" b="1" dirty="0" smtClean="0">
                <a:solidFill>
                  <a:srgbClr val="414020"/>
                </a:solidFill>
                <a:latin typeface="Tahoma" panose="020B0604030504040204" pitchFamily="34" charset="0"/>
                <a:ea typeface="Tahoma" panose="020B0604030504040204" pitchFamily="34" charset="0"/>
                <a:cs typeface="Tahoma" panose="020B0604030504040204" pitchFamily="34" charset="0"/>
              </a:rPr>
              <a:t>Virginia </a:t>
            </a:r>
            <a:r>
              <a:rPr lang="en-US" sz="1200" b="1" dirty="0">
                <a:solidFill>
                  <a:srgbClr val="414020"/>
                </a:solidFill>
                <a:latin typeface="Tahoma" panose="020B0604030504040204" pitchFamily="34" charset="0"/>
                <a:ea typeface="Tahoma" panose="020B0604030504040204" pitchFamily="34" charset="0"/>
                <a:cs typeface="Tahoma" panose="020B0604030504040204" pitchFamily="34" charset="0"/>
              </a:rPr>
              <a:t>Woolf</a:t>
            </a:r>
            <a:r>
              <a:rPr lang="en-US" sz="1200" b="1" dirty="0" smtClean="0">
                <a:solidFill>
                  <a:srgbClr val="414020"/>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414020"/>
                </a:solidFill>
                <a:latin typeface="Tahoma" panose="020B0604030504040204" pitchFamily="34" charset="0"/>
                <a:ea typeface="Tahoma" panose="020B0604030504040204" pitchFamily="34" charset="0"/>
                <a:cs typeface="Tahoma" panose="020B0604030504040204" pitchFamily="34" charset="0"/>
              </a:rPr>
              <a:t>1882 </a:t>
            </a:r>
            <a:r>
              <a:rPr lang="he-IL" sz="1200" b="1" dirty="0">
                <a:solidFill>
                  <a:srgbClr val="414020"/>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414020"/>
                </a:solidFill>
                <a:latin typeface="Tahoma" panose="020B0604030504040204" pitchFamily="34" charset="0"/>
                <a:ea typeface="Tahoma" panose="020B0604030504040204" pitchFamily="34" charset="0"/>
                <a:cs typeface="Tahoma" panose="020B0604030504040204" pitchFamily="34" charset="0"/>
              </a:rPr>
              <a:t>1941</a:t>
            </a:r>
            <a:r>
              <a:rPr lang="he-IL" sz="1200" b="1" dirty="0">
                <a:solidFill>
                  <a:srgbClr val="414020"/>
                </a:solidFill>
                <a:latin typeface="Tahoma" panose="020B0604030504040204" pitchFamily="34" charset="0"/>
                <a:ea typeface="Tahoma" panose="020B0604030504040204" pitchFamily="34" charset="0"/>
                <a:cs typeface="Tahoma" panose="020B0604030504040204" pitchFamily="34" charset="0"/>
              </a:rPr>
              <a:t>) הוא השם שבו התפרסמה מי שנקראה בלידתה </a:t>
            </a:r>
            <a:r>
              <a:rPr lang="he-IL" sz="1200" b="1" dirty="0" err="1">
                <a:solidFill>
                  <a:srgbClr val="414020"/>
                </a:solidFill>
                <a:latin typeface="Tahoma" panose="020B0604030504040204" pitchFamily="34" charset="0"/>
                <a:ea typeface="Tahoma" panose="020B0604030504040204" pitchFamily="34" charset="0"/>
                <a:cs typeface="Tahoma" panose="020B0604030504040204" pitchFamily="34" charset="0"/>
              </a:rPr>
              <a:t>אדליין</a:t>
            </a:r>
            <a:r>
              <a:rPr lang="he-IL" sz="1200" b="1" dirty="0">
                <a:solidFill>
                  <a:srgbClr val="414020"/>
                </a:solidFill>
                <a:latin typeface="Tahoma" panose="020B0604030504040204" pitchFamily="34" charset="0"/>
                <a:ea typeface="Tahoma" panose="020B0604030504040204" pitchFamily="34" charset="0"/>
                <a:cs typeface="Tahoma" panose="020B0604030504040204" pitchFamily="34" charset="0"/>
              </a:rPr>
              <a:t> וירג'יניה סטיבן, סופרת אנגלייה</a:t>
            </a:r>
            <a:r>
              <a:rPr lang="he-IL" sz="1200" b="1" dirty="0" smtClean="0">
                <a:solidFill>
                  <a:srgbClr val="41402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he-IL" sz="1200" b="1" dirty="0">
                <a:solidFill>
                  <a:srgbClr val="414020"/>
                </a:solidFill>
                <a:latin typeface="Tahoma" panose="020B0604030504040204" pitchFamily="34" charset="0"/>
                <a:ea typeface="Tahoma" panose="020B0604030504040204" pitchFamily="34" charset="0"/>
                <a:cs typeface="Tahoma" panose="020B0604030504040204" pitchFamily="34" charset="0"/>
              </a:rPr>
              <a:t>צלחתה התלת </a:t>
            </a:r>
            <a:r>
              <a:rPr lang="he-IL" sz="1200" b="1" dirty="0" err="1">
                <a:solidFill>
                  <a:srgbClr val="414020"/>
                </a:solidFill>
                <a:latin typeface="Tahoma" panose="020B0604030504040204" pitchFamily="34" charset="0"/>
                <a:ea typeface="Tahoma" panose="020B0604030504040204" pitchFamily="34" charset="0"/>
                <a:cs typeface="Tahoma" panose="020B0604030504040204" pitchFamily="34" charset="0"/>
              </a:rPr>
              <a:t>מימדית</a:t>
            </a:r>
            <a:r>
              <a:rPr lang="he-IL" sz="1200" b="1" dirty="0">
                <a:solidFill>
                  <a:srgbClr val="414020"/>
                </a:solidFill>
                <a:latin typeface="Tahoma" panose="020B0604030504040204" pitchFamily="34" charset="0"/>
                <a:ea typeface="Tahoma" panose="020B0604030504040204" pitchFamily="34" charset="0"/>
                <a:cs typeface="Tahoma" panose="020B0604030504040204" pitchFamily="34" charset="0"/>
              </a:rPr>
              <a:t> של וירג'יניה וולף מדמה פרח פורח ומסנגרת על חופש הביטוי הבלתי מוגבל של הסופרת. הזרעים שבמרכזו הם ביטוי לגאוניותה היצירתית של וולף. ממרכז הפרח עולים עלי הכותרת ופורצים לכל עבר, כפי  שוולף הפצירה בנשים אחרות להשתחרר מכבלי הספרות הגברית ולכתוב בסגנון רעיוני עצמאי משלהן.</a:t>
            </a:r>
          </a:p>
          <a:p>
            <a:pPr>
              <a:lnSpc>
                <a:spcPct val="150000"/>
              </a:lnSpc>
            </a:pPr>
            <a:r>
              <a:rPr lang="he-IL" sz="1200" b="1" dirty="0">
                <a:solidFill>
                  <a:srgbClr val="414020"/>
                </a:solidFill>
                <a:latin typeface="Tahoma" panose="020B0604030504040204" pitchFamily="34" charset="0"/>
                <a:ea typeface="Tahoma" panose="020B0604030504040204" pitchFamily="34" charset="0"/>
                <a:cs typeface="Tahoma" panose="020B0604030504040204" pitchFamily="34" charset="0"/>
              </a:rPr>
              <a:t>קרן אור רקומה, צבועה וזוהרת מתחת לצלחת, שאולה  מספרה של וולף </a:t>
            </a:r>
            <a:r>
              <a:rPr lang="he-IL" sz="1200" b="1" dirty="0" smtClean="0">
                <a:solidFill>
                  <a:srgbClr val="414020"/>
                </a:solidFill>
                <a:latin typeface="Tahoma" panose="020B0604030504040204" pitchFamily="34" charset="0"/>
                <a:ea typeface="Tahoma" panose="020B0604030504040204" pitchFamily="34" charset="0"/>
                <a:cs typeface="Tahoma" panose="020B0604030504040204" pitchFamily="34" charset="0"/>
              </a:rPr>
              <a:t>"</a:t>
            </a:r>
            <a:r>
              <a:rPr lang="he-IL" sz="1200" b="1" dirty="0">
                <a:solidFill>
                  <a:srgbClr val="414020"/>
                </a:solidFill>
                <a:latin typeface="Tahoma" panose="020B0604030504040204" pitchFamily="34" charset="0"/>
                <a:ea typeface="Tahoma" panose="020B0604030504040204" pitchFamily="34" charset="0"/>
                <a:cs typeface="Tahoma" panose="020B0604030504040204" pitchFamily="34" charset="0"/>
              </a:rPr>
              <a:t>אל המגדלור". היא מסמלת את </a:t>
            </a:r>
            <a:r>
              <a:rPr lang="he-IL" sz="1200" b="1" dirty="0" err="1">
                <a:solidFill>
                  <a:srgbClr val="414020"/>
                </a:solidFill>
                <a:latin typeface="Tahoma" panose="020B0604030504040204" pitchFamily="34" charset="0"/>
                <a:ea typeface="Tahoma" panose="020B0604030504040204" pitchFamily="34" charset="0"/>
                <a:cs typeface="Tahoma" panose="020B0604030504040204" pitchFamily="34" charset="0"/>
              </a:rPr>
              <a:t>עזבונה</a:t>
            </a:r>
            <a:r>
              <a:rPr lang="he-IL" sz="1200" b="1" dirty="0">
                <a:solidFill>
                  <a:srgbClr val="414020"/>
                </a:solidFill>
                <a:latin typeface="Tahoma" panose="020B0604030504040204" pitchFamily="34" charset="0"/>
                <a:ea typeface="Tahoma" panose="020B0604030504040204" pitchFamily="34" charset="0"/>
                <a:cs typeface="Tahoma" panose="020B0604030504040204" pitchFamily="34" charset="0"/>
              </a:rPr>
              <a:t> הספרותי של וולף,  "המאיר נתיב לדרך ספרותית חדשה-פרי יצירתה של  אישה" .</a:t>
            </a:r>
          </a:p>
          <a:p>
            <a:pPr>
              <a:lnSpc>
                <a:spcPct val="150000"/>
              </a:lnSpc>
            </a:pPr>
            <a:r>
              <a:rPr lang="he-IL" sz="1200" b="1" dirty="0">
                <a:solidFill>
                  <a:srgbClr val="414020"/>
                </a:solidFill>
                <a:latin typeface="Tahoma" panose="020B0604030504040204" pitchFamily="34" charset="0"/>
                <a:ea typeface="Tahoma" panose="020B0604030504040204" pitchFamily="34" charset="0"/>
                <a:cs typeface="Tahoma" panose="020B0604030504040204" pitchFamily="34" charset="0"/>
              </a:rPr>
              <a:t>בד השיפון העדין של </a:t>
            </a:r>
            <a:r>
              <a:rPr lang="he-IL" sz="1200" b="1" dirty="0" err="1">
                <a:solidFill>
                  <a:srgbClr val="414020"/>
                </a:solidFill>
                <a:latin typeface="Tahoma" panose="020B0604030504040204" pitchFamily="34" charset="0"/>
                <a:ea typeface="Tahoma" panose="020B0604030504040204" pitchFamily="34" charset="0"/>
                <a:cs typeface="Tahoma" panose="020B0604030504040204" pitchFamily="34" charset="0"/>
              </a:rPr>
              <a:t>הראנר</a:t>
            </a:r>
            <a:r>
              <a:rPr lang="he-IL" sz="1200" b="1" dirty="0">
                <a:solidFill>
                  <a:srgbClr val="414020"/>
                </a:solidFill>
                <a:latin typeface="Tahoma" panose="020B0604030504040204" pitchFamily="34" charset="0"/>
                <a:ea typeface="Tahoma" panose="020B0604030504040204" pitchFamily="34" charset="0"/>
                <a:cs typeface="Tahoma" panose="020B0604030504040204" pitchFamily="34" charset="0"/>
              </a:rPr>
              <a:t> יכול להתפרש </a:t>
            </a:r>
            <a:endParaRPr lang="he-IL" sz="1200" b="1" dirty="0" smtClean="0">
              <a:solidFill>
                <a:srgbClr val="41402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solidFill>
                  <a:srgbClr val="414020"/>
                </a:solidFill>
                <a:latin typeface="Tahoma" panose="020B0604030504040204" pitchFamily="34" charset="0"/>
                <a:ea typeface="Tahoma" panose="020B0604030504040204" pitchFamily="34" charset="0"/>
                <a:cs typeface="Tahoma" panose="020B0604030504040204" pitchFamily="34" charset="0"/>
              </a:rPr>
              <a:t>כהתייחסות </a:t>
            </a:r>
            <a:r>
              <a:rPr lang="he-IL" sz="1200" b="1" dirty="0">
                <a:solidFill>
                  <a:srgbClr val="414020"/>
                </a:solidFill>
                <a:latin typeface="Tahoma" panose="020B0604030504040204" pitchFamily="34" charset="0"/>
                <a:ea typeface="Tahoma" panose="020B0604030504040204" pitchFamily="34" charset="0"/>
                <a:cs typeface="Tahoma" panose="020B0604030504040204" pitchFamily="34" charset="0"/>
              </a:rPr>
              <a:t>לנפשה השברירית, המוצאת </a:t>
            </a:r>
            <a:endParaRPr lang="he-IL" sz="1200" b="1" dirty="0" smtClean="0">
              <a:solidFill>
                <a:srgbClr val="41402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solidFill>
                  <a:srgbClr val="414020"/>
                </a:solidFill>
                <a:latin typeface="Tahoma" panose="020B0604030504040204" pitchFamily="34" charset="0"/>
                <a:ea typeface="Tahoma" panose="020B0604030504040204" pitchFamily="34" charset="0"/>
                <a:cs typeface="Tahoma" panose="020B0604030504040204" pitchFamily="34" charset="0"/>
              </a:rPr>
              <a:t>ביטוי </a:t>
            </a:r>
            <a:r>
              <a:rPr lang="he-IL" sz="1200" b="1" dirty="0">
                <a:solidFill>
                  <a:srgbClr val="414020"/>
                </a:solidFill>
                <a:latin typeface="Tahoma" panose="020B0604030504040204" pitchFamily="34" charset="0"/>
                <a:ea typeface="Tahoma" panose="020B0604030504040204" pitchFamily="34" charset="0"/>
                <a:cs typeface="Tahoma" panose="020B0604030504040204" pitchFamily="34" charset="0"/>
              </a:rPr>
              <a:t>גם  בגל הרקום סביב האות הראשונה </a:t>
            </a:r>
            <a:endParaRPr lang="he-IL" sz="1200" b="1" dirty="0" smtClean="0">
              <a:solidFill>
                <a:srgbClr val="41402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solidFill>
                  <a:srgbClr val="414020"/>
                </a:solidFill>
                <a:latin typeface="Tahoma" panose="020B0604030504040204" pitchFamily="34" charset="0"/>
                <a:ea typeface="Tahoma" panose="020B0604030504040204" pitchFamily="34" charset="0"/>
                <a:cs typeface="Tahoma" panose="020B0604030504040204" pitchFamily="34" charset="0"/>
              </a:rPr>
              <a:t>של </a:t>
            </a:r>
            <a:r>
              <a:rPr lang="he-IL" sz="1200" b="1" dirty="0">
                <a:solidFill>
                  <a:srgbClr val="414020"/>
                </a:solidFill>
                <a:latin typeface="Tahoma" panose="020B0604030504040204" pitchFamily="34" charset="0"/>
                <a:ea typeface="Tahoma" panose="020B0604030504040204" pitchFamily="34" charset="0"/>
                <a:cs typeface="Tahoma" panose="020B0604030504040204" pitchFamily="34" charset="0"/>
              </a:rPr>
              <a:t>שמה ומסמל את התאבדותה בטביעה.</a:t>
            </a:r>
          </a:p>
          <a:p>
            <a:pPr>
              <a:lnSpc>
                <a:spcPct val="150000"/>
              </a:lnSpc>
            </a:pPr>
            <a:endParaRPr lang="he-IL" sz="1200" b="1" dirty="0">
              <a:solidFill>
                <a:srgbClr val="41402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he-IL" sz="1200" b="1" dirty="0">
              <a:solidFill>
                <a:srgbClr val="414020"/>
              </a:solidFill>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a:blip r:embed="rId6"/>
          <a:stretch>
            <a:fillRect/>
          </a:stretch>
        </p:blipFill>
        <p:spPr>
          <a:xfrm>
            <a:off x="3504628" y="5733535"/>
            <a:ext cx="1174452" cy="996778"/>
          </a:xfrm>
          <a:prstGeom prst="rect">
            <a:avLst/>
          </a:prstGeom>
        </p:spPr>
      </p:pic>
      <p:pic>
        <p:nvPicPr>
          <p:cNvPr id="3" name="תמונה 2"/>
          <p:cNvPicPr>
            <a:picLocks noChangeAspect="1"/>
          </p:cNvPicPr>
          <p:nvPr/>
        </p:nvPicPr>
        <p:blipFill>
          <a:blip r:embed="rId7"/>
          <a:stretch>
            <a:fillRect/>
          </a:stretch>
        </p:blipFill>
        <p:spPr>
          <a:xfrm>
            <a:off x="4933457" y="4399004"/>
            <a:ext cx="3212002" cy="2100649"/>
          </a:xfrm>
          <a:prstGeom prst="rect">
            <a:avLst/>
          </a:prstGeom>
        </p:spPr>
      </p:pic>
      <p:sp>
        <p:nvSpPr>
          <p:cNvPr id="7" name="מלבן 6"/>
          <p:cNvSpPr/>
          <p:nvPr/>
        </p:nvSpPr>
        <p:spPr>
          <a:xfrm>
            <a:off x="4849467" y="6562809"/>
            <a:ext cx="2363147" cy="215444"/>
          </a:xfrm>
          <a:prstGeom prst="rect">
            <a:avLst/>
          </a:prstGeom>
        </p:spPr>
        <p:txBody>
          <a:bodyPr wrap="none">
            <a:spAutoFit/>
          </a:bodyPr>
          <a:lstStyle/>
          <a:p>
            <a:r>
              <a:rPr lang="en-US" sz="800" b="1" i="1" dirty="0">
                <a:solidFill>
                  <a:srgbClr val="414020"/>
                </a:solidFill>
                <a:latin typeface="Times New Roman" panose="02020603050405020304" pitchFamily="18" charset="0"/>
                <a:cs typeface="Times New Roman" panose="02020603050405020304" pitchFamily="18" charset="0"/>
              </a:rPr>
              <a:t>Judy Chicago. Study for Virginia Woolf plate, 1977</a:t>
            </a:r>
            <a:endParaRPr lang="he-IL" sz="800" b="1" i="1" dirty="0">
              <a:solidFill>
                <a:srgbClr val="414020"/>
              </a:solidFill>
              <a:latin typeface="Times New Roman" panose="02020603050405020304" pitchFamily="18" charset="0"/>
              <a:cs typeface="Times New Roman" panose="02020603050405020304" pitchFamily="18" charset="0"/>
            </a:endParaRPr>
          </a:p>
        </p:txBody>
      </p:sp>
      <p:pic>
        <p:nvPicPr>
          <p:cNvPr id="9" name="תמונה 8"/>
          <p:cNvPicPr>
            <a:picLocks noChangeAspect="1"/>
          </p:cNvPicPr>
          <p:nvPr/>
        </p:nvPicPr>
        <p:blipFill>
          <a:blip r:embed="rId8"/>
          <a:stretch>
            <a:fillRect/>
          </a:stretch>
        </p:blipFill>
        <p:spPr>
          <a:xfrm>
            <a:off x="0" y="0"/>
            <a:ext cx="1596787" cy="2331308"/>
          </a:xfrm>
          <a:prstGeom prst="rect">
            <a:avLst/>
          </a:prstGeom>
        </p:spPr>
      </p:pic>
    </p:spTree>
    <p:extLst>
      <p:ext uri="{BB962C8B-B14F-4D97-AF65-F5344CB8AC3E}">
        <p14:creationId xmlns:p14="http://schemas.microsoft.com/office/powerpoint/2010/main" val="1211157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lum bright="70000" contrast="-70000"/>
          </a:blip>
          <a:stretch>
            <a:fillRect/>
          </a:stretch>
        </p:blipFill>
        <p:spPr>
          <a:xfrm>
            <a:off x="3086180" y="-212589"/>
            <a:ext cx="6983197" cy="7313605"/>
          </a:xfrm>
          <a:prstGeom prst="rect">
            <a:avLst/>
          </a:prstGeom>
        </p:spPr>
      </p:pic>
      <p:pic>
        <p:nvPicPr>
          <p:cNvPr id="4" name="תמונה 3"/>
          <p:cNvPicPr>
            <a:picLocks noChangeAspect="1"/>
          </p:cNvPicPr>
          <p:nvPr/>
        </p:nvPicPr>
        <p:blipFill>
          <a:blip r:embed="rId3"/>
          <a:stretch>
            <a:fillRect/>
          </a:stretch>
        </p:blipFill>
        <p:spPr>
          <a:xfrm>
            <a:off x="0" y="2343150"/>
            <a:ext cx="4762500" cy="4514850"/>
          </a:xfrm>
          <a:prstGeom prst="rect">
            <a:avLst/>
          </a:prstGeom>
        </p:spPr>
      </p:pic>
      <p:pic>
        <p:nvPicPr>
          <p:cNvPr id="5" name="תמונה 4"/>
          <p:cNvPicPr>
            <a:picLocks noChangeAspect="1"/>
          </p:cNvPicPr>
          <p:nvPr/>
        </p:nvPicPr>
        <p:blipFill>
          <a:blip r:embed="rId4"/>
          <a:stretch>
            <a:fillRect/>
          </a:stretch>
        </p:blipFill>
        <p:spPr>
          <a:xfrm>
            <a:off x="8122508" y="-20016"/>
            <a:ext cx="4069492" cy="6878015"/>
          </a:xfrm>
          <a:prstGeom prst="rect">
            <a:avLst/>
          </a:prstGeom>
        </p:spPr>
      </p:pic>
      <p:pic>
        <p:nvPicPr>
          <p:cNvPr id="6" name="תמונה 5"/>
          <p:cNvPicPr>
            <a:picLocks noChangeAspect="1"/>
          </p:cNvPicPr>
          <p:nvPr/>
        </p:nvPicPr>
        <p:blipFill>
          <a:blip r:embed="rId5"/>
          <a:stretch>
            <a:fillRect/>
          </a:stretch>
        </p:blipFill>
        <p:spPr>
          <a:xfrm>
            <a:off x="9162436" y="2502881"/>
            <a:ext cx="2286198" cy="2395936"/>
          </a:xfrm>
          <a:prstGeom prst="rect">
            <a:avLst/>
          </a:prstGeom>
        </p:spPr>
      </p:pic>
      <p:pic>
        <p:nvPicPr>
          <p:cNvPr id="8" name="תמונה 7"/>
          <p:cNvPicPr>
            <a:picLocks noChangeAspect="1"/>
          </p:cNvPicPr>
          <p:nvPr/>
        </p:nvPicPr>
        <p:blipFill rotWithShape="1">
          <a:blip r:embed="rId6"/>
          <a:srcRect b="107"/>
          <a:stretch/>
        </p:blipFill>
        <p:spPr>
          <a:xfrm>
            <a:off x="3583882" y="5158155"/>
            <a:ext cx="984149" cy="1051169"/>
          </a:xfrm>
          <a:prstGeom prst="rect">
            <a:avLst/>
          </a:prstGeom>
        </p:spPr>
      </p:pic>
      <p:pic>
        <p:nvPicPr>
          <p:cNvPr id="11" name="תמונה 10"/>
          <p:cNvPicPr>
            <a:picLocks noChangeAspect="1"/>
          </p:cNvPicPr>
          <p:nvPr/>
        </p:nvPicPr>
        <p:blipFill>
          <a:blip r:embed="rId7"/>
          <a:stretch>
            <a:fillRect/>
          </a:stretch>
        </p:blipFill>
        <p:spPr>
          <a:xfrm>
            <a:off x="0" y="0"/>
            <a:ext cx="1424323" cy="2191265"/>
          </a:xfrm>
          <a:prstGeom prst="rect">
            <a:avLst/>
          </a:prstGeom>
        </p:spPr>
      </p:pic>
      <p:sp>
        <p:nvSpPr>
          <p:cNvPr id="12" name="מלבן 11"/>
          <p:cNvSpPr/>
          <p:nvPr/>
        </p:nvSpPr>
        <p:spPr>
          <a:xfrm>
            <a:off x="-74142" y="2158483"/>
            <a:ext cx="6096000" cy="215444"/>
          </a:xfrm>
          <a:prstGeom prst="rect">
            <a:avLst/>
          </a:prstGeom>
        </p:spPr>
        <p:txBody>
          <a:bodyPr>
            <a:spAutoFit/>
          </a:bodyPr>
          <a:lstStyle/>
          <a:p>
            <a:pPr algn="l"/>
            <a:r>
              <a:rPr lang="en-US" sz="800" b="1" i="1" dirty="0">
                <a:solidFill>
                  <a:srgbClr val="373753"/>
                </a:solidFill>
                <a:latin typeface="Times New Roman" panose="02020603050405020304" pitchFamily="18" charset="0"/>
                <a:cs typeface="Times New Roman" panose="02020603050405020304" pitchFamily="18" charset="0"/>
              </a:rPr>
              <a:t>Rufus W. </a:t>
            </a:r>
            <a:r>
              <a:rPr lang="en-US" sz="800" b="1" i="1" dirty="0" err="1">
                <a:solidFill>
                  <a:srgbClr val="373753"/>
                </a:solidFill>
                <a:latin typeface="Times New Roman" panose="02020603050405020304" pitchFamily="18" charset="0"/>
                <a:cs typeface="Times New Roman" panose="02020603050405020304" pitchFamily="18" charset="0"/>
              </a:rPr>
              <a:t>Holsinger</a:t>
            </a:r>
            <a:r>
              <a:rPr lang="en-US" sz="800" b="1" i="1" dirty="0">
                <a:solidFill>
                  <a:srgbClr val="373753"/>
                </a:solidFill>
                <a:latin typeface="Times New Roman" panose="02020603050405020304" pitchFamily="18" charset="0"/>
                <a:cs typeface="Times New Roman" panose="02020603050405020304" pitchFamily="18" charset="0"/>
              </a:rPr>
              <a:t>. O’Keeffe During Her Time at the University of Virginia, July 19, 1915.</a:t>
            </a:r>
            <a:endParaRPr lang="he-IL" sz="800" b="1" i="1" dirty="0">
              <a:solidFill>
                <a:srgbClr val="373753"/>
              </a:solidFill>
              <a:latin typeface="Times New Roman" panose="02020603050405020304" pitchFamily="18" charset="0"/>
              <a:cs typeface="Times New Roman" panose="02020603050405020304" pitchFamily="18" charset="0"/>
            </a:endParaRPr>
          </a:p>
        </p:txBody>
      </p:sp>
      <p:pic>
        <p:nvPicPr>
          <p:cNvPr id="13" name="תמונה 12"/>
          <p:cNvPicPr>
            <a:picLocks noChangeAspect="1"/>
          </p:cNvPicPr>
          <p:nvPr/>
        </p:nvPicPr>
        <p:blipFill rotWithShape="1">
          <a:blip r:embed="rId8"/>
          <a:stretch/>
        </p:blipFill>
        <p:spPr>
          <a:xfrm>
            <a:off x="2985197" y="0"/>
            <a:ext cx="1735084" cy="1477533"/>
          </a:xfrm>
          <a:prstGeom prst="rect">
            <a:avLst/>
          </a:prstGeom>
        </p:spPr>
      </p:pic>
      <p:sp>
        <p:nvSpPr>
          <p:cNvPr id="9" name="מלבן 8"/>
          <p:cNvSpPr/>
          <p:nvPr/>
        </p:nvSpPr>
        <p:spPr>
          <a:xfrm>
            <a:off x="4670854" y="89425"/>
            <a:ext cx="3474856" cy="6471836"/>
          </a:xfrm>
          <a:prstGeom prst="rect">
            <a:avLst/>
          </a:prstGeom>
        </p:spPr>
        <p:txBody>
          <a:bodyPr wrap="square">
            <a:spAutoFit/>
          </a:bodyPr>
          <a:lstStyle/>
          <a:p>
            <a:pPr>
              <a:lnSpc>
                <a:spcPct val="150000"/>
              </a:lnSpc>
            </a:pPr>
            <a:r>
              <a:rPr lang="he-IL" sz="1400" b="1" dirty="0">
                <a:solidFill>
                  <a:srgbClr val="373753"/>
                </a:solidFill>
                <a:latin typeface="Tahoma" panose="020B0604030504040204" pitchFamily="34" charset="0"/>
                <a:ea typeface="Tahoma" panose="020B0604030504040204" pitchFamily="34" charset="0"/>
                <a:cs typeface="Tahoma" panose="020B0604030504040204" pitchFamily="34" charset="0"/>
              </a:rPr>
              <a:t>ג'ורג'יה </a:t>
            </a:r>
            <a:r>
              <a:rPr lang="he-IL" sz="1400" b="1" dirty="0" err="1">
                <a:solidFill>
                  <a:srgbClr val="373753"/>
                </a:solidFill>
                <a:latin typeface="Tahoma" panose="020B0604030504040204" pitchFamily="34" charset="0"/>
                <a:ea typeface="Tahoma" panose="020B0604030504040204" pitchFamily="34" charset="0"/>
                <a:cs typeface="Tahoma" panose="020B0604030504040204" pitchFamily="34" charset="0"/>
              </a:rPr>
              <a:t>או'קיף</a:t>
            </a:r>
            <a:r>
              <a:rPr lang="he-IL" sz="1400" b="1" dirty="0">
                <a:solidFill>
                  <a:srgbClr val="373753"/>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73753"/>
                </a:solidFill>
                <a:latin typeface="Tahoma" panose="020B0604030504040204" pitchFamily="34" charset="0"/>
                <a:ea typeface="Tahoma" panose="020B0604030504040204" pitchFamily="34" charset="0"/>
                <a:cs typeface="Tahoma" panose="020B0604030504040204" pitchFamily="34" charset="0"/>
              </a:rPr>
              <a:t>(</a:t>
            </a:r>
            <a:r>
              <a:rPr lang="en-US" sz="1200" b="1" dirty="0" smtClean="0">
                <a:solidFill>
                  <a:srgbClr val="373753"/>
                </a:solidFill>
                <a:latin typeface="Tahoma" panose="020B0604030504040204" pitchFamily="34" charset="0"/>
                <a:ea typeface="Tahoma" panose="020B0604030504040204" pitchFamily="34" charset="0"/>
                <a:cs typeface="Tahoma" panose="020B0604030504040204" pitchFamily="34" charset="0"/>
              </a:rPr>
              <a:t>Georgia </a:t>
            </a:r>
            <a:r>
              <a:rPr lang="en-US" sz="1200" b="1" dirty="0">
                <a:solidFill>
                  <a:srgbClr val="373753"/>
                </a:solidFill>
                <a:latin typeface="Tahoma" panose="020B0604030504040204" pitchFamily="34" charset="0"/>
                <a:ea typeface="Tahoma" panose="020B0604030504040204" pitchFamily="34" charset="0"/>
                <a:cs typeface="Tahoma" panose="020B0604030504040204" pitchFamily="34" charset="0"/>
              </a:rPr>
              <a:t>O'Keeffe</a:t>
            </a:r>
            <a:r>
              <a:rPr lang="en-US" sz="1200" b="1" dirty="0" smtClean="0">
                <a:solidFill>
                  <a:srgbClr val="373753"/>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73753"/>
                </a:solidFill>
                <a:latin typeface="Tahoma" panose="020B0604030504040204" pitchFamily="34" charset="0"/>
                <a:ea typeface="Tahoma" panose="020B0604030504040204" pitchFamily="34" charset="0"/>
                <a:cs typeface="Tahoma" panose="020B0604030504040204" pitchFamily="34" charset="0"/>
              </a:rPr>
              <a:t>1887 –1986</a:t>
            </a:r>
            <a:r>
              <a:rPr lang="he-IL" sz="1200" b="1" dirty="0">
                <a:solidFill>
                  <a:srgbClr val="373753"/>
                </a:solidFill>
                <a:latin typeface="Tahoma" panose="020B0604030504040204" pitchFamily="34" charset="0"/>
                <a:ea typeface="Tahoma" panose="020B0604030504040204" pitchFamily="34" charset="0"/>
                <a:cs typeface="Tahoma" panose="020B0604030504040204" pitchFamily="34" charset="0"/>
              </a:rPr>
              <a:t>) הייתה ציירת </a:t>
            </a:r>
            <a:r>
              <a:rPr lang="he-IL" sz="1200" b="1" dirty="0" smtClean="0">
                <a:solidFill>
                  <a:srgbClr val="373753"/>
                </a:solidFill>
                <a:latin typeface="Tahoma" panose="020B0604030504040204" pitchFamily="34" charset="0"/>
                <a:ea typeface="Tahoma" panose="020B0604030504040204" pitchFamily="34" charset="0"/>
                <a:cs typeface="Tahoma" panose="020B0604030504040204" pitchFamily="34" charset="0"/>
              </a:rPr>
              <a:t>אמריקאית. היא </a:t>
            </a:r>
            <a:r>
              <a:rPr lang="he-IL" sz="1200" b="1" dirty="0">
                <a:solidFill>
                  <a:srgbClr val="373753"/>
                </a:solidFill>
                <a:latin typeface="Tahoma" panose="020B0604030504040204" pitchFamily="34" charset="0"/>
                <a:ea typeface="Tahoma" panose="020B0604030504040204" pitchFamily="34" charset="0"/>
                <a:cs typeface="Tahoma" panose="020B0604030504040204" pitchFamily="34" charset="0"/>
              </a:rPr>
              <a:t>החלה להתפרסם כאמנית בניו יורק בשנת 1916. בין יצירותיה ציורים בפורמט גדול של פרחים מוגדלים, המוצגים מקרוב כאילו הם נראים מבעד לזכוכית מגדלת, וכן מראות מוגדלים של נופים (הרים, סלעים) ושל עצמות או </a:t>
            </a:r>
            <a:r>
              <a:rPr lang="he-IL" sz="1200" b="1" dirty="0" err="1">
                <a:solidFill>
                  <a:srgbClr val="373753"/>
                </a:solidFill>
                <a:latin typeface="Tahoma" panose="020B0604030504040204" pitchFamily="34" charset="0"/>
                <a:ea typeface="Tahoma" panose="020B0604030504040204" pitchFamily="34" charset="0"/>
                <a:cs typeface="Tahoma" panose="020B0604030504040204" pitchFamily="34" charset="0"/>
              </a:rPr>
              <a:t>גולגלות</a:t>
            </a:r>
            <a:r>
              <a:rPr lang="he-IL" sz="1200" b="1" dirty="0">
                <a:solidFill>
                  <a:srgbClr val="373753"/>
                </a:solidFill>
                <a:latin typeface="Tahoma" panose="020B0604030504040204" pitchFamily="34" charset="0"/>
                <a:ea typeface="Tahoma" panose="020B0604030504040204" pitchFamily="34" charset="0"/>
                <a:cs typeface="Tahoma" panose="020B0604030504040204" pitchFamily="34" charset="0"/>
              </a:rPr>
              <a:t>. רבות מיצירותיה מפורשות כמציגות סמלים יוניים, כלומר ייצוגים של איבר המין הנקבי, למרות </a:t>
            </a:r>
            <a:r>
              <a:rPr lang="he-IL" sz="1200" b="1" dirty="0" err="1">
                <a:solidFill>
                  <a:srgbClr val="373753"/>
                </a:solidFill>
                <a:latin typeface="Tahoma" panose="020B0604030504040204" pitchFamily="34" charset="0"/>
                <a:ea typeface="Tahoma" panose="020B0604030504040204" pitchFamily="34" charset="0"/>
                <a:cs typeface="Tahoma" panose="020B0604030504040204" pitchFamily="34" charset="0"/>
              </a:rPr>
              <a:t>שאו'קיף</a:t>
            </a:r>
            <a:r>
              <a:rPr lang="he-IL" sz="1200" b="1" dirty="0">
                <a:solidFill>
                  <a:srgbClr val="373753"/>
                </a:solidFill>
                <a:latin typeface="Tahoma" panose="020B0604030504040204" pitchFamily="34" charset="0"/>
                <a:ea typeface="Tahoma" panose="020B0604030504040204" pitchFamily="34" charset="0"/>
                <a:cs typeface="Tahoma" panose="020B0604030504040204" pitchFamily="34" charset="0"/>
              </a:rPr>
              <a:t> דחתה פירושים </a:t>
            </a:r>
            <a:r>
              <a:rPr lang="he-IL" sz="1200" b="1" dirty="0" smtClean="0">
                <a:solidFill>
                  <a:srgbClr val="373753"/>
                </a:solidFill>
                <a:latin typeface="Tahoma" panose="020B0604030504040204" pitchFamily="34" charset="0"/>
                <a:ea typeface="Tahoma" panose="020B0604030504040204" pitchFamily="34" charset="0"/>
                <a:cs typeface="Tahoma" panose="020B0604030504040204" pitchFamily="34" charset="0"/>
              </a:rPr>
              <a:t>אלו.</a:t>
            </a:r>
          </a:p>
          <a:p>
            <a:pPr>
              <a:lnSpc>
                <a:spcPct val="150000"/>
              </a:lnSpc>
            </a:pPr>
            <a:r>
              <a:rPr lang="he-IL" sz="1200" b="1" dirty="0">
                <a:solidFill>
                  <a:srgbClr val="373753"/>
                </a:solidFill>
                <a:latin typeface="Tahoma" panose="020B0604030504040204" pitchFamily="34" charset="0"/>
                <a:ea typeface="Tahoma" panose="020B0604030504040204" pitchFamily="34" charset="0"/>
                <a:cs typeface="Tahoma" panose="020B0604030504040204" pitchFamily="34" charset="0"/>
              </a:rPr>
              <a:t>צלחתה של ג'ורג'יה </a:t>
            </a:r>
            <a:r>
              <a:rPr lang="he-IL" sz="1200" b="1" dirty="0" err="1">
                <a:solidFill>
                  <a:srgbClr val="373753"/>
                </a:solidFill>
                <a:latin typeface="Tahoma" panose="020B0604030504040204" pitchFamily="34" charset="0"/>
                <a:ea typeface="Tahoma" panose="020B0604030504040204" pitchFamily="34" charset="0"/>
                <a:cs typeface="Tahoma" panose="020B0604030504040204" pitchFamily="34" charset="0"/>
              </a:rPr>
              <a:t>אוקיף</a:t>
            </a:r>
            <a:r>
              <a:rPr lang="he-IL" sz="1200" b="1" dirty="0">
                <a:solidFill>
                  <a:srgbClr val="373753"/>
                </a:solidFill>
                <a:latin typeface="Tahoma" panose="020B0604030504040204" pitchFamily="34" charset="0"/>
                <a:ea typeface="Tahoma" panose="020B0604030504040204" pitchFamily="34" charset="0"/>
                <a:cs typeface="Tahoma" panose="020B0604030504040204" pitchFamily="34" charset="0"/>
              </a:rPr>
              <a:t> מוגבהת ומגדירה את </a:t>
            </a:r>
            <a:r>
              <a:rPr lang="he-IL" sz="1200" b="1" dirty="0" err="1">
                <a:solidFill>
                  <a:srgbClr val="373753"/>
                </a:solidFill>
                <a:latin typeface="Tahoma" panose="020B0604030504040204" pitchFamily="34" charset="0"/>
                <a:ea typeface="Tahoma" panose="020B0604030504040204" pitchFamily="34" charset="0"/>
                <a:cs typeface="Tahoma" panose="020B0604030504040204" pitchFamily="34" charset="0"/>
              </a:rPr>
              <a:t>שיחרורה</a:t>
            </a:r>
            <a:r>
              <a:rPr lang="he-IL" sz="1200" b="1" dirty="0">
                <a:solidFill>
                  <a:srgbClr val="373753"/>
                </a:solidFill>
                <a:latin typeface="Tahoma" panose="020B0604030504040204" pitchFamily="34" charset="0"/>
                <a:ea typeface="Tahoma" panose="020B0604030504040204" pitchFamily="34" charset="0"/>
                <a:cs typeface="Tahoma" panose="020B0604030504040204" pitchFamily="34" charset="0"/>
              </a:rPr>
              <a:t> האמנותי והצלחתה כאמנית. הדימוי שעל גבי הצלחת מאזכר את הפרחים שציירה, עם הליבה המרכזית (</a:t>
            </a:r>
            <a:r>
              <a:rPr lang="he-IL" sz="1200" b="1" dirty="0" err="1">
                <a:solidFill>
                  <a:srgbClr val="373753"/>
                </a:solidFill>
                <a:latin typeface="Tahoma" panose="020B0604030504040204" pitchFamily="34" charset="0"/>
                <a:ea typeface="Tahoma" panose="020B0604030504040204" pitchFamily="34" charset="0"/>
                <a:cs typeface="Tahoma" panose="020B0604030504040204" pitchFamily="34" charset="0"/>
              </a:rPr>
              <a:t>דמויית</a:t>
            </a:r>
            <a:r>
              <a:rPr lang="he-IL" sz="1200" b="1" dirty="0">
                <a:solidFill>
                  <a:srgbClr val="373753"/>
                </a:solidFill>
                <a:latin typeface="Tahoma" panose="020B0604030504040204" pitchFamily="34" charset="0"/>
                <a:ea typeface="Tahoma" panose="020B0604030504040204" pitchFamily="34" charset="0"/>
                <a:cs typeface="Tahoma" panose="020B0604030504040204" pitchFamily="34" charset="0"/>
              </a:rPr>
              <a:t> הפות). שיקגו מהללת את מקוריותה ואת דמיונה של </a:t>
            </a:r>
            <a:r>
              <a:rPr lang="he-IL" sz="1200" b="1" dirty="0" err="1">
                <a:solidFill>
                  <a:srgbClr val="373753"/>
                </a:solidFill>
                <a:latin typeface="Tahoma" panose="020B0604030504040204" pitchFamily="34" charset="0"/>
                <a:ea typeface="Tahoma" panose="020B0604030504040204" pitchFamily="34" charset="0"/>
                <a:cs typeface="Tahoma" panose="020B0604030504040204" pitchFamily="34" charset="0"/>
              </a:rPr>
              <a:t>אוקיף</a:t>
            </a:r>
            <a:r>
              <a:rPr lang="he-IL" sz="1200" b="1" dirty="0">
                <a:solidFill>
                  <a:srgbClr val="373753"/>
                </a:solidFill>
                <a:latin typeface="Tahoma" panose="020B0604030504040204" pitchFamily="34" charset="0"/>
                <a:ea typeface="Tahoma" panose="020B0604030504040204" pitchFamily="34" charset="0"/>
                <a:cs typeface="Tahoma" panose="020B0604030504040204" pitchFamily="34" charset="0"/>
              </a:rPr>
              <a:t>. היא גם מודה בהשפעתה של  </a:t>
            </a:r>
            <a:r>
              <a:rPr lang="he-IL" sz="1200" b="1" dirty="0" err="1">
                <a:solidFill>
                  <a:srgbClr val="373753"/>
                </a:solidFill>
                <a:latin typeface="Tahoma" panose="020B0604030504040204" pitchFamily="34" charset="0"/>
                <a:ea typeface="Tahoma" panose="020B0604030504040204" pitchFamily="34" charset="0"/>
                <a:cs typeface="Tahoma" panose="020B0604030504040204" pitchFamily="34" charset="0"/>
              </a:rPr>
              <a:t>אוקיף</a:t>
            </a:r>
            <a:r>
              <a:rPr lang="he-IL" sz="1200" b="1" dirty="0">
                <a:solidFill>
                  <a:srgbClr val="373753"/>
                </a:solidFill>
                <a:latin typeface="Tahoma" panose="020B0604030504040204" pitchFamily="34" charset="0"/>
                <a:ea typeface="Tahoma" panose="020B0604030504040204" pitchFamily="34" charset="0"/>
                <a:cs typeface="Tahoma" panose="020B0604030504040204" pitchFamily="34" charset="0"/>
              </a:rPr>
              <a:t> על אמניות פמיניסטיות מאוחרות יותר.</a:t>
            </a:r>
          </a:p>
          <a:p>
            <a:pPr>
              <a:lnSpc>
                <a:spcPct val="150000"/>
              </a:lnSpc>
            </a:pPr>
            <a:r>
              <a:rPr lang="he-IL" sz="1200" b="1" dirty="0">
                <a:solidFill>
                  <a:srgbClr val="373753"/>
                </a:solidFill>
                <a:latin typeface="Tahoma" panose="020B0604030504040204" pitchFamily="34" charset="0"/>
                <a:ea typeface="Tahoma" panose="020B0604030504040204" pitchFamily="34" charset="0"/>
                <a:cs typeface="Tahoma" panose="020B0604030504040204" pitchFamily="34" charset="0"/>
              </a:rPr>
              <a:t>את  </a:t>
            </a:r>
            <a:r>
              <a:rPr lang="he-IL" sz="1200" b="1" dirty="0" err="1">
                <a:solidFill>
                  <a:srgbClr val="373753"/>
                </a:solidFill>
                <a:latin typeface="Tahoma" panose="020B0604030504040204" pitchFamily="34" charset="0"/>
                <a:ea typeface="Tahoma" panose="020B0604030504040204" pitchFamily="34" charset="0"/>
                <a:cs typeface="Tahoma" panose="020B0604030504040204" pitchFamily="34" charset="0"/>
              </a:rPr>
              <a:t>הראנר</a:t>
            </a:r>
            <a:r>
              <a:rPr lang="he-IL" sz="1200" b="1" dirty="0">
                <a:solidFill>
                  <a:srgbClr val="373753"/>
                </a:solidFill>
                <a:latin typeface="Tahoma" panose="020B0604030504040204" pitchFamily="34" charset="0"/>
                <a:ea typeface="Tahoma" panose="020B0604030504040204" pitchFamily="34" charset="0"/>
                <a:cs typeface="Tahoma" panose="020B0604030504040204" pitchFamily="34" charset="0"/>
              </a:rPr>
              <a:t> מתחה שיקגו בין שני מוטות עץ הדובדבן כמו בציורים היפניים וצבעה אותו בקשת צבעיה של </a:t>
            </a:r>
            <a:r>
              <a:rPr lang="he-IL" sz="1200" b="1" dirty="0" err="1">
                <a:solidFill>
                  <a:srgbClr val="373753"/>
                </a:solidFill>
                <a:latin typeface="Tahoma" panose="020B0604030504040204" pitchFamily="34" charset="0"/>
                <a:ea typeface="Tahoma" panose="020B0604030504040204" pitchFamily="34" charset="0"/>
                <a:cs typeface="Tahoma" panose="020B0604030504040204" pitchFamily="34" charset="0"/>
              </a:rPr>
              <a:t>אוקיף</a:t>
            </a:r>
            <a:r>
              <a:rPr lang="he-IL" sz="1200" b="1" dirty="0">
                <a:solidFill>
                  <a:srgbClr val="373753"/>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he-IL" sz="1200" b="1" dirty="0">
                <a:solidFill>
                  <a:srgbClr val="373753"/>
                </a:solidFill>
                <a:latin typeface="Tahoma" panose="020B0604030504040204" pitchFamily="34" charset="0"/>
                <a:ea typeface="Tahoma" panose="020B0604030504040204" pitchFamily="34" charset="0"/>
                <a:cs typeface="Tahoma" panose="020B0604030504040204" pitchFamily="34" charset="0"/>
              </a:rPr>
              <a:t>בחזית </a:t>
            </a:r>
            <a:r>
              <a:rPr lang="he-IL" sz="1200" b="1" dirty="0" err="1">
                <a:solidFill>
                  <a:srgbClr val="373753"/>
                </a:solidFill>
                <a:latin typeface="Tahoma" panose="020B0604030504040204" pitchFamily="34" charset="0"/>
                <a:ea typeface="Tahoma" panose="020B0604030504040204" pitchFamily="34" charset="0"/>
                <a:cs typeface="Tahoma" panose="020B0604030504040204" pitchFamily="34" charset="0"/>
              </a:rPr>
              <a:t>הראנר</a:t>
            </a:r>
            <a:r>
              <a:rPr lang="he-IL" sz="1200" b="1" dirty="0">
                <a:solidFill>
                  <a:srgbClr val="373753"/>
                </a:solidFill>
                <a:latin typeface="Tahoma" panose="020B0604030504040204" pitchFamily="34" charset="0"/>
                <a:ea typeface="Tahoma" panose="020B0604030504040204" pitchFamily="34" charset="0"/>
                <a:cs typeface="Tahoma" panose="020B0604030504040204" pitchFamily="34" charset="0"/>
              </a:rPr>
              <a:t>, עוטרה האות הראשונה של שמה בסגנון ציורי הגולגולת המפורסמים של האמנית  אשר הושפעו מן המערב  הפרוע. </a:t>
            </a:r>
          </a:p>
        </p:txBody>
      </p:sp>
      <p:sp>
        <p:nvSpPr>
          <p:cNvPr id="10" name="מלבן 9"/>
          <p:cNvSpPr/>
          <p:nvPr/>
        </p:nvSpPr>
        <p:spPr>
          <a:xfrm>
            <a:off x="2919835" y="1490824"/>
            <a:ext cx="2336750" cy="461665"/>
          </a:xfrm>
          <a:prstGeom prst="rect">
            <a:avLst/>
          </a:prstGeom>
        </p:spPr>
        <p:txBody>
          <a:bodyPr wrap="square">
            <a:spAutoFit/>
          </a:bodyPr>
          <a:lstStyle/>
          <a:p>
            <a:pPr algn="l"/>
            <a:r>
              <a:rPr lang="en-US" sz="800" b="1" i="1" dirty="0">
                <a:solidFill>
                  <a:prstClr val="black"/>
                </a:solidFill>
                <a:latin typeface="Times New Roman" panose="02020603050405020304" pitchFamily="18" charset="0"/>
                <a:ea typeface="+mj-ea"/>
                <a:cs typeface="Times New Roman" panose="02020603050405020304" pitchFamily="18" charset="0"/>
              </a:rPr>
              <a:t>Georgia O’Keeffe</a:t>
            </a:r>
            <a:br>
              <a:rPr lang="en-US" sz="800" b="1" i="1" dirty="0">
                <a:solidFill>
                  <a:prstClr val="black"/>
                </a:solidFill>
                <a:latin typeface="Times New Roman" panose="02020603050405020304" pitchFamily="18" charset="0"/>
                <a:ea typeface="+mj-ea"/>
                <a:cs typeface="Times New Roman" panose="02020603050405020304" pitchFamily="18" charset="0"/>
              </a:rPr>
            </a:br>
            <a:r>
              <a:rPr lang="en-US" sz="800" b="1" i="1" dirty="0">
                <a:solidFill>
                  <a:prstClr val="black"/>
                </a:solidFill>
                <a:latin typeface="Times New Roman" panose="02020603050405020304" pitchFamily="18" charset="0"/>
                <a:ea typeface="+mj-ea"/>
                <a:cs typeface="Times New Roman" panose="02020603050405020304" pitchFamily="18" charset="0"/>
              </a:rPr>
              <a:t>Ram’s Head, White Hollyhock-Hills , 1935</a:t>
            </a:r>
            <a:br>
              <a:rPr lang="en-US" sz="800" b="1" i="1" dirty="0">
                <a:solidFill>
                  <a:prstClr val="black"/>
                </a:solidFill>
                <a:latin typeface="Times New Roman" panose="02020603050405020304" pitchFamily="18" charset="0"/>
                <a:ea typeface="+mj-ea"/>
                <a:cs typeface="Times New Roman" panose="02020603050405020304" pitchFamily="18" charset="0"/>
              </a:rPr>
            </a:br>
            <a:r>
              <a:rPr lang="en-US" sz="800" b="1" i="1" dirty="0">
                <a:solidFill>
                  <a:prstClr val="black"/>
                </a:solidFill>
                <a:latin typeface="Times New Roman" panose="02020603050405020304" pitchFamily="18" charset="0"/>
                <a:ea typeface="+mj-ea"/>
                <a:cs typeface="Times New Roman" panose="02020603050405020304" pitchFamily="18" charset="0"/>
              </a:rPr>
              <a:t>Brooklyn Museum,</a:t>
            </a:r>
            <a:endParaRPr lang="he-IL" dirty="0"/>
          </a:p>
        </p:txBody>
      </p:sp>
      <p:sp>
        <p:nvSpPr>
          <p:cNvPr id="17" name="מלבן 16"/>
          <p:cNvSpPr/>
          <p:nvPr/>
        </p:nvSpPr>
        <p:spPr>
          <a:xfrm>
            <a:off x="1404235" y="1794474"/>
            <a:ext cx="925253" cy="338554"/>
          </a:xfrm>
          <a:prstGeom prst="rect">
            <a:avLst/>
          </a:prstGeom>
        </p:spPr>
        <p:txBody>
          <a:bodyPr wrap="none">
            <a:spAutoFit/>
          </a:bodyPr>
          <a:lstStyle/>
          <a:p>
            <a:pPr algn="l"/>
            <a:r>
              <a:rPr lang="en-US" sz="800" b="1" i="1" dirty="0">
                <a:latin typeface="Times New Roman" panose="02020603050405020304" pitchFamily="18" charset="0"/>
                <a:cs typeface="Times New Roman" panose="02020603050405020304" pitchFamily="18" charset="0"/>
              </a:rPr>
              <a:t>Georgia </a:t>
            </a:r>
            <a:r>
              <a:rPr lang="en-US" sz="800" b="1" i="1" dirty="0" smtClean="0">
                <a:latin typeface="Times New Roman" panose="02020603050405020304" pitchFamily="18" charset="0"/>
                <a:cs typeface="Times New Roman" panose="02020603050405020304" pitchFamily="18" charset="0"/>
              </a:rPr>
              <a:t>O'Keeffe</a:t>
            </a:r>
          </a:p>
          <a:p>
            <a:pPr algn="l"/>
            <a:r>
              <a:rPr lang="en-US" sz="800" b="1" i="1" dirty="0" smtClean="0">
                <a:latin typeface="Times New Roman" panose="02020603050405020304" pitchFamily="18" charset="0"/>
                <a:cs typeface="Times New Roman" panose="02020603050405020304" pitchFamily="18" charset="0"/>
              </a:rPr>
              <a:t>Black Iris, 1926</a:t>
            </a:r>
            <a:endParaRPr lang="he-IL" sz="800" b="1" i="1" dirty="0">
              <a:latin typeface="Times New Roman" panose="02020603050405020304" pitchFamily="18" charset="0"/>
              <a:cs typeface="Times New Roman" panose="02020603050405020304" pitchFamily="18" charset="0"/>
            </a:endParaRPr>
          </a:p>
        </p:txBody>
      </p:sp>
      <p:pic>
        <p:nvPicPr>
          <p:cNvPr id="20" name="תמונה 19"/>
          <p:cNvPicPr>
            <a:picLocks noChangeAspect="1"/>
          </p:cNvPicPr>
          <p:nvPr/>
        </p:nvPicPr>
        <p:blipFill>
          <a:blip r:embed="rId9"/>
          <a:stretch>
            <a:fillRect/>
          </a:stretch>
        </p:blipFill>
        <p:spPr>
          <a:xfrm>
            <a:off x="1466333" y="0"/>
            <a:ext cx="1494203" cy="1812324"/>
          </a:xfrm>
          <a:prstGeom prst="rect">
            <a:avLst/>
          </a:prstGeom>
        </p:spPr>
      </p:pic>
    </p:spTree>
    <p:extLst>
      <p:ext uri="{BB962C8B-B14F-4D97-AF65-F5344CB8AC3E}">
        <p14:creationId xmlns:p14="http://schemas.microsoft.com/office/powerpoint/2010/main" val="3717895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3">
            <a:lum bright="70000" contrast="-70000"/>
          </a:blip>
          <a:srcRect b="54"/>
          <a:stretch/>
        </p:blipFill>
        <p:spPr>
          <a:xfrm>
            <a:off x="-1181100" y="-78377"/>
            <a:ext cx="14544403" cy="6949440"/>
          </a:xfrm>
          <a:prstGeom prst="rect">
            <a:avLst/>
          </a:prstGeom>
        </p:spPr>
      </p:pic>
      <p:sp>
        <p:nvSpPr>
          <p:cNvPr id="3" name="מציין מיקום תוכן 2"/>
          <p:cNvSpPr>
            <a:spLocks noGrp="1"/>
          </p:cNvSpPr>
          <p:nvPr>
            <p:ph idx="1"/>
          </p:nvPr>
        </p:nvSpPr>
        <p:spPr>
          <a:xfrm>
            <a:off x="955767" y="728344"/>
            <a:ext cx="10515600" cy="5463449"/>
          </a:xfrm>
        </p:spPr>
        <p:txBody>
          <a:bodyPr>
            <a:noAutofit/>
          </a:bodyPr>
          <a:lstStyle/>
          <a:p>
            <a:pPr marL="0" indent="0">
              <a:buNone/>
            </a:pPr>
            <a:r>
              <a:rPr lang="he-IL" sz="1400" b="1" dirty="0" smtClean="0">
                <a:solidFill>
                  <a:srgbClr val="641702"/>
                </a:solidFill>
                <a:latin typeface="Tahoma" panose="020B0604030504040204" pitchFamily="34" charset="0"/>
                <a:ea typeface="Tahoma" panose="020B0604030504040204" pitchFamily="34" charset="0"/>
                <a:cs typeface="Tahoma" panose="020B0604030504040204" pitchFamily="34" charset="0"/>
              </a:rPr>
              <a:t>תגובות</a:t>
            </a: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העבודה </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הוצגה לראשונה ב-1980 וזכתה לתגובות מעורבות. </a:t>
            </a:r>
            <a:r>
              <a:rPr lang="he-IL" sz="1400" dirty="0" err="1">
                <a:solidFill>
                  <a:srgbClr val="641702"/>
                </a:solidFill>
                <a:latin typeface="Tahoma" panose="020B0604030504040204" pitchFamily="34" charset="0"/>
                <a:ea typeface="Tahoma" panose="020B0604030504040204" pitchFamily="34" charset="0"/>
                <a:cs typeface="Tahoma" panose="020B0604030504040204" pitchFamily="34" charset="0"/>
              </a:rPr>
              <a:t>לוסי</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 </a:t>
            </a:r>
            <a:r>
              <a:rPr lang="he-IL" sz="1400" dirty="0" err="1">
                <a:solidFill>
                  <a:srgbClr val="641702"/>
                </a:solidFill>
                <a:latin typeface="Tahoma" panose="020B0604030504040204" pitchFamily="34" charset="0"/>
                <a:ea typeface="Tahoma" panose="020B0604030504040204" pitchFamily="34" charset="0"/>
                <a:cs typeface="Tahoma" panose="020B0604030504040204" pitchFamily="34" charset="0"/>
              </a:rPr>
              <a:t>ליפארד</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 </a:t>
            </a: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Lucy Lippard </a:t>
            </a: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 סופרת </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ומבקרת אומנות כתבה שהעבודה פורצת דרך ודוגמה מצוינת לעשייה </a:t>
            </a: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פמיניסטית . תגובות דומות</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 מהללות, נשמעו ממבקרי אמנות </a:t>
            </a: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נוספים. במקביל</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 מבקרים אחרים ביקרו את העבודה ומבקר האומנות של הניו יורק טיימס, באותה התקופה, טען שהעבודה </a:t>
            </a:r>
            <a:r>
              <a:rPr lang="he-IL" sz="1400" dirty="0" err="1">
                <a:solidFill>
                  <a:srgbClr val="641702"/>
                </a:solidFill>
                <a:latin typeface="Tahoma" panose="020B0604030504040204" pitchFamily="34" charset="0"/>
                <a:ea typeface="Tahoma" panose="020B0604030504040204" pitchFamily="34" charset="0"/>
                <a:cs typeface="Tahoma" panose="020B0604030504040204" pitchFamily="34" charset="0"/>
              </a:rPr>
              <a:t>קלישאית</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 והמיצב אינו אמנות </a:t>
            </a: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טובה .</a:t>
            </a:r>
            <a:endPar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ביקורת פמיניסטית התמקדה בכך שנשים רבות עבדו בהתנדבות בהקמת המיצב ומרביתן לא קיבלו שכר או הוקרה. כמו כן, העבודה על המיצב התנהלה בצורה שיתופית אך היררכית ועל כן טענו המבקרות, מסיבת ארוחת הערב </a:t>
            </a: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מאבדת חלק </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מהערכים </a:t>
            </a: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הפמיניסטיים. </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כמובן, שנוכחותה של אישה אפרו-אמריקאית אחת בלבד, </a:t>
            </a:r>
            <a:r>
              <a:rPr lang="he-IL" sz="1400" dirty="0" err="1">
                <a:solidFill>
                  <a:srgbClr val="641702"/>
                </a:solidFill>
                <a:latin typeface="Tahoma" panose="020B0604030504040204" pitchFamily="34" charset="0"/>
                <a:ea typeface="Tahoma" panose="020B0604030504040204" pitchFamily="34" charset="0"/>
                <a:cs typeface="Tahoma" panose="020B0604030504040204" pitchFamily="34" charset="0"/>
              </a:rPr>
              <a:t>סוג'ורנר</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 </a:t>
            </a:r>
            <a:r>
              <a:rPr lang="he-IL" sz="1400" dirty="0" err="1">
                <a:solidFill>
                  <a:srgbClr val="641702"/>
                </a:solidFill>
                <a:latin typeface="Tahoma" panose="020B0604030504040204" pitchFamily="34" charset="0"/>
                <a:ea typeface="Tahoma" panose="020B0604030504040204" pitchFamily="34" charset="0"/>
                <a:cs typeface="Tahoma" panose="020B0604030504040204" pitchFamily="34" charset="0"/>
              </a:rPr>
              <a:t>טרות</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 כסועדת, הובילה לביקורת על כך ששיקגו מתעלמת מההיסטוריה של נשים </a:t>
            </a:r>
            <a:r>
              <a:rPr lang="he-IL" sz="1400" dirty="0" err="1">
                <a:solidFill>
                  <a:srgbClr val="641702"/>
                </a:solidFill>
                <a:latin typeface="Tahoma" panose="020B0604030504040204" pitchFamily="34" charset="0"/>
                <a:ea typeface="Tahoma" panose="020B0604030504040204" pitchFamily="34" charset="0"/>
                <a:cs typeface="Tahoma" panose="020B0604030504040204" pitchFamily="34" charset="0"/>
              </a:rPr>
              <a:t>ציבעוניות</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 ובייחוד שחורות. המבקרות ציינו כי צלחתה של </a:t>
            </a:r>
            <a:r>
              <a:rPr lang="he-IL" sz="1400" dirty="0" err="1">
                <a:solidFill>
                  <a:srgbClr val="641702"/>
                </a:solidFill>
                <a:latin typeface="Tahoma" panose="020B0604030504040204" pitchFamily="34" charset="0"/>
                <a:ea typeface="Tahoma" panose="020B0604030504040204" pitchFamily="34" charset="0"/>
                <a:cs typeface="Tahoma" panose="020B0604030504040204" pitchFamily="34" charset="0"/>
              </a:rPr>
              <a:t>טרות</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 מעוצבת בצורה שונה מכל הצלחות האחרות. בניגוד לכל הסועדות האחרות, הצלחת של </a:t>
            </a:r>
            <a:r>
              <a:rPr lang="he-IL" sz="1400" dirty="0" err="1">
                <a:solidFill>
                  <a:srgbClr val="641702"/>
                </a:solidFill>
                <a:latin typeface="Tahoma" panose="020B0604030504040204" pitchFamily="34" charset="0"/>
                <a:ea typeface="Tahoma" panose="020B0604030504040204" pitchFamily="34" charset="0"/>
                <a:cs typeface="Tahoma" panose="020B0604030504040204" pitchFamily="34" charset="0"/>
              </a:rPr>
              <a:t>טרות</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 מעוטרת בשלושה פרצופים ולא כמו יתר הצלחות המקושטות </a:t>
            </a:r>
            <a:r>
              <a:rPr lang="he-IL" sz="1400" dirty="0" err="1">
                <a:solidFill>
                  <a:srgbClr val="641702"/>
                </a:solidFill>
                <a:latin typeface="Tahoma" panose="020B0604030504040204" pitchFamily="34" charset="0"/>
                <a:ea typeface="Tahoma" panose="020B0604030504040204" pitchFamily="34" charset="0"/>
                <a:cs typeface="Tahoma" panose="020B0604030504040204" pitchFamily="34" charset="0"/>
              </a:rPr>
              <a:t>בווגינות</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 בעיצובים </a:t>
            </a: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ייחודיים.</a:t>
            </a:r>
            <a:endPar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קריאה מאוחרת של מבקרות את העבודה של ג'ודי שיקגו, הכירה בחשיבותה לקאנון הפמיניסטי ולדיון הציבורי במקומן של נשים בהיסטוריה המערבית. למיצב יש חשיבות חינוכית ונוצר בתקופה שהידע על מנהיגות כמעט ולא היה זמין למי שלא עסק במחקר </a:t>
            </a: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היסטורי.</a:t>
            </a:r>
            <a:endPar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ב- 1990 נבחנה האפשרות שאוניברסיטת מחוז קולומביה תציג את מיצב מסיבת ארוחת הערב. שיקגו הסכימה לתרום את העבודה לאוסף האומנות של האוניברסיטה. אולם דיווח לא מדויק של וושינגטון טיימס עורר דיון ציבורי ער, שלבסוף, גם לכך שהעבודה לא נתרמה לאוניברסיטה. העיתון כתב שהאוניברסיטה תשקיע 1.6 מיליון דולר ברכישה והצגה של </a:t>
            </a: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המיצב </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הכולל 39 צלחות מפוסלות שחלקן מזכירות את איבר המין הנשי. חברי בית הנבחרים של ארצות הברית מהפלגה הרפובליקנית ביקרו את השקעת כספי </a:t>
            </a: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הציבור </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ברכישה של עבודת אומנות בעלת </a:t>
            </a: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קונוטציות מיניות. </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העיתון תיקן את אי הדיוקים אך שיקגו החליטה </a:t>
            </a: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שלא </a:t>
            </a: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לתרום את העבודה לאוניברסיטת מחוז </a:t>
            </a:r>
            <a:r>
              <a:rPr lang="he-IL" sz="1400" dirty="0" smtClean="0">
                <a:solidFill>
                  <a:srgbClr val="641702"/>
                </a:solidFill>
                <a:latin typeface="Tahoma" panose="020B0604030504040204" pitchFamily="34" charset="0"/>
                <a:ea typeface="Tahoma" panose="020B0604030504040204" pitchFamily="34" charset="0"/>
                <a:cs typeface="Tahoma" panose="020B0604030504040204" pitchFamily="34" charset="0"/>
              </a:rPr>
              <a:t>קולומביה.</a:t>
            </a:r>
          </a:p>
          <a:p>
            <a:pPr marL="0" indent="0">
              <a:buNone/>
            </a:pPr>
            <a:r>
              <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rPr>
              <a:t>בשנת 2002 נתרמה העבודה למוזיאון ברוקלין, על ידי קרן פמיניסטית, והיא מוצגת במוזיאון בתצוגת קבע החל משנת 2007</a:t>
            </a:r>
          </a:p>
          <a:p>
            <a:pPr marL="0" indent="0">
              <a:buNone/>
            </a:pPr>
            <a:endPar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he-IL" sz="1400" dirty="0">
              <a:solidFill>
                <a:srgbClr val="64170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4111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30722" name="תמונה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8513" y="1828800"/>
            <a:ext cx="51339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מלבן 7"/>
          <p:cNvSpPr>
            <a:spLocks noChangeArrowheads="1"/>
          </p:cNvSpPr>
          <p:nvPr/>
        </p:nvSpPr>
        <p:spPr bwMode="auto">
          <a:xfrm>
            <a:off x="5995246" y="1760099"/>
            <a:ext cx="6870700" cy="378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Calibri" panose="020F0502020204030204" pitchFamily="34" charset="0"/>
                <a:cs typeface="Arial" panose="020B0604020202020204" pitchFamily="34" charset="0"/>
              </a:defRPr>
            </a:lvl1pPr>
            <a:lvl2pPr marL="742950" indent="-285750" algn="r" rtl="1">
              <a:defRPr>
                <a:solidFill>
                  <a:schemeClr val="tx1"/>
                </a:solidFill>
                <a:latin typeface="Calibri" panose="020F0502020204030204" pitchFamily="34" charset="0"/>
                <a:cs typeface="Arial" panose="020B0604020202020204" pitchFamily="34" charset="0"/>
              </a:defRPr>
            </a:lvl2pPr>
            <a:lvl3pPr marL="1143000" indent="-228600" algn="r" rtl="1">
              <a:defRPr>
                <a:solidFill>
                  <a:schemeClr val="tx1"/>
                </a:solidFill>
                <a:latin typeface="Calibri" panose="020F0502020204030204" pitchFamily="34" charset="0"/>
                <a:cs typeface="Arial" panose="020B0604020202020204" pitchFamily="34" charset="0"/>
              </a:defRPr>
            </a:lvl3pPr>
            <a:lvl4pPr marL="1600200" indent="-228600" algn="r" rtl="1">
              <a:defRPr>
                <a:solidFill>
                  <a:schemeClr val="tx1"/>
                </a:solidFill>
                <a:latin typeface="Calibri" panose="020F0502020204030204" pitchFamily="34" charset="0"/>
                <a:cs typeface="Arial" panose="020B0604020202020204" pitchFamily="34" charset="0"/>
              </a:defRPr>
            </a:lvl4pPr>
            <a:lvl5pPr marL="2057400" indent="-228600" algn="r" rtl="1">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fontAlgn="base">
              <a:lnSpc>
                <a:spcPct val="150000"/>
              </a:lnSpc>
              <a:spcBef>
                <a:spcPct val="0"/>
              </a:spcBef>
              <a:spcAft>
                <a:spcPct val="0"/>
              </a:spcAft>
            </a:pPr>
            <a:r>
              <a:rPr lang="en-US" altLang="he-IL" b="1" i="1" dirty="0" smtClean="0">
                <a:solidFill>
                  <a:prstClr val="black"/>
                </a:solidFill>
                <a:latin typeface="Times New Roman" panose="02020603050405020304" pitchFamily="18" charset="0"/>
                <a:cs typeface="Times New Roman" panose="02020603050405020304" pitchFamily="18" charset="0"/>
                <a:hlinkClick r:id="rId3"/>
              </a:rPr>
              <a:t>https://he.wikipedia.org/The Dinner Party</a:t>
            </a:r>
            <a:endParaRPr lang="en-US" altLang="he-IL" b="1" i="1" dirty="0" smtClean="0">
              <a:solidFill>
                <a:prstClr val="black"/>
              </a:solidFill>
              <a:latin typeface="Times New Roman" panose="02020603050405020304" pitchFamily="18" charset="0"/>
              <a:cs typeface="Times New Roman" panose="02020603050405020304" pitchFamily="18" charset="0"/>
            </a:endParaRPr>
          </a:p>
          <a:p>
            <a:pPr algn="l" fontAlgn="base">
              <a:lnSpc>
                <a:spcPct val="150000"/>
              </a:lnSpc>
              <a:spcBef>
                <a:spcPct val="0"/>
              </a:spcBef>
              <a:spcAft>
                <a:spcPct val="0"/>
              </a:spcAft>
            </a:pPr>
            <a:r>
              <a:rPr lang="en-US" altLang="he-IL" b="1" i="1" dirty="0" smtClean="0">
                <a:solidFill>
                  <a:prstClr val="black"/>
                </a:solidFill>
                <a:latin typeface="Times New Roman" panose="02020603050405020304" pitchFamily="18" charset="0"/>
                <a:cs typeface="Times New Roman" panose="02020603050405020304" pitchFamily="18" charset="0"/>
                <a:hlinkClick r:id="rId4"/>
              </a:rPr>
              <a:t>https://en.wikipedia.org/The_Dinner_Party</a:t>
            </a:r>
            <a:endParaRPr lang="en-US" altLang="he-IL" b="1" i="1" dirty="0" smtClean="0">
              <a:solidFill>
                <a:prstClr val="black"/>
              </a:solidFill>
              <a:latin typeface="Times New Roman" panose="02020603050405020304" pitchFamily="18" charset="0"/>
              <a:cs typeface="Times New Roman" panose="02020603050405020304" pitchFamily="18" charset="0"/>
            </a:endParaRPr>
          </a:p>
          <a:p>
            <a:pPr algn="l" fontAlgn="base">
              <a:lnSpc>
                <a:spcPct val="150000"/>
              </a:lnSpc>
              <a:spcBef>
                <a:spcPct val="0"/>
              </a:spcBef>
              <a:spcAft>
                <a:spcPct val="0"/>
              </a:spcAft>
            </a:pPr>
            <a:r>
              <a:rPr lang="en-US" altLang="he-IL" b="1" i="1" dirty="0" smtClean="0">
                <a:solidFill>
                  <a:prstClr val="black"/>
                </a:solidFill>
                <a:latin typeface="Times New Roman" panose="02020603050405020304" pitchFamily="18" charset="0"/>
                <a:cs typeface="Times New Roman" panose="02020603050405020304" pitchFamily="18" charset="0"/>
                <a:hlinkClick r:id="rId5"/>
              </a:rPr>
              <a:t>https://www.brooklynmuseum.org/eascfa/dinner_party</a:t>
            </a:r>
            <a:endParaRPr lang="en-US" altLang="he-IL" b="1" i="1" dirty="0" smtClean="0">
              <a:solidFill>
                <a:prstClr val="black"/>
              </a:solidFill>
              <a:latin typeface="Times New Roman" panose="02020603050405020304" pitchFamily="18" charset="0"/>
              <a:cs typeface="Times New Roman" panose="02020603050405020304" pitchFamily="18" charset="0"/>
            </a:endParaRPr>
          </a:p>
          <a:p>
            <a:pPr algn="l" fontAlgn="base">
              <a:lnSpc>
                <a:spcPct val="150000"/>
              </a:lnSpc>
              <a:spcBef>
                <a:spcPct val="0"/>
              </a:spcBef>
              <a:spcAft>
                <a:spcPct val="0"/>
              </a:spcAft>
            </a:pPr>
            <a:r>
              <a:rPr lang="en-US" altLang="he-IL" b="1" i="1" dirty="0" smtClean="0">
                <a:solidFill>
                  <a:prstClr val="black"/>
                </a:solidFill>
                <a:latin typeface="Times New Roman" panose="02020603050405020304" pitchFamily="18" charset="0"/>
                <a:cs typeface="Times New Roman" panose="02020603050405020304" pitchFamily="18" charset="0"/>
                <a:hlinkClick r:id="rId6"/>
              </a:rPr>
              <a:t>http://www.judychicago.com//the-dinner-party</a:t>
            </a:r>
            <a:endParaRPr lang="en-US" altLang="he-IL" b="1" i="1" dirty="0" smtClean="0">
              <a:solidFill>
                <a:prstClr val="black"/>
              </a:solidFill>
              <a:latin typeface="Times New Roman" panose="02020603050405020304" pitchFamily="18" charset="0"/>
              <a:cs typeface="Times New Roman" panose="02020603050405020304" pitchFamily="18" charset="0"/>
            </a:endParaRPr>
          </a:p>
          <a:p>
            <a:pPr algn="l" fontAlgn="base">
              <a:lnSpc>
                <a:spcPct val="150000"/>
              </a:lnSpc>
              <a:spcBef>
                <a:spcPct val="0"/>
              </a:spcBef>
              <a:spcAft>
                <a:spcPct val="0"/>
              </a:spcAft>
            </a:pPr>
            <a:r>
              <a:rPr lang="en-US" altLang="he-IL" b="1" i="1" dirty="0" smtClean="0">
                <a:solidFill>
                  <a:prstClr val="black"/>
                </a:solidFill>
                <a:latin typeface="Times New Roman" panose="02020603050405020304" pitchFamily="18" charset="0"/>
                <a:cs typeface="Times New Roman" panose="02020603050405020304" pitchFamily="18" charset="0"/>
                <a:hlinkClick r:id="rId7"/>
              </a:rPr>
              <a:t>https://www.throughtheflower.org/projects/the_dinner_party</a:t>
            </a:r>
          </a:p>
          <a:p>
            <a:pPr algn="l" fontAlgn="base">
              <a:lnSpc>
                <a:spcPct val="150000"/>
              </a:lnSpc>
              <a:spcBef>
                <a:spcPct val="0"/>
              </a:spcBef>
              <a:spcAft>
                <a:spcPct val="0"/>
              </a:spcAft>
            </a:pPr>
            <a:r>
              <a:rPr lang="en-US" altLang="he-IL" b="1" i="1" dirty="0" smtClean="0">
                <a:solidFill>
                  <a:prstClr val="black"/>
                </a:solidFill>
                <a:latin typeface="Times New Roman" panose="02020603050405020304" pitchFamily="18" charset="0"/>
                <a:cs typeface="Times New Roman" panose="02020603050405020304" pitchFamily="18" charset="0"/>
                <a:hlinkClick r:id="rId7"/>
              </a:rPr>
              <a:t>https://www.youtube.com/watch?v=9yMtdWxAc60</a:t>
            </a:r>
          </a:p>
          <a:p>
            <a:pPr algn="l">
              <a:lnSpc>
                <a:spcPct val="150000"/>
              </a:lnSpc>
            </a:pPr>
            <a:r>
              <a:rPr lang="en-US" b="1" i="1" dirty="0" smtClean="0">
                <a:solidFill>
                  <a:prstClr val="black"/>
                </a:solidFill>
                <a:latin typeface="Times New Roman" panose="02020603050405020304" pitchFamily="18" charset="0"/>
                <a:cs typeface="Times New Roman" panose="02020603050405020304" pitchFamily="18" charset="0"/>
                <a:hlinkClick r:id="rId8"/>
              </a:rPr>
              <a:t>https</a:t>
            </a:r>
            <a:r>
              <a:rPr lang="en-US" b="1" i="1" dirty="0" smtClean="0">
                <a:solidFill>
                  <a:prstClr val="black"/>
                </a:solidFill>
                <a:latin typeface="Times New Roman" panose="02020603050405020304" pitchFamily="18" charset="0"/>
                <a:cs typeface="Times New Roman" panose="02020603050405020304" pitchFamily="18" charset="0"/>
                <a:hlinkClick r:id="rId8"/>
              </a:rPr>
              <a:t>://ehudneum.wordpress.com/The </a:t>
            </a:r>
            <a:r>
              <a:rPr lang="en-US" b="1" i="1" dirty="0" smtClean="0">
                <a:solidFill>
                  <a:prstClr val="black"/>
                </a:solidFill>
                <a:latin typeface="Times New Roman" panose="02020603050405020304" pitchFamily="18" charset="0"/>
                <a:cs typeface="Times New Roman" panose="02020603050405020304" pitchFamily="18" charset="0"/>
                <a:hlinkClick r:id="rId8"/>
              </a:rPr>
              <a:t>Dinner Party</a:t>
            </a:r>
            <a:endParaRPr lang="en-US" altLang="he-IL" b="1" i="1" dirty="0" smtClean="0">
              <a:solidFill>
                <a:prstClr val="black"/>
              </a:solidFill>
              <a:latin typeface="Times New Roman" panose="02020603050405020304" pitchFamily="18" charset="0"/>
              <a:cs typeface="Times New Roman" panose="02020603050405020304" pitchFamily="18" charset="0"/>
              <a:hlinkClick r:id="rId7"/>
            </a:endParaRPr>
          </a:p>
          <a:p>
            <a:pPr algn="l" fontAlgn="base">
              <a:lnSpc>
                <a:spcPct val="150000"/>
              </a:lnSpc>
              <a:spcBef>
                <a:spcPct val="0"/>
              </a:spcBef>
              <a:spcAft>
                <a:spcPct val="0"/>
              </a:spcAft>
            </a:pPr>
            <a:r>
              <a:rPr lang="en-US" altLang="he-IL" b="1" i="1" dirty="0" smtClean="0">
                <a:solidFill>
                  <a:prstClr val="black"/>
                </a:solidFill>
                <a:latin typeface="Times New Roman" panose="02020603050405020304" pitchFamily="18" charset="0"/>
                <a:cs typeface="Times New Roman" panose="02020603050405020304" pitchFamily="18" charset="0"/>
                <a:hlinkClick r:id="rId7"/>
              </a:rPr>
              <a:t>https://www.brainpickings.org//the-dinner-party-judy-chicago</a:t>
            </a:r>
            <a:endParaRPr lang="en-US" altLang="he-IL" b="1" i="1" dirty="0" smtClean="0">
              <a:solidFill>
                <a:prstClr val="black"/>
              </a:solidFill>
              <a:latin typeface="Times New Roman" panose="02020603050405020304" pitchFamily="18" charset="0"/>
              <a:cs typeface="Times New Roman" panose="02020603050405020304" pitchFamily="18" charset="0"/>
            </a:endParaRPr>
          </a:p>
          <a:p>
            <a:pPr algn="l" fontAlgn="base">
              <a:lnSpc>
                <a:spcPct val="150000"/>
              </a:lnSpc>
              <a:spcBef>
                <a:spcPct val="0"/>
              </a:spcBef>
              <a:spcAft>
                <a:spcPct val="0"/>
              </a:spcAft>
            </a:pPr>
            <a:endParaRPr lang="en-US" altLang="he-IL" b="1" i="1" dirty="0" smtClean="0">
              <a:solidFill>
                <a:prstClr val="black"/>
              </a:solidFill>
              <a:latin typeface="Times New Roman" panose="02020603050405020304" pitchFamily="18" charset="0"/>
              <a:cs typeface="Times New Roman" panose="02020603050405020304" pitchFamily="18" charset="0"/>
            </a:endParaRPr>
          </a:p>
        </p:txBody>
      </p:sp>
      <p:sp>
        <p:nvSpPr>
          <p:cNvPr id="30724" name="TextBox 8"/>
          <p:cNvSpPr txBox="1">
            <a:spLocks noChangeArrowheads="1"/>
          </p:cNvSpPr>
          <p:nvPr/>
        </p:nvSpPr>
        <p:spPr bwMode="auto">
          <a:xfrm>
            <a:off x="9779000" y="1044575"/>
            <a:ext cx="2108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Calibri" panose="020F0502020204030204" pitchFamily="34" charset="0"/>
                <a:cs typeface="Arial" panose="020B0604020202020204" pitchFamily="34" charset="0"/>
              </a:defRPr>
            </a:lvl1pPr>
            <a:lvl2pPr marL="742950" indent="-285750" algn="r" rtl="1">
              <a:defRPr>
                <a:solidFill>
                  <a:schemeClr val="tx1"/>
                </a:solidFill>
                <a:latin typeface="Calibri" panose="020F0502020204030204" pitchFamily="34" charset="0"/>
                <a:cs typeface="Arial" panose="020B0604020202020204" pitchFamily="34" charset="0"/>
              </a:defRPr>
            </a:lvl2pPr>
            <a:lvl3pPr marL="1143000" indent="-228600" algn="r" rtl="1">
              <a:defRPr>
                <a:solidFill>
                  <a:schemeClr val="tx1"/>
                </a:solidFill>
                <a:latin typeface="Calibri" panose="020F0502020204030204" pitchFamily="34" charset="0"/>
                <a:cs typeface="Arial" panose="020B0604020202020204" pitchFamily="34" charset="0"/>
              </a:defRPr>
            </a:lvl3pPr>
            <a:lvl4pPr marL="1600200" indent="-228600" algn="r" rtl="1">
              <a:defRPr>
                <a:solidFill>
                  <a:schemeClr val="tx1"/>
                </a:solidFill>
                <a:latin typeface="Calibri" panose="020F0502020204030204" pitchFamily="34" charset="0"/>
                <a:cs typeface="Arial" panose="020B0604020202020204" pitchFamily="34" charset="0"/>
              </a:defRPr>
            </a:lvl4pPr>
            <a:lvl5pPr marL="2057400" indent="-228600" algn="r" rtl="1">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he-IL" altLang="he-IL" b="1" dirty="0" smtClean="0">
                <a:solidFill>
                  <a:prstClr val="black"/>
                </a:solidFill>
                <a:latin typeface="Tahoma" panose="020B0604030504040204" pitchFamily="34" charset="0"/>
                <a:cs typeface="Tahoma" panose="020B0604030504040204" pitchFamily="34" charset="0"/>
              </a:rPr>
              <a:t>מקורות:</a:t>
            </a: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endParaRPr lang="he-IL" altLang="he-IL" b="1" dirty="0" smtClean="0">
              <a:solidFill>
                <a:prstClr val="black"/>
              </a:solidFill>
              <a:latin typeface="Tahoma" panose="020B0604030504040204" pitchFamily="34" charset="0"/>
              <a:cs typeface="Tahoma" panose="020B0604030504040204" pitchFamily="34" charset="0"/>
            </a:endParaRPr>
          </a:p>
          <a:p>
            <a:pPr fontAlgn="base">
              <a:spcBef>
                <a:spcPct val="0"/>
              </a:spcBef>
              <a:spcAft>
                <a:spcPct val="0"/>
              </a:spcAft>
            </a:pPr>
            <a:r>
              <a:rPr lang="he-IL" altLang="he-IL" b="1" dirty="0" smtClean="0">
                <a:solidFill>
                  <a:prstClr val="black"/>
                </a:solidFill>
                <a:latin typeface="Tahoma" panose="020B0604030504040204" pitchFamily="34" charset="0"/>
                <a:cs typeface="Tahoma" panose="020B0604030504040204" pitchFamily="34" charset="0"/>
              </a:rPr>
              <a:t>עריכה: אסף פלר</a:t>
            </a:r>
          </a:p>
        </p:txBody>
      </p:sp>
      <p:sp>
        <p:nvSpPr>
          <p:cNvPr id="2" name="מלבן 1"/>
          <p:cNvSpPr/>
          <p:nvPr/>
        </p:nvSpPr>
        <p:spPr>
          <a:xfrm>
            <a:off x="677862" y="5807413"/>
            <a:ext cx="4040053" cy="1077218"/>
          </a:xfrm>
          <a:prstGeom prst="rect">
            <a:avLst/>
          </a:prstGeom>
        </p:spPr>
        <p:txBody>
          <a:bodyPr wrap="square">
            <a:spAutoFit/>
          </a:bodyPr>
          <a:lstStyle/>
          <a:p>
            <a:pPr algn="ctr">
              <a:defRPr/>
            </a:pPr>
            <a:r>
              <a:rPr lang="he-IL" sz="3200" b="1"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rPr>
              <a:t> המשך במצגת השלישית</a:t>
            </a:r>
          </a:p>
        </p:txBody>
      </p:sp>
    </p:spTree>
    <p:extLst>
      <p:ext uri="{BB962C8B-B14F-4D97-AF65-F5344CB8AC3E}">
        <p14:creationId xmlns:p14="http://schemas.microsoft.com/office/powerpoint/2010/main" val="3060384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E8DC"/>
        </a:solid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656408" y="907052"/>
            <a:ext cx="6934200" cy="5200650"/>
          </a:xfrm>
          <a:prstGeom prst="rect">
            <a:avLst/>
          </a:prstGeom>
        </p:spPr>
      </p:pic>
      <p:sp>
        <p:nvSpPr>
          <p:cNvPr id="5" name="מלבן 4"/>
          <p:cNvSpPr/>
          <p:nvPr/>
        </p:nvSpPr>
        <p:spPr>
          <a:xfrm>
            <a:off x="7903028" y="2071191"/>
            <a:ext cx="3344091" cy="2585323"/>
          </a:xfrm>
          <a:prstGeom prst="rect">
            <a:avLst/>
          </a:prstGeom>
        </p:spPr>
        <p:txBody>
          <a:bodyPr wrap="square">
            <a:spAutoFit/>
          </a:bodyPr>
          <a:lstStyle/>
          <a:p>
            <a:pPr algn="ctr">
              <a:lnSpc>
                <a:spcPct val="150000"/>
              </a:lnSpc>
            </a:pPr>
            <a:r>
              <a:rPr lang="he-IL" b="1" dirty="0">
                <a:solidFill>
                  <a:srgbClr val="542A00"/>
                </a:solidFill>
                <a:latin typeface="Tahoma" panose="020B0604030504040204" pitchFamily="34" charset="0"/>
                <a:ea typeface="Tahoma" panose="020B0604030504040204" pitchFamily="34" charset="0"/>
                <a:cs typeface="Tahoma" panose="020B0604030504040204" pitchFamily="34" charset="0"/>
              </a:rPr>
              <a:t>שלום לך, אני מזמין אותך לבקר באתר המצגות שלי</a:t>
            </a:r>
          </a:p>
          <a:p>
            <a:pPr algn="ctr">
              <a:lnSpc>
                <a:spcPct val="150000"/>
              </a:lnSpc>
            </a:pPr>
            <a:r>
              <a:rPr lang="he-IL" b="1" dirty="0" err="1">
                <a:solidFill>
                  <a:srgbClr val="542A00"/>
                </a:solidFill>
                <a:latin typeface="Tahoma" panose="020B0604030504040204" pitchFamily="34" charset="0"/>
                <a:ea typeface="Tahoma" panose="020B0604030504040204" pitchFamily="34" charset="0"/>
                <a:cs typeface="Tahoma" panose="020B0604030504040204" pitchFamily="34" charset="0"/>
              </a:rPr>
              <a:t>ולהנות</a:t>
            </a:r>
            <a:r>
              <a:rPr lang="he-IL" b="1" dirty="0">
                <a:solidFill>
                  <a:srgbClr val="542A00"/>
                </a:solidFill>
                <a:latin typeface="Tahoma" panose="020B0604030504040204" pitchFamily="34" charset="0"/>
                <a:ea typeface="Tahoma" panose="020B0604030504040204" pitchFamily="34" charset="0"/>
                <a:cs typeface="Tahoma" panose="020B0604030504040204" pitchFamily="34" charset="0"/>
              </a:rPr>
              <a:t> ממצגות נוספות</a:t>
            </a:r>
          </a:p>
          <a:p>
            <a:pPr algn="ctr">
              <a:lnSpc>
                <a:spcPct val="150000"/>
              </a:lnSpc>
            </a:pPr>
            <a:r>
              <a:rPr lang="he-IL" b="1" dirty="0">
                <a:solidFill>
                  <a:srgbClr val="542A00"/>
                </a:solidFill>
                <a:latin typeface="Tahoma" panose="020B0604030504040204" pitchFamily="34" charset="0"/>
                <a:ea typeface="Tahoma" panose="020B0604030504040204" pitchFamily="34" charset="0"/>
                <a:cs typeface="Tahoma" panose="020B0604030504040204" pitchFamily="34" charset="0"/>
              </a:rPr>
              <a:t>להתראות, אסף פלר</a:t>
            </a:r>
          </a:p>
          <a:p>
            <a:pPr algn="ctr">
              <a:lnSpc>
                <a:spcPct val="150000"/>
              </a:lnSpc>
            </a:pPr>
            <a:r>
              <a:rPr lang="en-US" b="1" dirty="0">
                <a:solidFill>
                  <a:srgbClr val="542A00"/>
                </a:solidFill>
                <a:latin typeface="Tahoma" panose="020B0604030504040204" pitchFamily="34" charset="0"/>
                <a:ea typeface="Tahoma" panose="020B0604030504040204" pitchFamily="34" charset="0"/>
                <a:cs typeface="Tahoma" panose="020B0604030504040204" pitchFamily="34" charset="0"/>
                <a:hlinkClick r:id="rId3"/>
              </a:rPr>
              <a:t>http://</a:t>
            </a:r>
            <a:r>
              <a:rPr lang="en-US" b="1" dirty="0" smtClean="0">
                <a:solidFill>
                  <a:srgbClr val="542A00"/>
                </a:solidFill>
                <a:latin typeface="Tahoma" panose="020B0604030504040204" pitchFamily="34" charset="0"/>
                <a:ea typeface="Tahoma" panose="020B0604030504040204" pitchFamily="34" charset="0"/>
                <a:cs typeface="Tahoma" panose="020B0604030504040204" pitchFamily="34" charset="0"/>
                <a:hlinkClick r:id="rId3"/>
              </a:rPr>
              <a:t>assaffeller.com</a:t>
            </a:r>
            <a:endParaRPr lang="en-US" b="1" dirty="0" smtClean="0">
              <a:solidFill>
                <a:srgbClr val="542A00"/>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US" b="1" dirty="0">
              <a:solidFill>
                <a:srgbClr val="542A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9675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E7E7"/>
        </a:solid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560414" y="716247"/>
            <a:ext cx="1563845" cy="1397034"/>
          </a:xfrm>
          <a:prstGeom prst="rect">
            <a:avLst/>
          </a:prstGeom>
        </p:spPr>
      </p:pic>
      <p:pic>
        <p:nvPicPr>
          <p:cNvPr id="6" name="תמונה 5"/>
          <p:cNvPicPr>
            <a:picLocks noChangeAspect="1"/>
          </p:cNvPicPr>
          <p:nvPr/>
        </p:nvPicPr>
        <p:blipFill>
          <a:blip r:embed="rId3"/>
          <a:stretch>
            <a:fillRect/>
          </a:stretch>
        </p:blipFill>
        <p:spPr>
          <a:xfrm>
            <a:off x="479339" y="2370051"/>
            <a:ext cx="1562100" cy="1590675"/>
          </a:xfrm>
          <a:prstGeom prst="rect">
            <a:avLst/>
          </a:prstGeom>
        </p:spPr>
      </p:pic>
      <p:pic>
        <p:nvPicPr>
          <p:cNvPr id="7" name="תמונה 6"/>
          <p:cNvPicPr>
            <a:picLocks noChangeAspect="1"/>
          </p:cNvPicPr>
          <p:nvPr/>
        </p:nvPicPr>
        <p:blipFill>
          <a:blip r:embed="rId4"/>
          <a:stretch>
            <a:fillRect/>
          </a:stretch>
        </p:blipFill>
        <p:spPr>
          <a:xfrm>
            <a:off x="2085718" y="2374814"/>
            <a:ext cx="1562100" cy="1581150"/>
          </a:xfrm>
          <a:prstGeom prst="rect">
            <a:avLst/>
          </a:prstGeom>
        </p:spPr>
      </p:pic>
      <p:pic>
        <p:nvPicPr>
          <p:cNvPr id="8" name="תמונה 7"/>
          <p:cNvPicPr>
            <a:picLocks noChangeAspect="1"/>
          </p:cNvPicPr>
          <p:nvPr/>
        </p:nvPicPr>
        <p:blipFill>
          <a:blip r:embed="rId5"/>
          <a:stretch>
            <a:fillRect/>
          </a:stretch>
        </p:blipFill>
        <p:spPr>
          <a:xfrm>
            <a:off x="3708570" y="2376100"/>
            <a:ext cx="1586299" cy="1586299"/>
          </a:xfrm>
          <a:prstGeom prst="rect">
            <a:avLst/>
          </a:prstGeom>
        </p:spPr>
      </p:pic>
      <p:pic>
        <p:nvPicPr>
          <p:cNvPr id="9" name="תמונה 8"/>
          <p:cNvPicPr>
            <a:picLocks noChangeAspect="1"/>
          </p:cNvPicPr>
          <p:nvPr/>
        </p:nvPicPr>
        <p:blipFill>
          <a:blip r:embed="rId6"/>
          <a:stretch>
            <a:fillRect/>
          </a:stretch>
        </p:blipFill>
        <p:spPr>
          <a:xfrm>
            <a:off x="5372614" y="2380864"/>
            <a:ext cx="1604833" cy="1595048"/>
          </a:xfrm>
          <a:prstGeom prst="rect">
            <a:avLst/>
          </a:prstGeom>
        </p:spPr>
      </p:pic>
      <p:pic>
        <p:nvPicPr>
          <p:cNvPr id="10" name="תמונה 9"/>
          <p:cNvPicPr>
            <a:picLocks noChangeAspect="1"/>
          </p:cNvPicPr>
          <p:nvPr/>
        </p:nvPicPr>
        <p:blipFill>
          <a:blip r:embed="rId7"/>
          <a:stretch>
            <a:fillRect/>
          </a:stretch>
        </p:blipFill>
        <p:spPr>
          <a:xfrm>
            <a:off x="7003706" y="2376100"/>
            <a:ext cx="1594537" cy="1594537"/>
          </a:xfrm>
          <a:prstGeom prst="rect">
            <a:avLst/>
          </a:prstGeom>
        </p:spPr>
      </p:pic>
      <p:pic>
        <p:nvPicPr>
          <p:cNvPr id="11" name="תמונה 10"/>
          <p:cNvPicPr>
            <a:picLocks noChangeAspect="1"/>
          </p:cNvPicPr>
          <p:nvPr/>
        </p:nvPicPr>
        <p:blipFill>
          <a:blip r:embed="rId8"/>
          <a:stretch>
            <a:fillRect/>
          </a:stretch>
        </p:blipFill>
        <p:spPr>
          <a:xfrm>
            <a:off x="8651273" y="2370051"/>
            <a:ext cx="1571883" cy="1600637"/>
          </a:xfrm>
          <a:prstGeom prst="rect">
            <a:avLst/>
          </a:prstGeom>
        </p:spPr>
      </p:pic>
      <p:pic>
        <p:nvPicPr>
          <p:cNvPr id="12" name="תמונה 11"/>
          <p:cNvPicPr>
            <a:picLocks noChangeAspect="1"/>
          </p:cNvPicPr>
          <p:nvPr/>
        </p:nvPicPr>
        <p:blipFill>
          <a:blip r:embed="rId9"/>
          <a:stretch>
            <a:fillRect/>
          </a:stretch>
        </p:blipFill>
        <p:spPr>
          <a:xfrm>
            <a:off x="10274129" y="2371339"/>
            <a:ext cx="1581418" cy="1591061"/>
          </a:xfrm>
          <a:prstGeom prst="rect">
            <a:avLst/>
          </a:prstGeom>
        </p:spPr>
      </p:pic>
      <p:pic>
        <p:nvPicPr>
          <p:cNvPr id="13" name="תמונה 12"/>
          <p:cNvPicPr>
            <a:picLocks noChangeAspect="1"/>
          </p:cNvPicPr>
          <p:nvPr/>
        </p:nvPicPr>
        <p:blipFill>
          <a:blip r:embed="rId10"/>
          <a:stretch>
            <a:fillRect/>
          </a:stretch>
        </p:blipFill>
        <p:spPr>
          <a:xfrm>
            <a:off x="10299354" y="4534414"/>
            <a:ext cx="1611014" cy="1611014"/>
          </a:xfrm>
          <a:prstGeom prst="rect">
            <a:avLst/>
          </a:prstGeom>
        </p:spPr>
      </p:pic>
      <p:pic>
        <p:nvPicPr>
          <p:cNvPr id="14" name="תמונה 13"/>
          <p:cNvPicPr>
            <a:picLocks noChangeAspect="1"/>
          </p:cNvPicPr>
          <p:nvPr/>
        </p:nvPicPr>
        <p:blipFill>
          <a:blip r:embed="rId11"/>
          <a:stretch>
            <a:fillRect/>
          </a:stretch>
        </p:blipFill>
        <p:spPr>
          <a:xfrm>
            <a:off x="8645215" y="4533127"/>
            <a:ext cx="1592873" cy="1612299"/>
          </a:xfrm>
          <a:prstGeom prst="rect">
            <a:avLst/>
          </a:prstGeom>
        </p:spPr>
      </p:pic>
      <p:pic>
        <p:nvPicPr>
          <p:cNvPr id="15" name="תמונה 14"/>
          <p:cNvPicPr>
            <a:picLocks noChangeAspect="1"/>
          </p:cNvPicPr>
          <p:nvPr/>
        </p:nvPicPr>
        <p:blipFill>
          <a:blip r:embed="rId12"/>
          <a:stretch>
            <a:fillRect/>
          </a:stretch>
        </p:blipFill>
        <p:spPr>
          <a:xfrm>
            <a:off x="6963889" y="4532226"/>
            <a:ext cx="1634869" cy="1604963"/>
          </a:xfrm>
          <a:prstGeom prst="rect">
            <a:avLst/>
          </a:prstGeom>
        </p:spPr>
      </p:pic>
      <p:pic>
        <p:nvPicPr>
          <p:cNvPr id="16" name="תמונה 15"/>
          <p:cNvPicPr>
            <a:picLocks noChangeAspect="1"/>
          </p:cNvPicPr>
          <p:nvPr/>
        </p:nvPicPr>
        <p:blipFill>
          <a:blip r:embed="rId13"/>
          <a:stretch>
            <a:fillRect/>
          </a:stretch>
        </p:blipFill>
        <p:spPr>
          <a:xfrm>
            <a:off x="5323702" y="4542653"/>
            <a:ext cx="1602774" cy="1602774"/>
          </a:xfrm>
          <a:prstGeom prst="rect">
            <a:avLst/>
          </a:prstGeom>
        </p:spPr>
      </p:pic>
      <p:pic>
        <p:nvPicPr>
          <p:cNvPr id="17" name="תמונה 16"/>
          <p:cNvPicPr>
            <a:picLocks noChangeAspect="1"/>
          </p:cNvPicPr>
          <p:nvPr/>
        </p:nvPicPr>
        <p:blipFill>
          <a:blip r:embed="rId14"/>
          <a:stretch>
            <a:fillRect/>
          </a:stretch>
        </p:blipFill>
        <p:spPr>
          <a:xfrm>
            <a:off x="3698838" y="4553078"/>
            <a:ext cx="1571834" cy="1600587"/>
          </a:xfrm>
          <a:prstGeom prst="rect">
            <a:avLst/>
          </a:prstGeom>
        </p:spPr>
      </p:pic>
      <p:pic>
        <p:nvPicPr>
          <p:cNvPr id="18" name="תמונה 17"/>
          <p:cNvPicPr>
            <a:picLocks noChangeAspect="1"/>
          </p:cNvPicPr>
          <p:nvPr/>
        </p:nvPicPr>
        <p:blipFill>
          <a:blip r:embed="rId15"/>
          <a:stretch>
            <a:fillRect/>
          </a:stretch>
        </p:blipFill>
        <p:spPr>
          <a:xfrm>
            <a:off x="2122916" y="4553979"/>
            <a:ext cx="1533137" cy="1607924"/>
          </a:xfrm>
          <a:prstGeom prst="rect">
            <a:avLst/>
          </a:prstGeom>
        </p:spPr>
      </p:pic>
      <p:sp>
        <p:nvSpPr>
          <p:cNvPr id="19" name="מלבן 18"/>
          <p:cNvSpPr/>
          <p:nvPr/>
        </p:nvSpPr>
        <p:spPr>
          <a:xfrm>
            <a:off x="1352185" y="3969264"/>
            <a:ext cx="755335" cy="261610"/>
          </a:xfrm>
          <a:prstGeom prst="rect">
            <a:avLst/>
          </a:prstGeom>
        </p:spPr>
        <p:txBody>
          <a:bodyPr wrap="none">
            <a:spAutoFit/>
          </a:bodyPr>
          <a:lstStyle/>
          <a:p>
            <a:r>
              <a:rPr lang="he-IL" sz="1100" dirty="0">
                <a:solidFill>
                  <a:prstClr val="black"/>
                </a:solidFill>
              </a:rPr>
              <a:t>אן </a:t>
            </a:r>
            <a:r>
              <a:rPr lang="he-IL" sz="1100" dirty="0" err="1">
                <a:solidFill>
                  <a:prstClr val="black"/>
                </a:solidFill>
              </a:rPr>
              <a:t>הצ'ינסון</a:t>
            </a:r>
            <a:endParaRPr lang="he-IL" sz="1100" dirty="0">
              <a:solidFill>
                <a:prstClr val="black"/>
              </a:solidFill>
            </a:endParaRPr>
          </a:p>
        </p:txBody>
      </p:sp>
      <p:sp>
        <p:nvSpPr>
          <p:cNvPr id="20" name="מלבן 19"/>
          <p:cNvSpPr/>
          <p:nvPr/>
        </p:nvSpPr>
        <p:spPr>
          <a:xfrm>
            <a:off x="2323011" y="3985739"/>
            <a:ext cx="1377300" cy="261610"/>
          </a:xfrm>
          <a:prstGeom prst="rect">
            <a:avLst/>
          </a:prstGeom>
        </p:spPr>
        <p:txBody>
          <a:bodyPr wrap="none">
            <a:spAutoFit/>
          </a:bodyPr>
          <a:lstStyle/>
          <a:p>
            <a:r>
              <a:rPr lang="he-IL" sz="1100" dirty="0" err="1">
                <a:solidFill>
                  <a:prstClr val="black"/>
                </a:solidFill>
              </a:rPr>
              <a:t>צָגאגָוִוייה</a:t>
            </a:r>
            <a:r>
              <a:rPr lang="he-IL" sz="1100" dirty="0">
                <a:solidFill>
                  <a:prstClr val="black"/>
                </a:solidFill>
              </a:rPr>
              <a:t>  </a:t>
            </a:r>
            <a:r>
              <a:rPr lang="en-US" sz="1100" dirty="0">
                <a:solidFill>
                  <a:prstClr val="black"/>
                </a:solidFill>
              </a:rPr>
              <a:t>Sacagawea</a:t>
            </a:r>
            <a:endParaRPr lang="he-IL" sz="1100" dirty="0">
              <a:solidFill>
                <a:prstClr val="black"/>
              </a:solidFill>
            </a:endParaRPr>
          </a:p>
        </p:txBody>
      </p:sp>
      <p:sp>
        <p:nvSpPr>
          <p:cNvPr id="21" name="מלבן 20"/>
          <p:cNvSpPr/>
          <p:nvPr/>
        </p:nvSpPr>
        <p:spPr>
          <a:xfrm>
            <a:off x="3959263" y="3985740"/>
            <a:ext cx="1375697" cy="261610"/>
          </a:xfrm>
          <a:prstGeom prst="rect">
            <a:avLst/>
          </a:prstGeom>
        </p:spPr>
        <p:txBody>
          <a:bodyPr wrap="none">
            <a:spAutoFit/>
          </a:bodyPr>
          <a:lstStyle/>
          <a:p>
            <a:r>
              <a:rPr lang="he-IL" sz="1100">
                <a:solidFill>
                  <a:prstClr val="black"/>
                </a:solidFill>
              </a:rPr>
              <a:t>קרוליין </a:t>
            </a:r>
            <a:r>
              <a:rPr lang="he-IL" sz="1100" dirty="0" err="1">
                <a:solidFill>
                  <a:prstClr val="black"/>
                </a:solidFill>
              </a:rPr>
              <a:t>לוקרציה</a:t>
            </a:r>
            <a:r>
              <a:rPr lang="he-IL" sz="1100" dirty="0">
                <a:solidFill>
                  <a:prstClr val="black"/>
                </a:solidFill>
              </a:rPr>
              <a:t> הרשל</a:t>
            </a:r>
          </a:p>
        </p:txBody>
      </p:sp>
      <p:sp>
        <p:nvSpPr>
          <p:cNvPr id="22" name="מלבן 21"/>
          <p:cNvSpPr/>
          <p:nvPr/>
        </p:nvSpPr>
        <p:spPr>
          <a:xfrm>
            <a:off x="5787172" y="3985739"/>
            <a:ext cx="1191352" cy="261610"/>
          </a:xfrm>
          <a:prstGeom prst="rect">
            <a:avLst/>
          </a:prstGeom>
        </p:spPr>
        <p:txBody>
          <a:bodyPr wrap="none">
            <a:spAutoFit/>
          </a:bodyPr>
          <a:lstStyle/>
          <a:p>
            <a:r>
              <a:rPr lang="he-IL" sz="1100" dirty="0">
                <a:solidFill>
                  <a:prstClr val="black"/>
                </a:solidFill>
              </a:rPr>
              <a:t>מרי </a:t>
            </a:r>
            <a:r>
              <a:rPr lang="he-IL" sz="1100" dirty="0" err="1">
                <a:solidFill>
                  <a:prstClr val="black"/>
                </a:solidFill>
              </a:rPr>
              <a:t>וולסטונקראפט</a:t>
            </a:r>
            <a:endParaRPr lang="he-IL" sz="1100" dirty="0">
              <a:solidFill>
                <a:prstClr val="black"/>
              </a:solidFill>
            </a:endParaRPr>
          </a:p>
        </p:txBody>
      </p:sp>
      <p:sp>
        <p:nvSpPr>
          <p:cNvPr id="23" name="מלבן 22"/>
          <p:cNvSpPr/>
          <p:nvPr/>
        </p:nvSpPr>
        <p:spPr>
          <a:xfrm>
            <a:off x="7712912" y="3961026"/>
            <a:ext cx="962122" cy="261610"/>
          </a:xfrm>
          <a:prstGeom prst="rect">
            <a:avLst/>
          </a:prstGeom>
        </p:spPr>
        <p:txBody>
          <a:bodyPr wrap="none">
            <a:spAutoFit/>
          </a:bodyPr>
          <a:lstStyle/>
          <a:p>
            <a:r>
              <a:rPr lang="he-IL" sz="1100" dirty="0" err="1">
                <a:solidFill>
                  <a:prstClr val="black"/>
                </a:solidFill>
              </a:rPr>
              <a:t>סוג'ורנר</a:t>
            </a:r>
            <a:r>
              <a:rPr lang="he-IL" sz="1100" dirty="0">
                <a:solidFill>
                  <a:prstClr val="black"/>
                </a:solidFill>
              </a:rPr>
              <a:t> </a:t>
            </a:r>
            <a:r>
              <a:rPr lang="he-IL" sz="1100" dirty="0" err="1">
                <a:solidFill>
                  <a:prstClr val="black"/>
                </a:solidFill>
              </a:rPr>
              <a:t>טרות</a:t>
            </a:r>
            <a:r>
              <a:rPr lang="he-IL" sz="1100" dirty="0">
                <a:solidFill>
                  <a:prstClr val="black"/>
                </a:solidFill>
              </a:rPr>
              <a:t>'</a:t>
            </a:r>
          </a:p>
        </p:txBody>
      </p:sp>
      <p:sp>
        <p:nvSpPr>
          <p:cNvPr id="24" name="מלבן 23"/>
          <p:cNvSpPr/>
          <p:nvPr/>
        </p:nvSpPr>
        <p:spPr>
          <a:xfrm>
            <a:off x="10947978" y="3977502"/>
            <a:ext cx="982961" cy="261610"/>
          </a:xfrm>
          <a:prstGeom prst="rect">
            <a:avLst/>
          </a:prstGeom>
        </p:spPr>
        <p:txBody>
          <a:bodyPr wrap="none">
            <a:spAutoFit/>
          </a:bodyPr>
          <a:lstStyle/>
          <a:p>
            <a:r>
              <a:rPr lang="he-IL" sz="1100" dirty="0">
                <a:solidFill>
                  <a:prstClr val="black"/>
                </a:solidFill>
              </a:rPr>
              <a:t>אליזבת </a:t>
            </a:r>
            <a:r>
              <a:rPr lang="he-IL" sz="1100" dirty="0" err="1">
                <a:solidFill>
                  <a:prstClr val="black"/>
                </a:solidFill>
              </a:rPr>
              <a:t>בלקוול</a:t>
            </a:r>
            <a:endParaRPr lang="he-IL" sz="1100" dirty="0">
              <a:solidFill>
                <a:prstClr val="black"/>
              </a:solidFill>
            </a:endParaRPr>
          </a:p>
        </p:txBody>
      </p:sp>
      <p:sp>
        <p:nvSpPr>
          <p:cNvPr id="25" name="מלבן 24"/>
          <p:cNvSpPr/>
          <p:nvPr/>
        </p:nvSpPr>
        <p:spPr>
          <a:xfrm>
            <a:off x="11061257" y="6135814"/>
            <a:ext cx="910827" cy="261610"/>
          </a:xfrm>
          <a:prstGeom prst="rect">
            <a:avLst/>
          </a:prstGeom>
        </p:spPr>
        <p:txBody>
          <a:bodyPr wrap="none">
            <a:spAutoFit/>
          </a:bodyPr>
          <a:lstStyle/>
          <a:p>
            <a:r>
              <a:rPr lang="he-IL" sz="1100" dirty="0">
                <a:solidFill>
                  <a:prstClr val="black"/>
                </a:solidFill>
              </a:rPr>
              <a:t>אמילי </a:t>
            </a:r>
            <a:r>
              <a:rPr lang="he-IL" sz="1100" dirty="0" err="1">
                <a:solidFill>
                  <a:prstClr val="black"/>
                </a:solidFill>
              </a:rPr>
              <a:t>דיקנסון</a:t>
            </a:r>
            <a:endParaRPr lang="he-IL" sz="1100" dirty="0">
              <a:solidFill>
                <a:prstClr val="black"/>
              </a:solidFill>
            </a:endParaRPr>
          </a:p>
        </p:txBody>
      </p:sp>
      <p:sp>
        <p:nvSpPr>
          <p:cNvPr id="26" name="מלבן 25"/>
          <p:cNvSpPr/>
          <p:nvPr/>
        </p:nvSpPr>
        <p:spPr>
          <a:xfrm>
            <a:off x="9465297" y="6152292"/>
            <a:ext cx="843501" cy="261610"/>
          </a:xfrm>
          <a:prstGeom prst="rect">
            <a:avLst/>
          </a:prstGeom>
        </p:spPr>
        <p:txBody>
          <a:bodyPr wrap="none">
            <a:spAutoFit/>
          </a:bodyPr>
          <a:lstStyle/>
          <a:p>
            <a:r>
              <a:rPr lang="he-IL" sz="1100" dirty="0">
                <a:solidFill>
                  <a:prstClr val="black"/>
                </a:solidFill>
              </a:rPr>
              <a:t>את'ל </a:t>
            </a:r>
            <a:r>
              <a:rPr lang="he-IL" sz="1100" dirty="0" err="1">
                <a:solidFill>
                  <a:prstClr val="black"/>
                </a:solidFill>
              </a:rPr>
              <a:t>סְמַיית</a:t>
            </a:r>
            <a:r>
              <a:rPr lang="he-IL" sz="1100" dirty="0">
                <a:solidFill>
                  <a:prstClr val="black"/>
                </a:solidFill>
              </a:rPr>
              <a:t>'</a:t>
            </a:r>
          </a:p>
        </p:txBody>
      </p:sp>
      <p:sp>
        <p:nvSpPr>
          <p:cNvPr id="27" name="מלבן 26"/>
          <p:cNvSpPr/>
          <p:nvPr/>
        </p:nvSpPr>
        <p:spPr>
          <a:xfrm>
            <a:off x="7825168" y="6168767"/>
            <a:ext cx="851515" cy="261610"/>
          </a:xfrm>
          <a:prstGeom prst="rect">
            <a:avLst/>
          </a:prstGeom>
        </p:spPr>
        <p:txBody>
          <a:bodyPr wrap="none">
            <a:spAutoFit/>
          </a:bodyPr>
          <a:lstStyle/>
          <a:p>
            <a:r>
              <a:rPr lang="he-IL" sz="1100" dirty="0">
                <a:solidFill>
                  <a:prstClr val="black"/>
                </a:solidFill>
              </a:rPr>
              <a:t>מרגרט סנגר</a:t>
            </a:r>
          </a:p>
        </p:txBody>
      </p:sp>
      <p:sp>
        <p:nvSpPr>
          <p:cNvPr id="28" name="מלבן 27"/>
          <p:cNvSpPr/>
          <p:nvPr/>
        </p:nvSpPr>
        <p:spPr>
          <a:xfrm>
            <a:off x="5696422" y="6168766"/>
            <a:ext cx="1324401" cy="261610"/>
          </a:xfrm>
          <a:prstGeom prst="rect">
            <a:avLst/>
          </a:prstGeom>
        </p:spPr>
        <p:txBody>
          <a:bodyPr wrap="none">
            <a:spAutoFit/>
          </a:bodyPr>
          <a:lstStyle/>
          <a:p>
            <a:r>
              <a:rPr lang="he-IL" sz="1100" dirty="0">
                <a:solidFill>
                  <a:prstClr val="black"/>
                </a:solidFill>
              </a:rPr>
              <a:t>נטאלי </a:t>
            </a:r>
            <a:r>
              <a:rPr lang="he-IL" sz="1100" dirty="0" err="1">
                <a:solidFill>
                  <a:prstClr val="black"/>
                </a:solidFill>
              </a:rPr>
              <a:t>קליפורד</a:t>
            </a:r>
            <a:r>
              <a:rPr lang="he-IL" sz="1100" dirty="0">
                <a:solidFill>
                  <a:prstClr val="black"/>
                </a:solidFill>
              </a:rPr>
              <a:t> בארני</a:t>
            </a:r>
          </a:p>
        </p:txBody>
      </p:sp>
      <p:sp>
        <p:nvSpPr>
          <p:cNvPr id="29" name="מלבן 28"/>
          <p:cNvSpPr/>
          <p:nvPr/>
        </p:nvSpPr>
        <p:spPr>
          <a:xfrm>
            <a:off x="4445249" y="6177005"/>
            <a:ext cx="870751" cy="261610"/>
          </a:xfrm>
          <a:prstGeom prst="rect">
            <a:avLst/>
          </a:prstGeom>
        </p:spPr>
        <p:txBody>
          <a:bodyPr wrap="none">
            <a:spAutoFit/>
          </a:bodyPr>
          <a:lstStyle/>
          <a:p>
            <a:r>
              <a:rPr lang="he-IL" sz="1100" dirty="0">
                <a:solidFill>
                  <a:prstClr val="black"/>
                </a:solidFill>
              </a:rPr>
              <a:t>וירג'יניה וולף</a:t>
            </a:r>
          </a:p>
        </p:txBody>
      </p:sp>
      <p:sp>
        <p:nvSpPr>
          <p:cNvPr id="30" name="מלבן 29"/>
          <p:cNvSpPr/>
          <p:nvPr/>
        </p:nvSpPr>
        <p:spPr>
          <a:xfrm>
            <a:off x="2772613" y="6154351"/>
            <a:ext cx="952505" cy="261610"/>
          </a:xfrm>
          <a:prstGeom prst="rect">
            <a:avLst/>
          </a:prstGeom>
        </p:spPr>
        <p:txBody>
          <a:bodyPr wrap="none">
            <a:spAutoFit/>
          </a:bodyPr>
          <a:lstStyle/>
          <a:p>
            <a:r>
              <a:rPr lang="he-IL" sz="1100" dirty="0">
                <a:solidFill>
                  <a:prstClr val="black"/>
                </a:solidFill>
              </a:rPr>
              <a:t>ג'ורג'יה </a:t>
            </a:r>
            <a:r>
              <a:rPr lang="he-IL" sz="1100" dirty="0" err="1">
                <a:solidFill>
                  <a:prstClr val="black"/>
                </a:solidFill>
              </a:rPr>
              <a:t>או'קיף</a:t>
            </a:r>
            <a:endParaRPr lang="he-IL" sz="1100" dirty="0">
              <a:solidFill>
                <a:prstClr val="black"/>
              </a:solidFill>
            </a:endParaRPr>
          </a:p>
        </p:txBody>
      </p:sp>
      <p:sp>
        <p:nvSpPr>
          <p:cNvPr id="31" name="מלבן 30"/>
          <p:cNvSpPr/>
          <p:nvPr/>
        </p:nvSpPr>
        <p:spPr>
          <a:xfrm>
            <a:off x="9280728" y="3993977"/>
            <a:ext cx="1005403" cy="261610"/>
          </a:xfrm>
          <a:prstGeom prst="rect">
            <a:avLst/>
          </a:prstGeom>
        </p:spPr>
        <p:txBody>
          <a:bodyPr wrap="none">
            <a:spAutoFit/>
          </a:bodyPr>
          <a:lstStyle/>
          <a:p>
            <a:r>
              <a:rPr lang="he-IL" sz="1100" dirty="0">
                <a:solidFill>
                  <a:prstClr val="black"/>
                </a:solidFill>
              </a:rPr>
              <a:t>סוזאן ב. אנתוני</a:t>
            </a:r>
          </a:p>
        </p:txBody>
      </p:sp>
      <p:sp>
        <p:nvSpPr>
          <p:cNvPr id="2" name="מלבן 1"/>
          <p:cNvSpPr/>
          <p:nvPr/>
        </p:nvSpPr>
        <p:spPr>
          <a:xfrm>
            <a:off x="2380891" y="680859"/>
            <a:ext cx="9497683" cy="694742"/>
          </a:xfrm>
          <a:prstGeom prst="rect">
            <a:avLst/>
          </a:prstGeom>
        </p:spPr>
        <p:txBody>
          <a:bodyPr wrap="square">
            <a:spAutoFit/>
          </a:bodyPr>
          <a:lstStyle/>
          <a:p>
            <a:pPr>
              <a:lnSpc>
                <a:spcPct val="150000"/>
              </a:lnSpc>
            </a:pPr>
            <a:r>
              <a:rPr lang="he-IL" sz="1400" dirty="0">
                <a:solidFill>
                  <a:prstClr val="black"/>
                </a:solidFill>
                <a:latin typeface="Tahoma" panose="020B0604030504040204" pitchFamily="34" charset="0"/>
                <a:ea typeface="Tahoma" panose="020B0604030504040204" pitchFamily="34" charset="0"/>
                <a:cs typeface="Tahoma" panose="020B0604030504040204" pitchFamily="34" charset="0"/>
              </a:rPr>
              <a:t>הצלע השלישית </a:t>
            </a:r>
            <a:r>
              <a:rPr lang="he-IL"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של השולחן פותחת </a:t>
            </a:r>
            <a:r>
              <a:rPr lang="he-IL" sz="1400" dirty="0">
                <a:solidFill>
                  <a:prstClr val="black"/>
                </a:solidFill>
                <a:latin typeface="Tahoma" panose="020B0604030504040204" pitchFamily="34" charset="0"/>
                <a:ea typeface="Tahoma" panose="020B0604030504040204" pitchFamily="34" charset="0"/>
                <a:cs typeface="Tahoma" panose="020B0604030504040204" pitchFamily="34" charset="0"/>
              </a:rPr>
              <a:t>באן </a:t>
            </a:r>
            <a:r>
              <a:rPr lang="he-IL" sz="1400" dirty="0" err="1">
                <a:solidFill>
                  <a:prstClr val="black"/>
                </a:solidFill>
                <a:latin typeface="Tahoma" panose="020B0604030504040204" pitchFamily="34" charset="0"/>
                <a:ea typeface="Tahoma" panose="020B0604030504040204" pitchFamily="34" charset="0"/>
                <a:cs typeface="Tahoma" panose="020B0604030504040204" pitchFamily="34" charset="0"/>
              </a:rPr>
              <a:t>הצ'ינסון</a:t>
            </a:r>
            <a:r>
              <a:rPr lang="he-IL" sz="1400" dirty="0">
                <a:solidFill>
                  <a:prstClr val="black"/>
                </a:solidFill>
                <a:latin typeface="Tahoma" panose="020B0604030504040204" pitchFamily="34" charset="0"/>
                <a:ea typeface="Tahoma" panose="020B0604030504040204" pitchFamily="34" charset="0"/>
                <a:cs typeface="Tahoma" panose="020B0604030504040204" pitchFamily="34" charset="0"/>
              </a:rPr>
              <a:t>, אמריקאית שהורחקה מקהילתה בשל דעותיה, וחותמת עם האמנית הפמיניסטית ג'ורג'יה </a:t>
            </a:r>
            <a:r>
              <a:rPr lang="he-IL" sz="1400" dirty="0" err="1">
                <a:solidFill>
                  <a:prstClr val="black"/>
                </a:solidFill>
                <a:latin typeface="Tahoma" panose="020B0604030504040204" pitchFamily="34" charset="0"/>
                <a:ea typeface="Tahoma" panose="020B0604030504040204" pitchFamily="34" charset="0"/>
                <a:cs typeface="Tahoma" panose="020B0604030504040204" pitchFamily="34" charset="0"/>
              </a:rPr>
              <a:t>או'קיף</a:t>
            </a:r>
            <a:r>
              <a:rPr lang="he-IL" sz="1400" dirty="0">
                <a:solidFill>
                  <a:prstClr val="black"/>
                </a:solidFill>
                <a:latin typeface="Tahoma" panose="020B0604030504040204" pitchFamily="34" charset="0"/>
                <a:ea typeface="Tahoma" panose="020B0604030504040204" pitchFamily="34" charset="0"/>
                <a:cs typeface="Tahoma" panose="020B0604030504040204" pitchFamily="34" charset="0"/>
              </a:rPr>
              <a:t> שבעת </a:t>
            </a:r>
            <a:r>
              <a:rPr lang="he-IL" sz="1400">
                <a:solidFill>
                  <a:prstClr val="black"/>
                </a:solidFill>
                <a:latin typeface="Tahoma" panose="020B0604030504040204" pitchFamily="34" charset="0"/>
                <a:ea typeface="Tahoma" panose="020B0604030504040204" pitchFamily="34" charset="0"/>
                <a:cs typeface="Tahoma" panose="020B0604030504040204" pitchFamily="34" charset="0"/>
              </a:rPr>
              <a:t>הצגת </a:t>
            </a:r>
            <a:r>
              <a:rPr lang="he-IL" sz="1400" smtClean="0">
                <a:solidFill>
                  <a:prstClr val="black"/>
                </a:solidFill>
                <a:latin typeface="Tahoma" panose="020B0604030504040204" pitchFamily="34" charset="0"/>
                <a:ea typeface="Tahoma" panose="020B0604030504040204" pitchFamily="34" charset="0"/>
                <a:cs typeface="Tahoma" panose="020B0604030504040204" pitchFamily="34" charset="0"/>
              </a:rPr>
              <a:t>המיצב </a:t>
            </a:r>
            <a:r>
              <a:rPr lang="he-IL" sz="1400" dirty="0">
                <a:solidFill>
                  <a:prstClr val="black"/>
                </a:solidFill>
                <a:latin typeface="Tahoma" panose="020B0604030504040204" pitchFamily="34" charset="0"/>
                <a:ea typeface="Tahoma" panose="020B0604030504040204" pitchFamily="34" charset="0"/>
                <a:cs typeface="Tahoma" panose="020B0604030504040204" pitchFamily="34" charset="0"/>
              </a:rPr>
              <a:t>הייתה עדיין בחיים  </a:t>
            </a:r>
          </a:p>
        </p:txBody>
      </p:sp>
    </p:spTree>
    <p:extLst>
      <p:ext uri="{BB962C8B-B14F-4D97-AF65-F5344CB8AC3E}">
        <p14:creationId xmlns:p14="http://schemas.microsoft.com/office/powerpoint/2010/main" val="3564531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a:lum bright="70000" contrast="-70000"/>
          </a:blip>
          <a:stretch/>
        </p:blipFill>
        <p:spPr>
          <a:xfrm>
            <a:off x="1055250" y="-90617"/>
            <a:ext cx="10834138" cy="7363418"/>
          </a:xfrm>
          <a:prstGeom prst="rect">
            <a:avLst/>
          </a:prstGeom>
        </p:spPr>
      </p:pic>
      <p:pic>
        <p:nvPicPr>
          <p:cNvPr id="2" name="תמונה 1"/>
          <p:cNvPicPr>
            <a:picLocks noChangeAspect="1"/>
          </p:cNvPicPr>
          <p:nvPr/>
        </p:nvPicPr>
        <p:blipFill>
          <a:blip r:embed="rId3"/>
          <a:stretch>
            <a:fillRect/>
          </a:stretch>
        </p:blipFill>
        <p:spPr>
          <a:xfrm>
            <a:off x="8106032" y="0"/>
            <a:ext cx="4085968" cy="6905861"/>
          </a:xfrm>
          <a:prstGeom prst="rect">
            <a:avLst/>
          </a:prstGeom>
        </p:spPr>
      </p:pic>
      <p:pic>
        <p:nvPicPr>
          <p:cNvPr id="3" name="תמונה 2"/>
          <p:cNvPicPr>
            <a:picLocks noChangeAspect="1"/>
          </p:cNvPicPr>
          <p:nvPr/>
        </p:nvPicPr>
        <p:blipFill>
          <a:blip r:embed="rId4"/>
          <a:stretch>
            <a:fillRect/>
          </a:stretch>
        </p:blipFill>
        <p:spPr>
          <a:xfrm>
            <a:off x="8646722" y="2875005"/>
            <a:ext cx="3179355" cy="2378418"/>
          </a:xfrm>
          <a:prstGeom prst="rect">
            <a:avLst/>
          </a:prstGeom>
        </p:spPr>
      </p:pic>
      <p:pic>
        <p:nvPicPr>
          <p:cNvPr id="4" name="תמונה 3"/>
          <p:cNvPicPr>
            <a:picLocks noChangeAspect="1"/>
          </p:cNvPicPr>
          <p:nvPr/>
        </p:nvPicPr>
        <p:blipFill>
          <a:blip r:embed="rId5"/>
          <a:stretch>
            <a:fillRect/>
          </a:stretch>
        </p:blipFill>
        <p:spPr>
          <a:xfrm>
            <a:off x="0" y="2343150"/>
            <a:ext cx="4762500" cy="4514850"/>
          </a:xfrm>
          <a:prstGeom prst="rect">
            <a:avLst/>
          </a:prstGeom>
        </p:spPr>
      </p:pic>
      <p:pic>
        <p:nvPicPr>
          <p:cNvPr id="6" name="תמונה 5"/>
          <p:cNvPicPr>
            <a:picLocks noChangeAspect="1"/>
          </p:cNvPicPr>
          <p:nvPr/>
        </p:nvPicPr>
        <p:blipFill>
          <a:blip r:embed="rId6"/>
          <a:stretch>
            <a:fillRect/>
          </a:stretch>
        </p:blipFill>
        <p:spPr>
          <a:xfrm>
            <a:off x="107091" y="98855"/>
            <a:ext cx="1514759" cy="2198343"/>
          </a:xfrm>
          <a:prstGeom prst="rect">
            <a:avLst/>
          </a:prstGeom>
        </p:spPr>
      </p:pic>
      <p:sp>
        <p:nvSpPr>
          <p:cNvPr id="7" name="מלבן 6"/>
          <p:cNvSpPr/>
          <p:nvPr/>
        </p:nvSpPr>
        <p:spPr>
          <a:xfrm>
            <a:off x="1507524" y="169557"/>
            <a:ext cx="6647935" cy="5955476"/>
          </a:xfrm>
          <a:prstGeom prst="rect">
            <a:avLst/>
          </a:prstGeom>
        </p:spPr>
        <p:txBody>
          <a:bodyPr wrap="square">
            <a:spAutoFit/>
          </a:bodyPr>
          <a:lstStyle/>
          <a:p>
            <a:pPr>
              <a:lnSpc>
                <a:spcPct val="150000"/>
              </a:lnSpc>
            </a:pPr>
            <a:r>
              <a:rPr lang="he-IL" sz="1400" b="1" dirty="0">
                <a:latin typeface="Tahoma" panose="020B0604030504040204" pitchFamily="34" charset="0"/>
                <a:ea typeface="Tahoma" panose="020B0604030504040204" pitchFamily="34" charset="0"/>
                <a:cs typeface="Tahoma" panose="020B0604030504040204" pitchFamily="34" charset="0"/>
              </a:rPr>
              <a:t>אן </a:t>
            </a:r>
            <a:r>
              <a:rPr lang="he-IL" sz="1400" b="1" dirty="0" err="1">
                <a:latin typeface="Tahoma" panose="020B0604030504040204" pitchFamily="34" charset="0"/>
                <a:ea typeface="Tahoma" panose="020B0604030504040204" pitchFamily="34" charset="0"/>
                <a:cs typeface="Tahoma" panose="020B0604030504040204" pitchFamily="34" charset="0"/>
              </a:rPr>
              <a:t>הצ'ינסון</a:t>
            </a:r>
            <a:r>
              <a:rPr lang="he-IL" sz="1400" b="1" dirty="0">
                <a:latin typeface="Tahoma" panose="020B0604030504040204" pitchFamily="34" charset="0"/>
                <a:ea typeface="Tahoma" panose="020B0604030504040204" pitchFamily="34" charset="0"/>
                <a:cs typeface="Tahoma" panose="020B0604030504040204" pitchFamily="34" charset="0"/>
              </a:rPr>
              <a:t> </a:t>
            </a:r>
            <a:r>
              <a:rPr lang="en-US" sz="1400" b="1" dirty="0" smtClean="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(1591–1643) </a:t>
            </a:r>
            <a:r>
              <a:rPr lang="he-IL" sz="1200" b="1" dirty="0">
                <a:latin typeface="Tahoma" panose="020B0604030504040204" pitchFamily="34" charset="0"/>
                <a:ea typeface="Tahoma" panose="020B0604030504040204" pitchFamily="34" charset="0"/>
                <a:cs typeface="Tahoma" panose="020B0604030504040204" pitchFamily="34" charset="0"/>
              </a:rPr>
              <a:t>הייתה מתיישבת פוריטנית במושבת מסצ'וסטס, שכפירתה הדתית הובילה למחלוקת שהיוותה אבן דרך בגיבוש דפוסי הפלורליזם הדתי בארצות הברית. לבסוף נודתה וגורשה מהמושבה. כיום היא זכורה כסמל אמריקאי של חופש הדת.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a:latin typeface="Tahoma" panose="020B0604030504040204" pitchFamily="34" charset="0"/>
                <a:ea typeface="Tahoma" panose="020B0604030504040204" pitchFamily="34" charset="0"/>
                <a:cs typeface="Tahoma" panose="020B0604030504040204" pitchFamily="34" charset="0"/>
              </a:rPr>
              <a:t>נידויה וגרושה של </a:t>
            </a:r>
            <a:r>
              <a:rPr lang="he-IL" sz="1200" b="1" dirty="0" err="1">
                <a:latin typeface="Tahoma" panose="020B0604030504040204" pitchFamily="34" charset="0"/>
                <a:ea typeface="Tahoma" panose="020B0604030504040204" pitchFamily="34" charset="0"/>
                <a:cs typeface="Tahoma" panose="020B0604030504040204" pitchFamily="34" charset="0"/>
              </a:rPr>
              <a:t>הצ'ינסון</a:t>
            </a:r>
            <a:r>
              <a:rPr lang="he-IL" sz="1200" b="1" dirty="0">
                <a:latin typeface="Tahoma" panose="020B0604030504040204" pitchFamily="34" charset="0"/>
                <a:ea typeface="Tahoma" panose="020B0604030504040204" pitchFamily="34" charset="0"/>
                <a:cs typeface="Tahoma" panose="020B0604030504040204" pitchFamily="34" charset="0"/>
              </a:rPr>
              <a:t>, אישה דתייה, מהחברה בה חיה, על ידי הכנסייה, מסמלת בעיני האמנית נקודת שבר במעמד </a:t>
            </a:r>
            <a:r>
              <a:rPr lang="he-IL" sz="1200" b="1" dirty="0" err="1">
                <a:latin typeface="Tahoma" panose="020B0604030504040204" pitchFamily="34" charset="0"/>
                <a:ea typeface="Tahoma" panose="020B0604030504040204" pitchFamily="34" charset="0"/>
                <a:cs typeface="Tahoma" panose="020B0604030504040204" pitchFamily="34" charset="0"/>
              </a:rPr>
              <a:t>האשה</a:t>
            </a:r>
            <a:r>
              <a:rPr lang="he-IL" sz="1200" b="1" dirty="0">
                <a:latin typeface="Tahoma" panose="020B0604030504040204" pitchFamily="34" charset="0"/>
                <a:ea typeface="Tahoma" panose="020B0604030504040204" pitchFamily="34" charset="0"/>
                <a:cs typeface="Tahoma" panose="020B0604030504040204" pitchFamily="34" charset="0"/>
              </a:rPr>
              <a:t> במאה ה-17. שיקגו בחרה לעצב את מקומה כתמונת </a:t>
            </a:r>
            <a:r>
              <a:rPr lang="he-IL" sz="1200" b="1" dirty="0" smtClean="0">
                <a:latin typeface="Tahoma" panose="020B0604030504040204" pitchFamily="34" charset="0"/>
                <a:ea typeface="Tahoma" panose="020B0604030504040204" pitchFamily="34" charset="0"/>
                <a:cs typeface="Tahoma" panose="020B0604030504040204" pitchFamily="34" charset="0"/>
              </a:rPr>
              <a:t>אבלות. </a:t>
            </a:r>
            <a:r>
              <a:rPr lang="he-IL" sz="1200" b="1" dirty="0">
                <a:latin typeface="Tahoma" panose="020B0604030504040204" pitchFamily="34" charset="0"/>
                <a:ea typeface="Tahoma" panose="020B0604030504040204" pitchFamily="34" charset="0"/>
                <a:cs typeface="Tahoma" panose="020B0604030504040204" pitchFamily="34" charset="0"/>
              </a:rPr>
              <a:t>כמאה שנים לאחר אירוע זה נהגו נשים לשלב תמונה  של בן משפחה, חבר קרוב או דמות ציבורית חשובה  שהלך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latin typeface="Tahoma" panose="020B0604030504040204" pitchFamily="34" charset="0"/>
                <a:ea typeface="Tahoma" panose="020B0604030504040204" pitchFamily="34" charset="0"/>
                <a:cs typeface="Tahoma" panose="020B0604030504040204" pitchFamily="34" charset="0"/>
              </a:rPr>
              <a:t>לעולמו </a:t>
            </a:r>
            <a:r>
              <a:rPr lang="he-IL" sz="1200" b="1" dirty="0">
                <a:latin typeface="Tahoma" panose="020B0604030504040204" pitchFamily="34" charset="0"/>
                <a:ea typeface="Tahoma" panose="020B0604030504040204" pitchFamily="34" charset="0"/>
                <a:cs typeface="Tahoma" panose="020B0604030504040204" pitchFamily="34" charset="0"/>
              </a:rPr>
              <a:t>במסגרת רקומה ו/או בציור אקוורל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latin typeface="Tahoma" panose="020B0604030504040204" pitchFamily="34" charset="0"/>
                <a:ea typeface="Tahoma" panose="020B0604030504040204" pitchFamily="34" charset="0"/>
                <a:cs typeface="Tahoma" panose="020B0604030504040204" pitchFamily="34" charset="0"/>
              </a:rPr>
              <a:t>מנהג </a:t>
            </a:r>
            <a:r>
              <a:rPr lang="he-IL" sz="1200" b="1" dirty="0">
                <a:latin typeface="Tahoma" panose="020B0604030504040204" pitchFamily="34" charset="0"/>
                <a:ea typeface="Tahoma" panose="020B0604030504040204" pitchFamily="34" charset="0"/>
                <a:cs typeface="Tahoma" panose="020B0604030504040204" pitchFamily="34" charset="0"/>
              </a:rPr>
              <a:t>שהגיע לשיא </a:t>
            </a:r>
            <a:r>
              <a:rPr lang="he-IL" sz="1200" b="1" dirty="0" err="1">
                <a:latin typeface="Tahoma" panose="020B0604030504040204" pitchFamily="34" charset="0"/>
                <a:ea typeface="Tahoma" panose="020B0604030504040204" pitchFamily="34" charset="0"/>
                <a:cs typeface="Tahoma" panose="020B0604030504040204" pitchFamily="34" charset="0"/>
              </a:rPr>
              <a:t>פופולריותו</a:t>
            </a:r>
            <a:r>
              <a:rPr lang="he-IL" sz="1200" b="1" dirty="0">
                <a:latin typeface="Tahoma" panose="020B0604030504040204" pitchFamily="34" charset="0"/>
                <a:ea typeface="Tahoma" panose="020B0604030504040204" pitchFamily="34" charset="0"/>
                <a:cs typeface="Tahoma" panose="020B0604030504040204" pitchFamily="34" charset="0"/>
              </a:rPr>
              <a:t> בעקבות מותו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latin typeface="Tahoma" panose="020B0604030504040204" pitchFamily="34" charset="0"/>
                <a:ea typeface="Tahoma" panose="020B0604030504040204" pitchFamily="34" charset="0"/>
                <a:cs typeface="Tahoma" panose="020B0604030504040204" pitchFamily="34" charset="0"/>
              </a:rPr>
              <a:t>של </a:t>
            </a:r>
            <a:r>
              <a:rPr lang="he-IL" sz="1200" b="1" dirty="0" err="1">
                <a:latin typeface="Tahoma" panose="020B0604030504040204" pitchFamily="34" charset="0"/>
                <a:ea typeface="Tahoma" panose="020B0604030504040204" pitchFamily="34" charset="0"/>
                <a:cs typeface="Tahoma" panose="020B0604030504040204" pitchFamily="34" charset="0"/>
              </a:rPr>
              <a:t>ג'ורג</a:t>
            </a:r>
            <a:r>
              <a:rPr lang="he-IL" sz="1200" b="1" dirty="0">
                <a:latin typeface="Tahoma" panose="020B0604030504040204" pitchFamily="34" charset="0"/>
                <a:ea typeface="Tahoma" panose="020B0604030504040204" pitchFamily="34" charset="0"/>
                <a:cs typeface="Tahoma" panose="020B0604030504040204" pitchFamily="34" charset="0"/>
              </a:rPr>
              <a:t> 'וושינגטון ב -1799.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latin typeface="Tahoma" panose="020B0604030504040204" pitchFamily="34" charset="0"/>
                <a:ea typeface="Tahoma" panose="020B0604030504040204" pitchFamily="34" charset="0"/>
                <a:cs typeface="Tahoma" panose="020B0604030504040204" pitchFamily="34" charset="0"/>
              </a:rPr>
              <a:t>שיקגו </a:t>
            </a:r>
            <a:r>
              <a:rPr lang="he-IL" sz="1200" b="1" dirty="0">
                <a:latin typeface="Tahoma" panose="020B0604030504040204" pitchFamily="34" charset="0"/>
                <a:ea typeface="Tahoma" panose="020B0604030504040204" pitchFamily="34" charset="0"/>
                <a:cs typeface="Tahoma" panose="020B0604030504040204" pitchFamily="34" charset="0"/>
              </a:rPr>
              <a:t>משתמשת  באיקונוגרפיה זו של  נשים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latin typeface="Tahoma" panose="020B0604030504040204" pitchFamily="34" charset="0"/>
                <a:ea typeface="Tahoma" panose="020B0604030504040204" pitchFamily="34" charset="0"/>
                <a:cs typeface="Tahoma" panose="020B0604030504040204" pitchFamily="34" charset="0"/>
              </a:rPr>
              <a:t>אבלות</a:t>
            </a:r>
            <a:r>
              <a:rPr lang="he-IL" sz="1200" b="1" dirty="0">
                <a:latin typeface="Tahoma" panose="020B0604030504040204" pitchFamily="34" charset="0"/>
                <a:ea typeface="Tahoma" panose="020B0604030504040204" pitchFamily="34" charset="0"/>
                <a:cs typeface="Tahoma" panose="020B0604030504040204" pitchFamily="34" charset="0"/>
              </a:rPr>
              <a:t>, עץ ערבה </a:t>
            </a:r>
            <a:r>
              <a:rPr lang="he-IL" sz="1200" b="1" dirty="0" err="1" smtClean="0">
                <a:latin typeface="Tahoma" panose="020B0604030504040204" pitchFamily="34" charset="0"/>
                <a:ea typeface="Tahoma" panose="020B0604030504040204" pitchFamily="34" charset="0"/>
                <a:cs typeface="Tahoma" panose="020B0604030504040204" pitchFamily="34" charset="0"/>
              </a:rPr>
              <a:t>בוכיה</a:t>
            </a:r>
            <a:r>
              <a:rPr lang="he-IL" sz="1200" b="1" dirty="0" smtClean="0">
                <a:latin typeface="Tahoma" panose="020B0604030504040204" pitchFamily="34" charset="0"/>
                <a:ea typeface="Tahoma" panose="020B0604030504040204" pitchFamily="34" charset="0"/>
                <a:cs typeface="Tahoma" panose="020B0604030504040204" pitchFamily="34" charset="0"/>
              </a:rPr>
              <a:t> (המצלה על הקבר- </a:t>
            </a:r>
          </a:p>
          <a:p>
            <a:pPr>
              <a:lnSpc>
                <a:spcPct val="150000"/>
              </a:lnSpc>
            </a:pPr>
            <a:r>
              <a:rPr lang="he-IL" sz="1200" b="1" dirty="0" smtClean="0">
                <a:latin typeface="Tahoma" panose="020B0604030504040204" pitchFamily="34" charset="0"/>
                <a:ea typeface="Tahoma" panose="020B0604030504040204" pitchFamily="34" charset="0"/>
                <a:cs typeface="Tahoma" panose="020B0604030504040204" pitchFamily="34" charset="0"/>
              </a:rPr>
              <a:t>הצלחת), </a:t>
            </a:r>
            <a:r>
              <a:rPr lang="he-IL" sz="1200" b="1" dirty="0">
                <a:latin typeface="Tahoma" panose="020B0604030504040204" pitchFamily="34" charset="0"/>
                <a:ea typeface="Tahoma" panose="020B0604030504040204" pitchFamily="34" charset="0"/>
                <a:cs typeface="Tahoma" panose="020B0604030504040204" pitchFamily="34" charset="0"/>
              </a:rPr>
              <a:t>כד </a:t>
            </a:r>
            <a:r>
              <a:rPr lang="he-IL" sz="1200" b="1" dirty="0" smtClean="0">
                <a:latin typeface="Tahoma" panose="020B0604030504040204" pitchFamily="34" charset="0"/>
                <a:ea typeface="Tahoma" panose="020B0604030504040204" pitchFamily="34" charset="0"/>
                <a:cs typeface="Tahoma" panose="020B0604030504040204" pitchFamily="34" charset="0"/>
              </a:rPr>
              <a:t>יווני</a:t>
            </a:r>
            <a:r>
              <a:rPr lang="en-US" sz="1200" b="1" dirty="0" smtClean="0">
                <a:latin typeface="Tahoma" panose="020B0604030504040204" pitchFamily="34" charset="0"/>
                <a:ea typeface="Tahoma" panose="020B0604030504040204" pitchFamily="34" charset="0"/>
                <a:cs typeface="Tahoma" panose="020B0604030504040204" pitchFamily="34" charset="0"/>
              </a:rPr>
              <a:t>Urn</a:t>
            </a:r>
            <a:r>
              <a:rPr lang="en-US" sz="1200" b="1" dirty="0">
                <a:latin typeface="Tahoma" panose="020B0604030504040204" pitchFamily="34" charset="0"/>
                <a:ea typeface="Tahoma" panose="020B0604030504040204" pitchFamily="34" charset="0"/>
                <a:cs typeface="Tahoma" panose="020B0604030504040204" pitchFamily="34" charset="0"/>
              </a:rPr>
              <a:t>) </a:t>
            </a:r>
            <a:r>
              <a:rPr lang="he-IL" sz="1200" b="1" dirty="0" smtClean="0">
                <a:latin typeface="Tahoma" panose="020B0604030504040204" pitchFamily="34" charset="0"/>
                <a:ea typeface="Tahoma" panose="020B0604030504040204" pitchFamily="34" charset="0"/>
                <a:cs typeface="Tahoma" panose="020B0604030504040204" pitchFamily="34" charset="0"/>
              </a:rPr>
              <a:t>) מן </a:t>
            </a:r>
            <a:r>
              <a:rPr lang="he-IL" sz="1200" b="1" dirty="0">
                <a:latin typeface="Tahoma" panose="020B0604030504040204" pitchFamily="34" charset="0"/>
                <a:ea typeface="Tahoma" panose="020B0604030504040204" pitchFamily="34" charset="0"/>
                <a:cs typeface="Tahoma" panose="020B0604030504040204" pitchFamily="34" charset="0"/>
              </a:rPr>
              <a:t>הסוג שהוצב על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latin typeface="Tahoma" panose="020B0604030504040204" pitchFamily="34" charset="0"/>
                <a:ea typeface="Tahoma" panose="020B0604030504040204" pitchFamily="34" charset="0"/>
                <a:cs typeface="Tahoma" panose="020B0604030504040204" pitchFamily="34" charset="0"/>
              </a:rPr>
              <a:t>גבי </a:t>
            </a:r>
            <a:r>
              <a:rPr lang="he-IL" sz="1200" b="1" dirty="0">
                <a:latin typeface="Tahoma" panose="020B0604030504040204" pitchFamily="34" charset="0"/>
                <a:ea typeface="Tahoma" panose="020B0604030504040204" pitchFamily="34" charset="0"/>
                <a:cs typeface="Tahoma" panose="020B0604030504040204" pitchFamily="34" charset="0"/>
              </a:rPr>
              <a:t>הקברים (הנפש </a:t>
            </a:r>
            <a:r>
              <a:rPr lang="he-IL" sz="1200" b="1" dirty="0" smtClean="0">
                <a:latin typeface="Tahoma" panose="020B0604030504040204" pitchFamily="34" charset="0"/>
                <a:ea typeface="Tahoma" panose="020B0604030504040204" pitchFamily="34" charset="0"/>
                <a:cs typeface="Tahoma" panose="020B0604030504040204" pitchFamily="34" charset="0"/>
              </a:rPr>
              <a:t>– רוחו </a:t>
            </a:r>
            <a:r>
              <a:rPr lang="he-IL" sz="1200" b="1" dirty="0">
                <a:latin typeface="Tahoma" panose="020B0604030504040204" pitchFamily="34" charset="0"/>
                <a:ea typeface="Tahoma" panose="020B0604030504040204" pitchFamily="34" charset="0"/>
                <a:cs typeface="Tahoma" panose="020B0604030504040204" pitchFamily="34" charset="0"/>
              </a:rPr>
              <a:t>הנשית של המת)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latin typeface="Tahoma" panose="020B0604030504040204" pitchFamily="34" charset="0"/>
                <a:ea typeface="Tahoma" panose="020B0604030504040204" pitchFamily="34" charset="0"/>
                <a:cs typeface="Tahoma" panose="020B0604030504040204" pitchFamily="34" charset="0"/>
              </a:rPr>
              <a:t>ומצבות קבורה, גם על </a:t>
            </a:r>
            <a:r>
              <a:rPr lang="he-IL" sz="1200" b="1" dirty="0">
                <a:latin typeface="Tahoma" panose="020B0604030504040204" pitchFamily="34" charset="0"/>
                <a:ea typeface="Tahoma" panose="020B0604030504040204" pitchFamily="34" charset="0"/>
                <a:cs typeface="Tahoma" panose="020B0604030504040204" pitchFamily="34" charset="0"/>
              </a:rPr>
              <a:t>הצלחת </a:t>
            </a:r>
            <a:r>
              <a:rPr lang="he-IL" sz="1200" b="1" dirty="0" smtClean="0">
                <a:latin typeface="Tahoma" panose="020B0604030504040204" pitchFamily="34" charset="0"/>
                <a:ea typeface="Tahoma" panose="020B0604030504040204" pitchFamily="34" charset="0"/>
                <a:cs typeface="Tahoma" panose="020B0604030504040204" pitchFamily="34" charset="0"/>
              </a:rPr>
              <a:t>וגם </a:t>
            </a:r>
            <a:r>
              <a:rPr lang="he-IL" sz="1200" b="1" dirty="0">
                <a:latin typeface="Tahoma" panose="020B0604030504040204" pitchFamily="34" charset="0"/>
                <a:ea typeface="Tahoma" panose="020B0604030504040204" pitchFamily="34" charset="0"/>
                <a:cs typeface="Tahoma" panose="020B0604030504040204" pitchFamily="34" charset="0"/>
              </a:rPr>
              <a:t>על </a:t>
            </a:r>
            <a:r>
              <a:rPr lang="he-IL" sz="1200" b="1" dirty="0" err="1">
                <a:latin typeface="Tahoma" panose="020B0604030504040204" pitchFamily="34" charset="0"/>
                <a:ea typeface="Tahoma" panose="020B0604030504040204" pitchFamily="34" charset="0"/>
                <a:cs typeface="Tahoma" panose="020B0604030504040204" pitchFamily="34" charset="0"/>
              </a:rPr>
              <a:t>הראנר</a:t>
            </a:r>
            <a:r>
              <a:rPr lang="he-IL" sz="12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he-IL" sz="1200" b="1" dirty="0">
                <a:latin typeface="Tahoma" panose="020B0604030504040204" pitchFamily="34" charset="0"/>
                <a:ea typeface="Tahoma" panose="020B0604030504040204" pitchFamily="34" charset="0"/>
                <a:cs typeface="Tahoma" panose="020B0604030504040204" pitchFamily="34" charset="0"/>
              </a:rPr>
              <a:t>התמונה על הצלחת של </a:t>
            </a:r>
            <a:r>
              <a:rPr lang="he-IL" sz="1200" b="1" dirty="0" err="1">
                <a:latin typeface="Tahoma" panose="020B0604030504040204" pitchFamily="34" charset="0"/>
                <a:ea typeface="Tahoma" panose="020B0604030504040204" pitchFamily="34" charset="0"/>
                <a:cs typeface="Tahoma" panose="020B0604030504040204" pitchFamily="34" charset="0"/>
              </a:rPr>
              <a:t>האצ'ינסון</a:t>
            </a:r>
            <a:r>
              <a:rPr lang="he-IL" sz="1200" b="1" dirty="0">
                <a:latin typeface="Tahoma" panose="020B0604030504040204" pitchFamily="34" charset="0"/>
                <a:ea typeface="Tahoma" panose="020B0604030504040204" pitchFamily="34" charset="0"/>
                <a:cs typeface="Tahoma" panose="020B0604030504040204" pitchFamily="34" charset="0"/>
              </a:rPr>
              <a:t>  מייצגת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latin typeface="Tahoma" panose="020B0604030504040204" pitchFamily="34" charset="0"/>
                <a:ea typeface="Tahoma" panose="020B0604030504040204" pitchFamily="34" charset="0"/>
                <a:cs typeface="Tahoma" panose="020B0604030504040204" pitchFamily="34" charset="0"/>
              </a:rPr>
              <a:t>צעיף </a:t>
            </a:r>
            <a:r>
              <a:rPr lang="he-IL" sz="1200" b="1" dirty="0">
                <a:latin typeface="Tahoma" panose="020B0604030504040204" pitchFamily="34" charset="0"/>
                <a:ea typeface="Tahoma" panose="020B0604030504040204" pitchFamily="34" charset="0"/>
                <a:cs typeface="Tahoma" panose="020B0604030504040204" pitchFamily="34" charset="0"/>
              </a:rPr>
              <a:t>שעטתה אישה אבלה, או תכריך.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latin typeface="Tahoma" panose="020B0604030504040204" pitchFamily="34" charset="0"/>
                <a:ea typeface="Tahoma" panose="020B0604030504040204" pitchFamily="34" charset="0"/>
                <a:cs typeface="Tahoma" panose="020B0604030504040204" pitchFamily="34" charset="0"/>
              </a:rPr>
              <a:t>גם </a:t>
            </a:r>
            <a:r>
              <a:rPr lang="he-IL" sz="1200" b="1" dirty="0">
                <a:latin typeface="Tahoma" panose="020B0604030504040204" pitchFamily="34" charset="0"/>
                <a:ea typeface="Tahoma" panose="020B0604030504040204" pitchFamily="34" charset="0"/>
                <a:cs typeface="Tahoma" panose="020B0604030504040204" pitchFamily="34" charset="0"/>
              </a:rPr>
              <a:t>הצלחת וגם </a:t>
            </a:r>
            <a:r>
              <a:rPr lang="he-IL" sz="1200" b="1" dirty="0" err="1">
                <a:latin typeface="Tahoma" panose="020B0604030504040204" pitchFamily="34" charset="0"/>
                <a:ea typeface="Tahoma" panose="020B0604030504040204" pitchFamily="34" charset="0"/>
                <a:cs typeface="Tahoma" panose="020B0604030504040204" pitchFamily="34" charset="0"/>
              </a:rPr>
              <a:t>הראנר</a:t>
            </a:r>
            <a:r>
              <a:rPr lang="he-IL" sz="1200" b="1" dirty="0">
                <a:latin typeface="Tahoma" panose="020B0604030504040204" pitchFamily="34" charset="0"/>
                <a:ea typeface="Tahoma" panose="020B0604030504040204" pitchFamily="34" charset="0"/>
                <a:cs typeface="Tahoma" panose="020B0604030504040204" pitchFamily="34" charset="0"/>
              </a:rPr>
              <a:t> נעשו בגווני אדמה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latin typeface="Tahoma" panose="020B0604030504040204" pitchFamily="34" charset="0"/>
                <a:ea typeface="Tahoma" panose="020B0604030504040204" pitchFamily="34" charset="0"/>
                <a:cs typeface="Tahoma" panose="020B0604030504040204" pitchFamily="34" charset="0"/>
              </a:rPr>
              <a:t>בהירים</a:t>
            </a:r>
            <a:r>
              <a:rPr lang="he-IL" sz="1200" b="1" dirty="0">
                <a:latin typeface="Tahoma" panose="020B0604030504040204" pitchFamily="34" charset="0"/>
                <a:ea typeface="Tahoma" panose="020B0604030504040204" pitchFamily="34" charset="0"/>
                <a:cs typeface="Tahoma" panose="020B0604030504040204" pitchFamily="34" charset="0"/>
              </a:rPr>
              <a:t>, המשקפים מצב רוח קודר.</a:t>
            </a:r>
          </a:p>
          <a:p>
            <a:pPr>
              <a:lnSpc>
                <a:spcPct val="150000"/>
              </a:lnSpc>
            </a:pPr>
            <a:endParaRPr lang="he-IL"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6807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p:cNvPicPr>
            <a:picLocks noChangeAspect="1"/>
          </p:cNvPicPr>
          <p:nvPr/>
        </p:nvPicPr>
        <p:blipFill>
          <a:blip r:embed="rId2"/>
          <a:stretch>
            <a:fillRect/>
          </a:stretch>
        </p:blipFill>
        <p:spPr>
          <a:xfrm>
            <a:off x="2323073" y="-98374"/>
            <a:ext cx="7161688" cy="7225796"/>
          </a:xfrm>
          <a:prstGeom prst="rect">
            <a:avLst/>
          </a:prstGeom>
        </p:spPr>
      </p:pic>
      <p:pic>
        <p:nvPicPr>
          <p:cNvPr id="7" name="תמונה 6"/>
          <p:cNvPicPr>
            <a:picLocks noChangeAspect="1"/>
          </p:cNvPicPr>
          <p:nvPr/>
        </p:nvPicPr>
        <p:blipFill rotWithShape="1">
          <a:blip r:embed="rId3"/>
          <a:srcRect r="96" b="38"/>
          <a:stretch/>
        </p:blipFill>
        <p:spPr>
          <a:xfrm>
            <a:off x="0" y="2430584"/>
            <a:ext cx="4329723" cy="4427415"/>
          </a:xfrm>
          <a:prstGeom prst="rect">
            <a:avLst/>
          </a:prstGeom>
        </p:spPr>
      </p:pic>
      <p:pic>
        <p:nvPicPr>
          <p:cNvPr id="8" name="תמונה 7"/>
          <p:cNvPicPr>
            <a:picLocks noChangeAspect="1"/>
          </p:cNvPicPr>
          <p:nvPr/>
        </p:nvPicPr>
        <p:blipFill>
          <a:blip r:embed="rId4"/>
          <a:stretch>
            <a:fillRect/>
          </a:stretch>
        </p:blipFill>
        <p:spPr>
          <a:xfrm>
            <a:off x="8111490" y="0"/>
            <a:ext cx="4080510" cy="6858000"/>
          </a:xfrm>
          <a:prstGeom prst="rect">
            <a:avLst/>
          </a:prstGeom>
        </p:spPr>
      </p:pic>
      <p:pic>
        <p:nvPicPr>
          <p:cNvPr id="11" name="תמונה 10"/>
          <p:cNvPicPr>
            <a:picLocks noChangeAspect="1"/>
          </p:cNvPicPr>
          <p:nvPr/>
        </p:nvPicPr>
        <p:blipFill>
          <a:blip r:embed="rId5"/>
          <a:stretch>
            <a:fillRect/>
          </a:stretch>
        </p:blipFill>
        <p:spPr>
          <a:xfrm>
            <a:off x="0" y="0"/>
            <a:ext cx="1730069" cy="2314832"/>
          </a:xfrm>
          <a:prstGeom prst="rect">
            <a:avLst/>
          </a:prstGeom>
        </p:spPr>
      </p:pic>
      <p:sp>
        <p:nvSpPr>
          <p:cNvPr id="12" name="מלבן 11"/>
          <p:cNvSpPr/>
          <p:nvPr/>
        </p:nvSpPr>
        <p:spPr>
          <a:xfrm>
            <a:off x="1772568" y="2115749"/>
            <a:ext cx="2321469" cy="215444"/>
          </a:xfrm>
          <a:prstGeom prst="rect">
            <a:avLst/>
          </a:prstGeom>
        </p:spPr>
        <p:txBody>
          <a:bodyPr wrap="none">
            <a:spAutoFit/>
          </a:bodyPr>
          <a:lstStyle/>
          <a:p>
            <a:pPr algn="l"/>
            <a:r>
              <a:rPr lang="en-US" sz="800" b="1" i="1" dirty="0">
                <a:solidFill>
                  <a:srgbClr val="003366"/>
                </a:solidFill>
                <a:latin typeface="Times New Roman" panose="02020603050405020304" pitchFamily="18" charset="0"/>
                <a:cs typeface="Times New Roman" panose="02020603050405020304" pitchFamily="18" charset="0"/>
              </a:rPr>
              <a:t>Sacajawea Monument, </a:t>
            </a:r>
            <a:r>
              <a:rPr lang="en-US" sz="800" b="1" i="1" dirty="0" smtClean="0">
                <a:solidFill>
                  <a:srgbClr val="003366"/>
                </a:solidFill>
                <a:latin typeface="Times New Roman" panose="02020603050405020304" pitchFamily="18" charset="0"/>
                <a:cs typeface="Times New Roman" panose="02020603050405020304" pitchFamily="18" charset="0"/>
              </a:rPr>
              <a:t>Sacajawea </a:t>
            </a:r>
            <a:r>
              <a:rPr lang="en-US" sz="800" b="1" i="1" dirty="0">
                <a:solidFill>
                  <a:srgbClr val="003366"/>
                </a:solidFill>
                <a:latin typeface="Times New Roman" panose="02020603050405020304" pitchFamily="18" charset="0"/>
                <a:cs typeface="Times New Roman" panose="02020603050405020304" pitchFamily="18" charset="0"/>
              </a:rPr>
              <a:t>Center, Salmon</a:t>
            </a:r>
            <a:endParaRPr lang="he-IL" sz="800" b="1" i="1" dirty="0">
              <a:solidFill>
                <a:srgbClr val="003366"/>
              </a:solidFill>
              <a:latin typeface="Times New Roman" panose="02020603050405020304" pitchFamily="18" charset="0"/>
              <a:cs typeface="Times New Roman" panose="02020603050405020304" pitchFamily="18" charset="0"/>
            </a:endParaRPr>
          </a:p>
        </p:txBody>
      </p:sp>
      <p:pic>
        <p:nvPicPr>
          <p:cNvPr id="13" name="תמונה 12"/>
          <p:cNvPicPr>
            <a:picLocks noChangeAspect="1"/>
          </p:cNvPicPr>
          <p:nvPr/>
        </p:nvPicPr>
        <p:blipFill rotWithShape="1">
          <a:blip r:embed="rId6"/>
          <a:srcRect r="42"/>
          <a:stretch/>
        </p:blipFill>
        <p:spPr>
          <a:xfrm>
            <a:off x="8401538" y="3310556"/>
            <a:ext cx="1015250" cy="1585783"/>
          </a:xfrm>
          <a:prstGeom prst="rect">
            <a:avLst/>
          </a:prstGeom>
          <a:ln>
            <a:solidFill>
              <a:srgbClr val="003366"/>
            </a:solidFill>
          </a:ln>
        </p:spPr>
      </p:pic>
      <p:sp>
        <p:nvSpPr>
          <p:cNvPr id="15" name="מלבן 14"/>
          <p:cNvSpPr/>
          <p:nvPr/>
        </p:nvSpPr>
        <p:spPr>
          <a:xfrm>
            <a:off x="2049109" y="0"/>
            <a:ext cx="6096000" cy="369332"/>
          </a:xfrm>
          <a:prstGeom prst="rect">
            <a:avLst/>
          </a:prstGeom>
        </p:spPr>
        <p:txBody>
          <a:bodyPr>
            <a:spAutoFit/>
          </a:bodyPr>
          <a:lstStyle/>
          <a:p>
            <a:r>
              <a:rPr lang="he-IL" sz="12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סקג'אוויה</a:t>
            </a:r>
            <a:r>
              <a:rPr lang="he-IL" dirty="0" smtClean="0">
                <a:solidFill>
                  <a:srgbClr val="003366"/>
                </a:solidFill>
                <a:latin typeface="Tahoma" panose="020B0604030504040204" pitchFamily="34" charset="0"/>
                <a:ea typeface="Tahoma" panose="020B0604030504040204" pitchFamily="34" charset="0"/>
                <a:cs typeface="Tahoma" panose="020B0604030504040204" pitchFamily="34" charset="0"/>
              </a:rPr>
              <a:t> </a:t>
            </a:r>
            <a:r>
              <a:rPr lang="en-US"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(1788-1812)</a:t>
            </a:r>
            <a:endParaRPr lang="en-US" sz="1100" b="1" dirty="0">
              <a:solidFill>
                <a:srgbClr val="0033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a:blip r:embed="rId7"/>
          <a:stretch>
            <a:fillRect/>
          </a:stretch>
        </p:blipFill>
        <p:spPr>
          <a:xfrm>
            <a:off x="3430954" y="5604959"/>
            <a:ext cx="1150629" cy="1253041"/>
          </a:xfrm>
          <a:prstGeom prst="rect">
            <a:avLst/>
          </a:prstGeom>
        </p:spPr>
      </p:pic>
      <p:pic>
        <p:nvPicPr>
          <p:cNvPr id="4" name="מציין מיקום תוכן 3"/>
          <p:cNvPicPr>
            <a:picLocks noGrp="1" noChangeAspect="1"/>
          </p:cNvPicPr>
          <p:nvPr>
            <p:ph idx="1"/>
          </p:nvPr>
        </p:nvPicPr>
        <p:blipFill>
          <a:blip r:embed="rId8"/>
          <a:stretch>
            <a:fillRect/>
          </a:stretch>
        </p:blipFill>
        <p:spPr>
          <a:xfrm>
            <a:off x="9128682" y="2158314"/>
            <a:ext cx="2457638" cy="3401022"/>
          </a:xfrm>
          <a:prstGeom prst="rect">
            <a:avLst/>
          </a:prstGeom>
        </p:spPr>
      </p:pic>
      <p:pic>
        <p:nvPicPr>
          <p:cNvPr id="5" name="תמונה 4"/>
          <p:cNvPicPr>
            <a:picLocks noChangeAspect="1"/>
          </p:cNvPicPr>
          <p:nvPr/>
        </p:nvPicPr>
        <p:blipFill>
          <a:blip r:embed="rId9"/>
          <a:stretch>
            <a:fillRect/>
          </a:stretch>
        </p:blipFill>
        <p:spPr>
          <a:xfrm>
            <a:off x="1945358" y="637151"/>
            <a:ext cx="2024047" cy="1036410"/>
          </a:xfrm>
          <a:prstGeom prst="rect">
            <a:avLst/>
          </a:prstGeom>
        </p:spPr>
      </p:pic>
      <p:sp>
        <p:nvSpPr>
          <p:cNvPr id="6" name="מלבן 5"/>
          <p:cNvSpPr/>
          <p:nvPr/>
        </p:nvSpPr>
        <p:spPr>
          <a:xfrm>
            <a:off x="1846832" y="1654431"/>
            <a:ext cx="2451312" cy="338554"/>
          </a:xfrm>
          <a:prstGeom prst="rect">
            <a:avLst/>
          </a:prstGeom>
        </p:spPr>
        <p:txBody>
          <a:bodyPr wrap="none">
            <a:spAutoFit/>
          </a:bodyPr>
          <a:lstStyle/>
          <a:p>
            <a:pPr algn="l"/>
            <a:r>
              <a:rPr lang="fr-FR" sz="800" b="1" i="1" dirty="0">
                <a:solidFill>
                  <a:srgbClr val="003366"/>
                </a:solidFill>
                <a:latin typeface="Times New Roman" panose="02020603050405020304" pitchFamily="18" charset="0"/>
                <a:cs typeface="Times New Roman" panose="02020603050405020304" pitchFamily="18" charset="0"/>
              </a:rPr>
              <a:t> </a:t>
            </a:r>
            <a:r>
              <a:rPr lang="fr-FR" sz="800" b="1" i="1" dirty="0" err="1">
                <a:solidFill>
                  <a:srgbClr val="003366"/>
                </a:solidFill>
                <a:latin typeface="Times New Roman" panose="02020603050405020304" pitchFamily="18" charset="0"/>
                <a:cs typeface="Times New Roman" panose="02020603050405020304" pitchFamily="18" charset="0"/>
              </a:rPr>
              <a:t>Sacagawea</a:t>
            </a:r>
            <a:r>
              <a:rPr lang="fr-FR" sz="800" b="1" i="1" dirty="0">
                <a:solidFill>
                  <a:srgbClr val="003366"/>
                </a:solidFill>
                <a:latin typeface="Times New Roman" panose="02020603050405020304" pitchFamily="18" charset="0"/>
                <a:cs typeface="Times New Roman" panose="02020603050405020304" pitchFamily="18" charset="0"/>
              </a:rPr>
              <a:t> </a:t>
            </a:r>
            <a:r>
              <a:rPr lang="fr-FR" sz="800" b="1" i="1" dirty="0" err="1">
                <a:solidFill>
                  <a:srgbClr val="003366"/>
                </a:solidFill>
                <a:latin typeface="Times New Roman" panose="02020603050405020304" pitchFamily="18" charset="0"/>
                <a:cs typeface="Times New Roman" panose="02020603050405020304" pitchFamily="18" charset="0"/>
              </a:rPr>
              <a:t>with</a:t>
            </a:r>
            <a:r>
              <a:rPr lang="fr-FR" sz="800" b="1" i="1" dirty="0">
                <a:solidFill>
                  <a:srgbClr val="003366"/>
                </a:solidFill>
                <a:latin typeface="Times New Roman" panose="02020603050405020304" pitchFamily="18" charset="0"/>
                <a:cs typeface="Times New Roman" panose="02020603050405020304" pitchFamily="18" charset="0"/>
              </a:rPr>
              <a:t> </a:t>
            </a:r>
            <a:r>
              <a:rPr lang="fr-FR" sz="800" b="1" i="1" dirty="0" err="1">
                <a:solidFill>
                  <a:srgbClr val="003366"/>
                </a:solidFill>
                <a:latin typeface="Times New Roman" panose="02020603050405020304" pitchFamily="18" charset="0"/>
                <a:cs typeface="Times New Roman" panose="02020603050405020304" pitchFamily="18" charset="0"/>
              </a:rPr>
              <a:t>her</a:t>
            </a:r>
            <a:r>
              <a:rPr lang="fr-FR" sz="800" b="1" i="1" dirty="0">
                <a:solidFill>
                  <a:srgbClr val="003366"/>
                </a:solidFill>
                <a:latin typeface="Times New Roman" panose="02020603050405020304" pitchFamily="18" charset="0"/>
                <a:cs typeface="Times New Roman" panose="02020603050405020304" pitchFamily="18" charset="0"/>
              </a:rPr>
              <a:t> son Jean Baptiste </a:t>
            </a:r>
            <a:r>
              <a:rPr lang="fr-FR" sz="800" b="1" i="1" dirty="0" smtClean="0">
                <a:solidFill>
                  <a:srgbClr val="003366"/>
                </a:solidFill>
                <a:latin typeface="Times New Roman" panose="02020603050405020304" pitchFamily="18" charset="0"/>
                <a:cs typeface="Times New Roman" panose="02020603050405020304" pitchFamily="18" charset="0"/>
              </a:rPr>
              <a:t>Charbonneau</a:t>
            </a:r>
            <a:endParaRPr lang="he-IL" sz="800" b="1" i="1" dirty="0" smtClean="0">
              <a:solidFill>
                <a:srgbClr val="003366"/>
              </a:solidFill>
              <a:latin typeface="Times New Roman" panose="02020603050405020304" pitchFamily="18" charset="0"/>
              <a:cs typeface="Times New Roman" panose="02020603050405020304" pitchFamily="18" charset="0"/>
            </a:endParaRPr>
          </a:p>
          <a:p>
            <a:pPr algn="l"/>
            <a:endParaRPr lang="he-IL" sz="800" b="1" i="1" dirty="0">
              <a:solidFill>
                <a:srgbClr val="003366"/>
              </a:solidFill>
              <a:latin typeface="Times New Roman" panose="02020603050405020304" pitchFamily="18" charset="0"/>
              <a:cs typeface="Times New Roman" panose="02020603050405020304" pitchFamily="18" charset="0"/>
            </a:endParaRPr>
          </a:p>
        </p:txBody>
      </p:sp>
      <p:sp>
        <p:nvSpPr>
          <p:cNvPr id="3" name="מלבן 2"/>
          <p:cNvSpPr/>
          <p:nvPr/>
        </p:nvSpPr>
        <p:spPr>
          <a:xfrm>
            <a:off x="4298462" y="3887956"/>
            <a:ext cx="3865235" cy="2800767"/>
          </a:xfrm>
          <a:prstGeom prst="rect">
            <a:avLst/>
          </a:prstGeom>
        </p:spPr>
        <p:txBody>
          <a:bodyPr wrap="square">
            <a:spAutoFit/>
          </a:bodyPr>
          <a:lstStyle/>
          <a:p>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האינדיאנית היחידה המוזמנת למסיבת ארוחת הערב, מיוצגת ליד השולחן באמצעות דגמים </a:t>
            </a:r>
            <a:r>
              <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גיאומטריים </a:t>
            </a:r>
            <a:r>
              <a:rPr lang="he-IL" sz="1100" b="1" dirty="0" err="1">
                <a:solidFill>
                  <a:srgbClr val="003366"/>
                </a:solidFill>
                <a:latin typeface="Tahoma" panose="020B0604030504040204" pitchFamily="34" charset="0"/>
                <a:ea typeface="Tahoma" panose="020B0604030504040204" pitchFamily="34" charset="0"/>
                <a:cs typeface="Tahoma" panose="020B0604030504040204" pitchFamily="34" charset="0"/>
              </a:rPr>
              <a:t>שאיפיינו</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 את מלאכת הנשים משבט </a:t>
            </a:r>
            <a:r>
              <a:rPr lang="he-IL" sz="1100" b="1" dirty="0" err="1">
                <a:solidFill>
                  <a:srgbClr val="003366"/>
                </a:solidFill>
                <a:latin typeface="Tahoma" panose="020B0604030504040204" pitchFamily="34" charset="0"/>
                <a:ea typeface="Tahoma" panose="020B0604030504040204" pitchFamily="34" charset="0"/>
                <a:cs typeface="Tahoma" panose="020B0604030504040204" pitchFamily="34" charset="0"/>
              </a:rPr>
              <a:t>השושון</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 (גברים בשבט זה יצרו דימויים פיקטוגרפיים). הצבעים צהוב, אוכרה (צבע אדמה), כחול, וורוד-סגול מאזכרים את הצבעים הטבעיים שהופקו מצמחים ואדמה שהיו בשימושן. הפרפר על גבי הצלחת מורכב </a:t>
            </a:r>
            <a:r>
              <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מצורות גיאומטריות  </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ומשרה תחושה של עבודה ילידית אותנטית. תחת הצלחת הניחה שיקגו עבודת חרוזים המדמה את מנשא הגב לתינוק ששימש את סקג'אוויה, במהלך המסע. </a:t>
            </a:r>
            <a:r>
              <a:rPr lang="he-IL" sz="1100" b="1" dirty="0" err="1">
                <a:solidFill>
                  <a:srgbClr val="003366"/>
                </a:solidFill>
                <a:latin typeface="Tahoma" panose="020B0604030504040204" pitchFamily="34" charset="0"/>
                <a:ea typeface="Tahoma" panose="020B0604030504040204" pitchFamily="34" charset="0"/>
                <a:cs typeface="Tahoma" panose="020B0604030504040204" pitchFamily="34" charset="0"/>
              </a:rPr>
              <a:t>הראנר</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 תפור מעורות איילים ושוליו רקומים עם חרוזי זרע – דפוס קישוט </a:t>
            </a:r>
            <a:r>
              <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אופייני </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בשמלות </a:t>
            </a:r>
            <a:r>
              <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נשות השבט. </a:t>
            </a:r>
          </a:p>
          <a:p>
            <a:r>
              <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את </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האות הראשונה בשמה של סקג'אוויה  מעטרת רקמה המתייחסת למשמעות שמה בשפת שבט </a:t>
            </a:r>
            <a:r>
              <a:rPr lang="he-IL" sz="1100" b="1" dirty="0" err="1">
                <a:solidFill>
                  <a:srgbClr val="003366"/>
                </a:solidFill>
                <a:latin typeface="Tahoma" panose="020B0604030504040204" pitchFamily="34" charset="0"/>
                <a:ea typeface="Tahoma" panose="020B0604030504040204" pitchFamily="34" charset="0"/>
                <a:cs typeface="Tahoma" panose="020B0604030504040204" pitchFamily="34" charset="0"/>
              </a:rPr>
              <a:t>ההידטסה</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 "אשת הציפור"</a:t>
            </a:r>
          </a:p>
        </p:txBody>
      </p:sp>
      <p:sp>
        <p:nvSpPr>
          <p:cNvPr id="9" name="מלבן 8"/>
          <p:cNvSpPr/>
          <p:nvPr/>
        </p:nvSpPr>
        <p:spPr>
          <a:xfrm>
            <a:off x="4062943" y="337209"/>
            <a:ext cx="4069493" cy="3647152"/>
          </a:xfrm>
          <a:prstGeom prst="rect">
            <a:avLst/>
          </a:prstGeom>
        </p:spPr>
        <p:txBody>
          <a:bodyPr wrap="square">
            <a:spAutoFit/>
          </a:bodyPr>
          <a:lstStyle/>
          <a:p>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סקג'אוויה נולדה לשבט </a:t>
            </a:r>
            <a:r>
              <a:rPr lang="he-IL" sz="1100" b="1" dirty="0" err="1">
                <a:solidFill>
                  <a:srgbClr val="003366"/>
                </a:solidFill>
                <a:latin typeface="Tahoma" panose="020B0604030504040204" pitchFamily="34" charset="0"/>
                <a:ea typeface="Tahoma" panose="020B0604030504040204" pitchFamily="34" charset="0"/>
                <a:cs typeface="Tahoma" panose="020B0604030504040204" pitchFamily="34" charset="0"/>
              </a:rPr>
              <a:t>השושון</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 באיידהו. בגיל 12 היא נחטפה על ידי שבט </a:t>
            </a:r>
            <a:r>
              <a:rPr lang="he-IL" sz="1100" b="1" dirty="0" err="1">
                <a:solidFill>
                  <a:srgbClr val="003366"/>
                </a:solidFill>
                <a:latin typeface="Tahoma" panose="020B0604030504040204" pitchFamily="34" charset="0"/>
                <a:ea typeface="Tahoma" panose="020B0604030504040204" pitchFamily="34" charset="0"/>
                <a:cs typeface="Tahoma" panose="020B0604030504040204" pitchFamily="34" charset="0"/>
              </a:rPr>
              <a:t>הידטסה</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 ונמכרה לעבדות. היא אולצה להתחתן עם צייד פרוות צרפתי-קנדי </a:t>
            </a:r>
            <a:r>
              <a:rPr lang="he-IL" sz="1100" b="1" dirty="0" err="1">
                <a:solidFill>
                  <a:srgbClr val="003366"/>
                </a:solidFill>
                <a:latin typeface="Tahoma" panose="020B0604030504040204" pitchFamily="34" charset="0"/>
                <a:ea typeface="Tahoma" panose="020B0604030504040204" pitchFamily="34" charset="0"/>
                <a:cs typeface="Tahoma" panose="020B0604030504040204" pitchFamily="34" charset="0"/>
              </a:rPr>
              <a:t>טוסה</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 </a:t>
            </a:r>
            <a:r>
              <a:rPr lang="he-IL" sz="1100" b="1" dirty="0" err="1" smtClean="0">
                <a:solidFill>
                  <a:srgbClr val="003366"/>
                </a:solidFill>
                <a:latin typeface="Tahoma" panose="020B0604030504040204" pitchFamily="34" charset="0"/>
                <a:ea typeface="Tahoma" panose="020B0604030504040204" pitchFamily="34" charset="0"/>
                <a:cs typeface="Tahoma" panose="020B0604030504040204" pitchFamily="34" charset="0"/>
              </a:rPr>
              <a:t>צרבונאו</a:t>
            </a:r>
            <a:r>
              <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 ב-1804 </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מינה הנשיא האמריקאי ג'פרסון משלחת בראשות סגן משנה </a:t>
            </a:r>
            <a:r>
              <a:rPr lang="he-IL" sz="1100" b="1" dirty="0" err="1">
                <a:solidFill>
                  <a:srgbClr val="003366"/>
                </a:solidFill>
                <a:latin typeface="Tahoma" panose="020B0604030504040204" pitchFamily="34" charset="0"/>
                <a:ea typeface="Tahoma" panose="020B0604030504040204" pitchFamily="34" charset="0"/>
                <a:cs typeface="Tahoma" panose="020B0604030504040204" pitchFamily="34" charset="0"/>
              </a:rPr>
              <a:t>מריוותר</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 לואיס וסרן ויליאם קלארק, מצבא ארצות הברית  שנדרשה לחצות את אמריקה הצפונית ממזרח היבשת עד לחוף האוקיינוס השקט ובחזרה, לחקור את נהר </a:t>
            </a:r>
            <a:r>
              <a:rPr lang="he-IL" sz="1100" b="1" dirty="0" err="1">
                <a:solidFill>
                  <a:srgbClr val="003366"/>
                </a:solidFill>
                <a:latin typeface="Tahoma" panose="020B0604030504040204" pitchFamily="34" charset="0"/>
                <a:ea typeface="Tahoma" panose="020B0604030504040204" pitchFamily="34" charset="0"/>
                <a:cs typeface="Tahoma" panose="020B0604030504040204" pitchFamily="34" charset="0"/>
              </a:rPr>
              <a:t>המיזורי</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 ויובליו העיקריים, </a:t>
            </a:r>
            <a:r>
              <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שעשוי </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לשמש נתיב התחבורה </a:t>
            </a:r>
            <a:r>
              <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הישיר </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והמעשי ביותר לרוחב היבשת לצורכי מסחר. למשלחת </a:t>
            </a:r>
            <a:r>
              <a:rPr lang="he-IL" sz="1100" b="1" dirty="0" err="1">
                <a:solidFill>
                  <a:srgbClr val="003366"/>
                </a:solidFill>
                <a:latin typeface="Tahoma" panose="020B0604030504040204" pitchFamily="34" charset="0"/>
                <a:ea typeface="Tahoma" panose="020B0604030504040204" pitchFamily="34" charset="0"/>
                <a:cs typeface="Tahoma" panose="020B0604030504040204" pitchFamily="34" charset="0"/>
              </a:rPr>
              <a:t>גוייס</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 בעלה  שנטל </a:t>
            </a:r>
            <a:r>
              <a:rPr lang="he-IL" sz="1100" b="1" dirty="0" err="1">
                <a:solidFill>
                  <a:srgbClr val="003366"/>
                </a:solidFill>
                <a:latin typeface="Tahoma" panose="020B0604030504040204" pitchFamily="34" charset="0"/>
                <a:ea typeface="Tahoma" panose="020B0604030504040204" pitchFamily="34" charset="0"/>
                <a:cs typeface="Tahoma" panose="020B0604030504040204" pitchFamily="34" charset="0"/>
              </a:rPr>
              <a:t>עימו</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  את סקג'אוויה עם תינוקם. סקג'אוויה </a:t>
            </a:r>
            <a:endPar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endParaRPr>
          </a:p>
          <a:p>
            <a:r>
              <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הפכה </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למתורגמנית המשלחת והצילה אותם לא פעם, בחוכמתה הטבעית, מהיתקלויות עוינות עם שבטי אינדיאנים שפגשו לאורך המסע. </a:t>
            </a:r>
            <a:r>
              <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ביומני המסע של </a:t>
            </a:r>
          </a:p>
          <a:p>
            <a:r>
              <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קלארק סקג'אוויה מתוארת כדמות המשמעותית ביותר להצלחת  המשלחת, דמות אמיצה ויעילה. כהוקרה </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לפועלה, העניקו לואיס וקלארק לאגם גדול </a:t>
            </a:r>
            <a:r>
              <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בצפון- דקוטה </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את שמה. פסל הנחושת שלה ניצב כיום במקום </a:t>
            </a:r>
            <a:r>
              <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 של </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כבוד </a:t>
            </a:r>
            <a:r>
              <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בעיר </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הקטנה </a:t>
            </a:r>
            <a:r>
              <a:rPr lang="he-IL" sz="1100" b="1" dirty="0" err="1">
                <a:solidFill>
                  <a:srgbClr val="003366"/>
                </a:solidFill>
                <a:latin typeface="Tahoma" panose="020B0604030504040204" pitchFamily="34" charset="0"/>
                <a:ea typeface="Tahoma" panose="020B0604030504040204" pitchFamily="34" charset="0"/>
                <a:cs typeface="Tahoma" panose="020B0604030504040204" pitchFamily="34" charset="0"/>
              </a:rPr>
              <a:t>ביסמרק</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 ליד </a:t>
            </a:r>
            <a:r>
              <a:rPr lang="he-IL" sz="1100" b="1" dirty="0" smtClean="0">
                <a:solidFill>
                  <a:srgbClr val="003366"/>
                </a:solidFill>
                <a:latin typeface="Tahoma" panose="020B0604030504040204" pitchFamily="34" charset="0"/>
                <a:ea typeface="Tahoma" panose="020B0604030504040204" pitchFamily="34" charset="0"/>
                <a:cs typeface="Tahoma" panose="020B0604030504040204" pitchFamily="34" charset="0"/>
              </a:rPr>
              <a:t>הקפיטול </a:t>
            </a:r>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של צפון-דקוטה.</a:t>
            </a:r>
          </a:p>
          <a:p>
            <a:r>
              <a:rPr lang="he-IL" sz="1100" b="1" dirty="0">
                <a:solidFill>
                  <a:srgbClr val="003366"/>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656057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p:cNvPicPr>
            <a:picLocks noChangeAspect="1"/>
          </p:cNvPicPr>
          <p:nvPr/>
        </p:nvPicPr>
        <p:blipFill>
          <a:blip r:embed="rId2">
            <a:lum bright="70000" contrast="-70000"/>
          </a:blip>
          <a:stretch>
            <a:fillRect/>
          </a:stretch>
        </p:blipFill>
        <p:spPr>
          <a:xfrm>
            <a:off x="2039670" y="-285898"/>
            <a:ext cx="7305047" cy="7370438"/>
          </a:xfrm>
          <a:prstGeom prst="rect">
            <a:avLst/>
          </a:prstGeom>
        </p:spPr>
      </p:pic>
      <p:pic>
        <p:nvPicPr>
          <p:cNvPr id="4" name="תמונה 3"/>
          <p:cNvPicPr>
            <a:picLocks noChangeAspect="1"/>
          </p:cNvPicPr>
          <p:nvPr/>
        </p:nvPicPr>
        <p:blipFill rotWithShape="1">
          <a:blip r:embed="rId3"/>
          <a:stretch/>
        </p:blipFill>
        <p:spPr>
          <a:xfrm>
            <a:off x="0" y="2550455"/>
            <a:ext cx="4506097" cy="4307545"/>
          </a:xfrm>
          <a:prstGeom prst="rect">
            <a:avLst/>
          </a:prstGeom>
        </p:spPr>
      </p:pic>
      <p:pic>
        <p:nvPicPr>
          <p:cNvPr id="5" name="תמונה 4"/>
          <p:cNvPicPr>
            <a:picLocks noChangeAspect="1"/>
          </p:cNvPicPr>
          <p:nvPr/>
        </p:nvPicPr>
        <p:blipFill>
          <a:blip r:embed="rId4"/>
          <a:stretch>
            <a:fillRect/>
          </a:stretch>
        </p:blipFill>
        <p:spPr>
          <a:xfrm>
            <a:off x="8180070" y="0"/>
            <a:ext cx="4011930" cy="6858000"/>
          </a:xfrm>
          <a:prstGeom prst="rect">
            <a:avLst/>
          </a:prstGeom>
        </p:spPr>
      </p:pic>
      <p:pic>
        <p:nvPicPr>
          <p:cNvPr id="6" name="תמונה 5"/>
          <p:cNvPicPr>
            <a:picLocks noChangeAspect="1"/>
          </p:cNvPicPr>
          <p:nvPr/>
        </p:nvPicPr>
        <p:blipFill>
          <a:blip r:embed="rId5"/>
          <a:stretch>
            <a:fillRect/>
          </a:stretch>
        </p:blipFill>
        <p:spPr>
          <a:xfrm>
            <a:off x="9343727" y="2166551"/>
            <a:ext cx="1793832" cy="1809121"/>
          </a:xfrm>
          <a:prstGeom prst="rect">
            <a:avLst/>
          </a:prstGeom>
        </p:spPr>
      </p:pic>
      <p:pic>
        <p:nvPicPr>
          <p:cNvPr id="7" name="תמונה 6"/>
          <p:cNvPicPr>
            <a:picLocks noChangeAspect="1"/>
          </p:cNvPicPr>
          <p:nvPr/>
        </p:nvPicPr>
        <p:blipFill>
          <a:blip r:embed="rId6"/>
          <a:stretch>
            <a:fillRect/>
          </a:stretch>
        </p:blipFill>
        <p:spPr>
          <a:xfrm>
            <a:off x="5955442" y="5436972"/>
            <a:ext cx="2694511" cy="1789155"/>
          </a:xfrm>
          <a:prstGeom prst="rect">
            <a:avLst/>
          </a:prstGeom>
        </p:spPr>
      </p:pic>
      <p:pic>
        <p:nvPicPr>
          <p:cNvPr id="9" name="תמונה 8"/>
          <p:cNvPicPr>
            <a:picLocks noChangeAspect="1"/>
          </p:cNvPicPr>
          <p:nvPr/>
        </p:nvPicPr>
        <p:blipFill>
          <a:blip r:embed="rId7"/>
          <a:stretch>
            <a:fillRect/>
          </a:stretch>
        </p:blipFill>
        <p:spPr>
          <a:xfrm>
            <a:off x="68769" y="156519"/>
            <a:ext cx="1125717" cy="1964376"/>
          </a:xfrm>
          <a:prstGeom prst="rect">
            <a:avLst/>
          </a:prstGeom>
        </p:spPr>
      </p:pic>
      <p:sp>
        <p:nvSpPr>
          <p:cNvPr id="3" name="מלבן 2"/>
          <p:cNvSpPr/>
          <p:nvPr/>
        </p:nvSpPr>
        <p:spPr>
          <a:xfrm>
            <a:off x="1153297" y="243181"/>
            <a:ext cx="6960973" cy="5893921"/>
          </a:xfrm>
          <a:prstGeom prst="rect">
            <a:avLst/>
          </a:prstGeom>
        </p:spPr>
        <p:txBody>
          <a:bodyPr wrap="square">
            <a:spAutoFit/>
          </a:bodyPr>
          <a:lstStyle/>
          <a:p>
            <a:r>
              <a:rPr lang="he-IL" sz="1400" b="1" dirty="0">
                <a:latin typeface="Tahoma" panose="020B0604030504040204" pitchFamily="34" charset="0"/>
                <a:ea typeface="Tahoma" panose="020B0604030504040204" pitchFamily="34" charset="0"/>
                <a:cs typeface="Tahoma" panose="020B0604030504040204" pitchFamily="34" charset="0"/>
              </a:rPr>
              <a:t>קרוליין </a:t>
            </a:r>
            <a:r>
              <a:rPr lang="he-IL" sz="1400" b="1" dirty="0" err="1">
                <a:latin typeface="Tahoma" panose="020B0604030504040204" pitchFamily="34" charset="0"/>
                <a:ea typeface="Tahoma" panose="020B0604030504040204" pitchFamily="34" charset="0"/>
                <a:cs typeface="Tahoma" panose="020B0604030504040204" pitchFamily="34" charset="0"/>
              </a:rPr>
              <a:t>לוקרציה</a:t>
            </a:r>
            <a:r>
              <a:rPr lang="he-IL" sz="1400" b="1" dirty="0">
                <a:latin typeface="Tahoma" panose="020B0604030504040204" pitchFamily="34" charset="0"/>
                <a:ea typeface="Tahoma" panose="020B0604030504040204" pitchFamily="34" charset="0"/>
                <a:cs typeface="Tahoma" panose="020B0604030504040204" pitchFamily="34" charset="0"/>
              </a:rPr>
              <a:t> הרשל </a:t>
            </a:r>
            <a:r>
              <a:rPr lang="he-IL" sz="1200" b="1" dirty="0" smtClean="0">
                <a:latin typeface="Tahoma" panose="020B0604030504040204" pitchFamily="34" charset="0"/>
                <a:ea typeface="Tahoma" panose="020B0604030504040204" pitchFamily="34" charset="0"/>
                <a:cs typeface="Tahoma" panose="020B0604030504040204" pitchFamily="34" charset="0"/>
              </a:rPr>
              <a:t>(</a:t>
            </a:r>
            <a:r>
              <a:rPr lang="en-US" sz="1200" b="1" dirty="0" smtClean="0">
                <a:latin typeface="Tahoma" panose="020B0604030504040204" pitchFamily="34" charset="0"/>
                <a:ea typeface="Tahoma" panose="020B0604030504040204" pitchFamily="34" charset="0"/>
                <a:cs typeface="Tahoma" panose="020B0604030504040204" pitchFamily="34" charset="0"/>
              </a:rPr>
              <a:t> (1750-1848‏</a:t>
            </a:r>
            <a:r>
              <a:rPr lang="he-IL" sz="1200" b="1" dirty="0" smtClean="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he-IL" sz="1100" b="1" dirty="0" smtClean="0">
                <a:latin typeface="Tahoma" panose="020B0604030504040204" pitchFamily="34" charset="0"/>
                <a:ea typeface="Tahoma" panose="020B0604030504040204" pitchFamily="34" charset="0"/>
                <a:cs typeface="Tahoma" panose="020B0604030504040204" pitchFamily="34" charset="0"/>
              </a:rPr>
              <a:t>אסטרונומית </a:t>
            </a:r>
            <a:r>
              <a:rPr lang="he-IL" sz="1100" b="1" dirty="0">
                <a:latin typeface="Tahoma" panose="020B0604030504040204" pitchFamily="34" charset="0"/>
                <a:ea typeface="Tahoma" panose="020B0604030504040204" pitchFamily="34" charset="0"/>
                <a:cs typeface="Tahoma" panose="020B0604030504040204" pitchFamily="34" charset="0"/>
              </a:rPr>
              <a:t>גרמנייה-אנגלייה. הרשל עבדה עם אחיה, ויליאם הרשל, וסייעה לו בכל מהלך הקריירה האסטרונומית שלו. בנוסף, היא גילתה באופן עצמאי מספר כוכבי שביט, ביניהם השביט המחזורי שנקרא על שמה, 35</a:t>
            </a:r>
            <a:r>
              <a:rPr lang="en-US" sz="1100" b="1" dirty="0">
                <a:latin typeface="Tahoma" panose="020B0604030504040204" pitchFamily="34" charset="0"/>
                <a:ea typeface="Tahoma" panose="020B0604030504040204" pitchFamily="34" charset="0"/>
                <a:cs typeface="Tahoma" panose="020B0604030504040204" pitchFamily="34" charset="0"/>
              </a:rPr>
              <a:t>P</a:t>
            </a:r>
            <a:r>
              <a:rPr lang="en-US" sz="1100" b="1" dirty="0" smtClean="0">
                <a:latin typeface="Tahoma" panose="020B0604030504040204" pitchFamily="34" charset="0"/>
                <a:ea typeface="Tahoma" panose="020B0604030504040204" pitchFamily="34" charset="0"/>
                <a:cs typeface="Tahoma" panose="020B0604030504040204" pitchFamily="34" charset="0"/>
              </a:rPr>
              <a:t>/</a:t>
            </a:r>
            <a:r>
              <a:rPr lang="he-IL" sz="1100" b="1" dirty="0" smtClean="0">
                <a:latin typeface="Tahoma" panose="020B0604030504040204" pitchFamily="34" charset="0"/>
                <a:ea typeface="Tahoma" panose="020B0604030504040204" pitchFamily="34" charset="0"/>
                <a:cs typeface="Tahoma" panose="020B0604030504040204" pitchFamily="34" charset="0"/>
              </a:rPr>
              <a:t> הרשל-</a:t>
            </a:r>
            <a:r>
              <a:rPr lang="he-IL" sz="1100" b="1" dirty="0" err="1" smtClean="0">
                <a:latin typeface="Tahoma" panose="020B0604030504040204" pitchFamily="34" charset="0"/>
                <a:ea typeface="Tahoma" panose="020B0604030504040204" pitchFamily="34" charset="0"/>
                <a:cs typeface="Tahoma" panose="020B0604030504040204" pitchFamily="34" charset="0"/>
              </a:rPr>
              <a:t>ריגולט</a:t>
            </a:r>
            <a:r>
              <a:rPr lang="he-IL" sz="1100" b="1" dirty="0" smtClean="0">
                <a:latin typeface="Tahoma" panose="020B0604030504040204" pitchFamily="34" charset="0"/>
                <a:ea typeface="Tahoma" panose="020B0604030504040204" pitchFamily="34" charset="0"/>
                <a:cs typeface="Tahoma" panose="020B0604030504040204" pitchFamily="34" charset="0"/>
              </a:rPr>
              <a:t>.  קרוליין </a:t>
            </a:r>
            <a:r>
              <a:rPr lang="he-IL" sz="1100" b="1" dirty="0">
                <a:latin typeface="Tahoma" panose="020B0604030504040204" pitchFamily="34" charset="0"/>
                <a:ea typeface="Tahoma" panose="020B0604030504040204" pitchFamily="34" charset="0"/>
                <a:cs typeface="Tahoma" panose="020B0604030504040204" pitchFamily="34" charset="0"/>
              </a:rPr>
              <a:t>הרשל נחשבת לאחת מהמדעניות הראשונות שזכו להכרה בפני עצמן. היא הייתה האישה הראשונה שקיבלה </a:t>
            </a:r>
            <a:r>
              <a:rPr lang="he-IL" sz="1100" b="1" dirty="0" err="1">
                <a:latin typeface="Tahoma" panose="020B0604030504040204" pitchFamily="34" charset="0"/>
                <a:ea typeface="Tahoma" panose="020B0604030504040204" pitchFamily="34" charset="0"/>
                <a:cs typeface="Tahoma" panose="020B0604030504040204" pitchFamily="34" charset="0"/>
              </a:rPr>
              <a:t>קיצבה</a:t>
            </a:r>
            <a:r>
              <a:rPr lang="he-IL" sz="1100" b="1" dirty="0">
                <a:latin typeface="Tahoma" panose="020B0604030504040204" pitchFamily="34" charset="0"/>
                <a:ea typeface="Tahoma" panose="020B0604030504040204" pitchFamily="34" charset="0"/>
                <a:cs typeface="Tahoma" panose="020B0604030504040204" pitchFamily="34" charset="0"/>
              </a:rPr>
              <a:t> שנתית מבית המלוכה האנגלי עבור עבודתה המדעית</a:t>
            </a:r>
            <a:r>
              <a:rPr lang="he-IL" sz="1100" b="1" dirty="0" smtClean="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he-IL" sz="1100" b="1" dirty="0" smtClean="0">
                <a:latin typeface="Tahoma" panose="020B0604030504040204" pitchFamily="34" charset="0"/>
                <a:ea typeface="Tahoma" panose="020B0604030504040204" pitchFamily="34" charset="0"/>
                <a:cs typeface="Tahoma" panose="020B0604030504040204" pitchFamily="34" charset="0"/>
              </a:rPr>
              <a:t>את </a:t>
            </a:r>
            <a:r>
              <a:rPr lang="he-IL" sz="1100" b="1" dirty="0">
                <a:latin typeface="Tahoma" panose="020B0604030504040204" pitchFamily="34" charset="0"/>
                <a:ea typeface="Tahoma" panose="020B0604030504040204" pitchFamily="34" charset="0"/>
                <a:cs typeface="Tahoma" panose="020B0604030504040204" pitchFamily="34" charset="0"/>
              </a:rPr>
              <a:t>מקומה של קרוליין הרשל מאפיינים האסטרונומיה והישגיה המונומנטליים בתחום זה. העין במרכז הצלחת מסמלת את התצפיות שערכה בחיפושה אחר  מרכיבי היקום. האות הראשונה של שמה מעוטרת בטלסקופ, דומה לזה של ניוטון, שוויליאם, אחיה נתן לה במתנה ובכך פתח בפניה את הדלת למחקרה. הצורה המקיפה את שמה נגזרת מן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latin typeface="Tahoma" panose="020B0604030504040204" pitchFamily="34" charset="0"/>
                <a:ea typeface="Tahoma" panose="020B0604030504040204" pitchFamily="34" charset="0"/>
                <a:cs typeface="Tahoma" panose="020B0604030504040204" pitchFamily="34" charset="0"/>
              </a:rPr>
              <a:t>הצורה </a:t>
            </a:r>
            <a:r>
              <a:rPr lang="he-IL" sz="1100" b="1" dirty="0">
                <a:latin typeface="Tahoma" panose="020B0604030504040204" pitchFamily="34" charset="0"/>
                <a:ea typeface="Tahoma" panose="020B0604030504040204" pitchFamily="34" charset="0"/>
                <a:cs typeface="Tahoma" panose="020B0604030504040204" pitchFamily="34" charset="0"/>
              </a:rPr>
              <a:t>בה תארה הרשל את שביל החלב .</a:t>
            </a:r>
          </a:p>
          <a:p>
            <a:pPr>
              <a:lnSpc>
                <a:spcPct val="150000"/>
              </a:lnSpc>
            </a:pPr>
            <a:r>
              <a:rPr lang="he-IL" sz="1100" b="1" dirty="0">
                <a:latin typeface="Tahoma" panose="020B0604030504040204" pitchFamily="34" charset="0"/>
                <a:ea typeface="Tahoma" panose="020B0604030504040204" pitchFamily="34" charset="0"/>
                <a:cs typeface="Tahoma" panose="020B0604030504040204" pitchFamily="34" charset="0"/>
              </a:rPr>
              <a:t>על </a:t>
            </a:r>
            <a:r>
              <a:rPr lang="he-IL" sz="1100" b="1" dirty="0" err="1">
                <a:latin typeface="Tahoma" panose="020B0604030504040204" pitchFamily="34" charset="0"/>
                <a:ea typeface="Tahoma" panose="020B0604030504040204" pitchFamily="34" charset="0"/>
                <a:cs typeface="Tahoma" panose="020B0604030504040204" pitchFamily="34" charset="0"/>
              </a:rPr>
              <a:t>הראנר</a:t>
            </a:r>
            <a:r>
              <a:rPr lang="he-IL" sz="1100" b="1" dirty="0">
                <a:latin typeface="Tahoma" panose="020B0604030504040204" pitchFamily="34" charset="0"/>
                <a:ea typeface="Tahoma" panose="020B0604030504040204" pitchFamily="34" charset="0"/>
                <a:cs typeface="Tahoma" panose="020B0604030504040204" pitchFamily="34" charset="0"/>
              </a:rPr>
              <a:t> רקמה שיקגו  דימויים של </a:t>
            </a:r>
            <a:r>
              <a:rPr lang="he-IL" sz="1100" b="1" dirty="0" smtClean="0">
                <a:latin typeface="Tahoma" panose="020B0604030504040204" pitchFamily="34" charset="0"/>
                <a:ea typeface="Tahoma" panose="020B0604030504040204" pitchFamily="34" charset="0"/>
                <a:cs typeface="Tahoma" panose="020B0604030504040204" pitchFamily="34" charset="0"/>
              </a:rPr>
              <a:t>הקוסמוס</a:t>
            </a:r>
            <a:r>
              <a:rPr lang="he-IL" sz="1100" b="1" dirty="0">
                <a:latin typeface="Tahoma" panose="020B0604030504040204" pitchFamily="34" charset="0"/>
                <a:ea typeface="Tahoma" panose="020B0604030504040204" pitchFamily="34" charset="0"/>
                <a:cs typeface="Tahoma" panose="020B0604030504040204" pitchFamily="34" charset="0"/>
              </a:rPr>
              <a:t>: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latin typeface="Tahoma" panose="020B0604030504040204" pitchFamily="34" charset="0"/>
                <a:ea typeface="Tahoma" panose="020B0604030504040204" pitchFamily="34" charset="0"/>
                <a:cs typeface="Tahoma" panose="020B0604030504040204" pitchFamily="34" charset="0"/>
              </a:rPr>
              <a:t>עננים</a:t>
            </a:r>
            <a:r>
              <a:rPr lang="he-IL" sz="1100" b="1" dirty="0">
                <a:latin typeface="Tahoma" panose="020B0604030504040204" pitchFamily="34" charset="0"/>
                <a:ea typeface="Tahoma" panose="020B0604030504040204" pitchFamily="34" charset="0"/>
                <a:cs typeface="Tahoma" panose="020B0604030504040204" pitchFamily="34" charset="0"/>
              </a:rPr>
              <a:t>, כוכבים, וייצוגים של שמונת כוכבי השביט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latin typeface="Tahoma" panose="020B0604030504040204" pitchFamily="34" charset="0"/>
                <a:ea typeface="Tahoma" panose="020B0604030504040204" pitchFamily="34" charset="0"/>
                <a:cs typeface="Tahoma" panose="020B0604030504040204" pitchFamily="34" charset="0"/>
              </a:rPr>
              <a:t>שהרשל </a:t>
            </a:r>
            <a:r>
              <a:rPr lang="he-IL" sz="1100" b="1" dirty="0">
                <a:latin typeface="Tahoma" panose="020B0604030504040204" pitchFamily="34" charset="0"/>
                <a:ea typeface="Tahoma" panose="020B0604030504040204" pitchFamily="34" charset="0"/>
                <a:cs typeface="Tahoma" panose="020B0604030504040204" pitchFamily="34" charset="0"/>
              </a:rPr>
              <a:t>גילתה במהלך 11 שנות מחקר.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latin typeface="Tahoma" panose="020B0604030504040204" pitchFamily="34" charset="0"/>
                <a:ea typeface="Tahoma" panose="020B0604030504040204" pitchFamily="34" charset="0"/>
                <a:cs typeface="Tahoma" panose="020B0604030504040204" pitchFamily="34" charset="0"/>
              </a:rPr>
              <a:t>במרכז </a:t>
            </a:r>
            <a:r>
              <a:rPr lang="he-IL" sz="1100" b="1" dirty="0" err="1" smtClean="0">
                <a:latin typeface="Tahoma" panose="020B0604030504040204" pitchFamily="34" charset="0"/>
                <a:ea typeface="Tahoma" panose="020B0604030504040204" pitchFamily="34" charset="0"/>
                <a:cs typeface="Tahoma" panose="020B0604030504040204" pitchFamily="34" charset="0"/>
              </a:rPr>
              <a:t>הראנר</a:t>
            </a:r>
            <a:r>
              <a:rPr lang="he-IL" sz="1100" b="1" dirty="0" smtClean="0">
                <a:latin typeface="Tahoma" panose="020B0604030504040204" pitchFamily="34" charset="0"/>
                <a:ea typeface="Tahoma" panose="020B0604030504040204" pitchFamily="34" charset="0"/>
                <a:cs typeface="Tahoma" panose="020B0604030504040204" pitchFamily="34" charset="0"/>
              </a:rPr>
              <a:t> תחת הצלחת, שמש  </a:t>
            </a:r>
            <a:r>
              <a:rPr lang="he-IL" sz="1100" b="1" dirty="0">
                <a:latin typeface="Tahoma" panose="020B0604030504040204" pitchFamily="34" charset="0"/>
                <a:ea typeface="Tahoma" panose="020B0604030504040204" pitchFamily="34" charset="0"/>
                <a:cs typeface="Tahoma" panose="020B0604030504040204" pitchFamily="34" charset="0"/>
              </a:rPr>
              <a:t>אשר </a:t>
            </a:r>
            <a:r>
              <a:rPr lang="he-IL" sz="1100" b="1" dirty="0" smtClean="0">
                <a:latin typeface="Tahoma" panose="020B0604030504040204" pitchFamily="34" charset="0"/>
                <a:ea typeface="Tahoma" panose="020B0604030504040204" pitchFamily="34" charset="0"/>
                <a:cs typeface="Tahoma" panose="020B0604030504040204" pitchFamily="34" charset="0"/>
              </a:rPr>
              <a:t>קרניה </a:t>
            </a:r>
          </a:p>
          <a:p>
            <a:pPr>
              <a:lnSpc>
                <a:spcPct val="150000"/>
              </a:lnSpc>
            </a:pPr>
            <a:r>
              <a:rPr lang="he-IL" sz="1100" b="1" dirty="0" smtClean="0">
                <a:latin typeface="Tahoma" panose="020B0604030504040204" pitchFamily="34" charset="0"/>
                <a:ea typeface="Tahoma" panose="020B0604030504040204" pitchFamily="34" charset="0"/>
                <a:cs typeface="Tahoma" panose="020B0604030504040204" pitchFamily="34" charset="0"/>
              </a:rPr>
              <a:t>מצטלבים </a:t>
            </a:r>
            <a:r>
              <a:rPr lang="he-IL" sz="1100" b="1" dirty="0">
                <a:latin typeface="Tahoma" panose="020B0604030504040204" pitchFamily="34" charset="0"/>
                <a:ea typeface="Tahoma" panose="020B0604030504040204" pitchFamily="34" charset="0"/>
                <a:cs typeface="Tahoma" panose="020B0604030504040204" pitchFamily="34" charset="0"/>
              </a:rPr>
              <a:t>עם טבעות </a:t>
            </a:r>
            <a:r>
              <a:rPr lang="he-IL" sz="1100" b="1" dirty="0" smtClean="0">
                <a:latin typeface="Tahoma" panose="020B0604030504040204" pitchFamily="34" charset="0"/>
                <a:ea typeface="Tahoma" panose="020B0604030504040204" pitchFamily="34" charset="0"/>
                <a:cs typeface="Tahoma" panose="020B0604030504040204" pitchFamily="34" charset="0"/>
              </a:rPr>
              <a:t>קונצנטריות, רמז לתרשימים </a:t>
            </a:r>
          </a:p>
          <a:p>
            <a:pPr>
              <a:lnSpc>
                <a:spcPct val="150000"/>
              </a:lnSpc>
            </a:pPr>
            <a:r>
              <a:rPr lang="he-IL" sz="1100" b="1" dirty="0" smtClean="0">
                <a:latin typeface="Tahoma" panose="020B0604030504040204" pitchFamily="34" charset="0"/>
                <a:ea typeface="Tahoma" panose="020B0604030504040204" pitchFamily="34" charset="0"/>
                <a:cs typeface="Tahoma" panose="020B0604030504040204" pitchFamily="34" charset="0"/>
              </a:rPr>
              <a:t>או </a:t>
            </a:r>
            <a:r>
              <a:rPr lang="he-IL" sz="1100" b="1" dirty="0">
                <a:latin typeface="Tahoma" panose="020B0604030504040204" pitchFamily="34" charset="0"/>
                <a:ea typeface="Tahoma" panose="020B0604030504040204" pitchFamily="34" charset="0"/>
                <a:cs typeface="Tahoma" panose="020B0604030504040204" pitchFamily="34" charset="0"/>
              </a:rPr>
              <a:t>למיפוי אסטרונומי. סימונים </a:t>
            </a:r>
            <a:r>
              <a:rPr lang="he-IL" sz="1100" b="1" dirty="0" smtClean="0">
                <a:latin typeface="Tahoma" panose="020B0604030504040204" pitchFamily="34" charset="0"/>
                <a:ea typeface="Tahoma" panose="020B0604030504040204" pitchFamily="34" charset="0"/>
                <a:cs typeface="Tahoma" panose="020B0604030504040204" pitchFamily="34" charset="0"/>
              </a:rPr>
              <a:t>אסטרונומים </a:t>
            </a:r>
            <a:r>
              <a:rPr lang="he-IL" sz="1100" b="1" dirty="0">
                <a:latin typeface="Tahoma" panose="020B0604030504040204" pitchFamily="34" charset="0"/>
                <a:ea typeface="Tahoma" panose="020B0604030504040204" pitchFamily="34" charset="0"/>
                <a:cs typeface="Tahoma" panose="020B0604030504040204" pitchFamily="34" charset="0"/>
              </a:rPr>
              <a:t>כמו גם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err="1" smtClean="0">
                <a:latin typeface="Tahoma" panose="020B0604030504040204" pitchFamily="34" charset="0"/>
                <a:ea typeface="Tahoma" panose="020B0604030504040204" pitchFamily="34" charset="0"/>
                <a:cs typeface="Tahoma" panose="020B0604030504040204" pitchFamily="34" charset="0"/>
              </a:rPr>
              <a:t>איזכור</a:t>
            </a:r>
            <a:r>
              <a:rPr lang="he-IL" sz="1100" b="1" dirty="0" smtClean="0">
                <a:latin typeface="Tahoma" panose="020B0604030504040204" pitchFamily="34" charset="0"/>
                <a:ea typeface="Tahoma" panose="020B0604030504040204" pitchFamily="34" charset="0"/>
                <a:cs typeface="Tahoma" panose="020B0604030504040204" pitchFamily="34" charset="0"/>
              </a:rPr>
              <a:t> </a:t>
            </a:r>
            <a:r>
              <a:rPr lang="he-IL" sz="1100" b="1" dirty="0">
                <a:latin typeface="Tahoma" panose="020B0604030504040204" pitchFamily="34" charset="0"/>
                <a:ea typeface="Tahoma" panose="020B0604030504040204" pitchFamily="34" charset="0"/>
                <a:cs typeface="Tahoma" panose="020B0604030504040204" pitchFamily="34" charset="0"/>
              </a:rPr>
              <a:t>מסלולי כוכבי </a:t>
            </a:r>
            <a:r>
              <a:rPr lang="he-IL" sz="1100" b="1" dirty="0" smtClean="0">
                <a:latin typeface="Tahoma" panose="020B0604030504040204" pitchFamily="34" charset="0"/>
                <a:ea typeface="Tahoma" panose="020B0604030504040204" pitchFamily="34" charset="0"/>
                <a:cs typeface="Tahoma" panose="020B0604030504040204" pitchFamily="34" charset="0"/>
              </a:rPr>
              <a:t>השביט רקומים </a:t>
            </a:r>
            <a:r>
              <a:rPr lang="he-IL" sz="1100" b="1" dirty="0">
                <a:latin typeface="Tahoma" panose="020B0604030504040204" pitchFamily="34" charset="0"/>
                <a:ea typeface="Tahoma" panose="020B0604030504040204" pitchFamily="34" charset="0"/>
                <a:cs typeface="Tahoma" panose="020B0604030504040204" pitchFamily="34" charset="0"/>
              </a:rPr>
              <a:t>גם בחלקו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latin typeface="Tahoma" panose="020B0604030504040204" pitchFamily="34" charset="0"/>
                <a:ea typeface="Tahoma" panose="020B0604030504040204" pitchFamily="34" charset="0"/>
                <a:cs typeface="Tahoma" panose="020B0604030504040204" pitchFamily="34" charset="0"/>
              </a:rPr>
              <a:t>האחורי </a:t>
            </a:r>
            <a:r>
              <a:rPr lang="he-IL" sz="1100" b="1" dirty="0">
                <a:latin typeface="Tahoma" panose="020B0604030504040204" pitchFamily="34" charset="0"/>
                <a:ea typeface="Tahoma" panose="020B0604030504040204" pitchFamily="34" charset="0"/>
                <a:cs typeface="Tahoma" panose="020B0604030504040204" pitchFamily="34" charset="0"/>
              </a:rPr>
              <a:t>של </a:t>
            </a:r>
            <a:r>
              <a:rPr lang="he-IL" sz="1100" b="1" dirty="0" err="1">
                <a:latin typeface="Tahoma" panose="020B0604030504040204" pitchFamily="34" charset="0"/>
                <a:ea typeface="Tahoma" panose="020B0604030504040204" pitchFamily="34" charset="0"/>
                <a:cs typeface="Tahoma" panose="020B0604030504040204" pitchFamily="34" charset="0"/>
              </a:rPr>
              <a:t>הראנר</a:t>
            </a:r>
            <a:r>
              <a:rPr lang="he-IL" sz="1100" b="1" dirty="0">
                <a:latin typeface="Tahoma" panose="020B0604030504040204" pitchFamily="34" charset="0"/>
                <a:ea typeface="Tahoma" panose="020B0604030504040204" pitchFamily="34" charset="0"/>
                <a:cs typeface="Tahoma" panose="020B0604030504040204" pitchFamily="34" charset="0"/>
              </a:rPr>
              <a:t>.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latin typeface="Tahoma" panose="020B0604030504040204" pitchFamily="34" charset="0"/>
                <a:ea typeface="Tahoma" panose="020B0604030504040204" pitchFamily="34" charset="0"/>
                <a:cs typeface="Tahoma" panose="020B0604030504040204" pitchFamily="34" charset="0"/>
              </a:rPr>
              <a:t>קרני </a:t>
            </a:r>
            <a:r>
              <a:rPr lang="he-IL" sz="1100" b="1" dirty="0">
                <a:latin typeface="Tahoma" panose="020B0604030504040204" pitchFamily="34" charset="0"/>
                <a:ea typeface="Tahoma" panose="020B0604030504040204" pitchFamily="34" charset="0"/>
                <a:cs typeface="Tahoma" panose="020B0604030504040204" pitchFamily="34" charset="0"/>
              </a:rPr>
              <a:t>זהב וכסף מאירים את השמים השחורים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latin typeface="Tahoma" panose="020B0604030504040204" pitchFamily="34" charset="0"/>
                <a:ea typeface="Tahoma" panose="020B0604030504040204" pitchFamily="34" charset="0"/>
                <a:cs typeface="Tahoma" panose="020B0604030504040204" pitchFamily="34" charset="0"/>
              </a:rPr>
              <a:t>משחור</a:t>
            </a:r>
            <a:r>
              <a:rPr lang="he-IL" sz="1100" b="1" dirty="0">
                <a:latin typeface="Tahoma" panose="020B0604030504040204" pitchFamily="34" charset="0"/>
                <a:ea typeface="Tahoma" panose="020B0604030504040204" pitchFamily="34" charset="0"/>
                <a:cs typeface="Tahoma" panose="020B0604030504040204" pitchFamily="34" charset="0"/>
              </a:rPr>
              <a:t>, הדהוד לברקם של הכוכבים ולתרומתה </a:t>
            </a:r>
            <a:endParaRPr lang="he-IL" sz="1100" b="1"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latin typeface="Tahoma" panose="020B0604030504040204" pitchFamily="34" charset="0"/>
                <a:ea typeface="Tahoma" panose="020B0604030504040204" pitchFamily="34" charset="0"/>
                <a:cs typeface="Tahoma" panose="020B0604030504040204" pitchFamily="34" charset="0"/>
              </a:rPr>
              <a:t>שלא </a:t>
            </a:r>
            <a:r>
              <a:rPr lang="he-IL" sz="1100" b="1" dirty="0">
                <a:latin typeface="Tahoma" panose="020B0604030504040204" pitchFamily="34" charset="0"/>
                <a:ea typeface="Tahoma" panose="020B0604030504040204" pitchFamily="34" charset="0"/>
                <a:cs typeface="Tahoma" panose="020B0604030504040204" pitchFamily="34" charset="0"/>
              </a:rPr>
              <a:t>תסולא </a:t>
            </a:r>
            <a:r>
              <a:rPr lang="he-IL" sz="1100" b="1" dirty="0" smtClean="0">
                <a:latin typeface="Tahoma" panose="020B0604030504040204" pitchFamily="34" charset="0"/>
                <a:ea typeface="Tahoma" panose="020B0604030504040204" pitchFamily="34" charset="0"/>
                <a:cs typeface="Tahoma" panose="020B0604030504040204" pitchFamily="34" charset="0"/>
              </a:rPr>
              <a:t>בפז, של הרשל, </a:t>
            </a:r>
            <a:r>
              <a:rPr lang="he-IL" sz="1100" b="1" dirty="0">
                <a:latin typeface="Tahoma" panose="020B0604030504040204" pitchFamily="34" charset="0"/>
                <a:ea typeface="Tahoma" panose="020B0604030504040204" pitchFamily="34" charset="0"/>
                <a:cs typeface="Tahoma" panose="020B0604030504040204" pitchFamily="34" charset="0"/>
              </a:rPr>
              <a:t>בתחום האסטרונומיה.</a:t>
            </a:r>
          </a:p>
          <a:p>
            <a:pPr>
              <a:lnSpc>
                <a:spcPct val="150000"/>
              </a:lnSpc>
            </a:pPr>
            <a:endParaRPr lang="he-IL" sz="11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7986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p:cNvPicPr>
            <a:picLocks noChangeAspect="1"/>
          </p:cNvPicPr>
          <p:nvPr/>
        </p:nvPicPr>
        <p:blipFill>
          <a:blip r:embed="rId2">
            <a:lum bright="70000" contrast="-70000"/>
          </a:blip>
          <a:stretch>
            <a:fillRect/>
          </a:stretch>
        </p:blipFill>
        <p:spPr>
          <a:xfrm>
            <a:off x="2263406" y="0"/>
            <a:ext cx="7355928" cy="7270394"/>
          </a:xfrm>
          <a:prstGeom prst="rect">
            <a:avLst/>
          </a:prstGeom>
        </p:spPr>
      </p:pic>
      <p:pic>
        <p:nvPicPr>
          <p:cNvPr id="2" name="תמונה 1"/>
          <p:cNvPicPr>
            <a:picLocks noChangeAspect="1"/>
          </p:cNvPicPr>
          <p:nvPr/>
        </p:nvPicPr>
        <p:blipFill rotWithShape="1">
          <a:blip r:embed="rId3"/>
          <a:srcRect r="54" b="77"/>
          <a:stretch/>
        </p:blipFill>
        <p:spPr>
          <a:xfrm>
            <a:off x="0" y="2930768"/>
            <a:ext cx="4360548" cy="3927231"/>
          </a:xfrm>
          <a:prstGeom prst="rect">
            <a:avLst/>
          </a:prstGeom>
        </p:spPr>
      </p:pic>
      <p:pic>
        <p:nvPicPr>
          <p:cNvPr id="3" name="תמונה 2"/>
          <p:cNvPicPr>
            <a:picLocks noChangeAspect="1"/>
          </p:cNvPicPr>
          <p:nvPr/>
        </p:nvPicPr>
        <p:blipFill>
          <a:blip r:embed="rId4"/>
          <a:stretch>
            <a:fillRect/>
          </a:stretch>
        </p:blipFill>
        <p:spPr>
          <a:xfrm>
            <a:off x="8056604" y="-591"/>
            <a:ext cx="4135395" cy="7089249"/>
          </a:xfrm>
          <a:prstGeom prst="rect">
            <a:avLst/>
          </a:prstGeom>
        </p:spPr>
      </p:pic>
      <p:pic>
        <p:nvPicPr>
          <p:cNvPr id="4" name="תמונה 3"/>
          <p:cNvPicPr>
            <a:picLocks noChangeAspect="1"/>
          </p:cNvPicPr>
          <p:nvPr/>
        </p:nvPicPr>
        <p:blipFill>
          <a:blip r:embed="rId5"/>
          <a:stretch>
            <a:fillRect/>
          </a:stretch>
        </p:blipFill>
        <p:spPr>
          <a:xfrm>
            <a:off x="9331073" y="3043379"/>
            <a:ext cx="2097206" cy="2072820"/>
          </a:xfrm>
          <a:prstGeom prst="rect">
            <a:avLst/>
          </a:prstGeom>
        </p:spPr>
      </p:pic>
      <p:pic>
        <p:nvPicPr>
          <p:cNvPr id="6" name="תמונה 5"/>
          <p:cNvPicPr>
            <a:picLocks noChangeAspect="1"/>
          </p:cNvPicPr>
          <p:nvPr/>
        </p:nvPicPr>
        <p:blipFill>
          <a:blip r:embed="rId6"/>
          <a:stretch>
            <a:fillRect/>
          </a:stretch>
        </p:blipFill>
        <p:spPr>
          <a:xfrm>
            <a:off x="0" y="101600"/>
            <a:ext cx="1807530" cy="2274277"/>
          </a:xfrm>
          <a:prstGeom prst="rect">
            <a:avLst/>
          </a:prstGeom>
        </p:spPr>
      </p:pic>
      <p:sp>
        <p:nvSpPr>
          <p:cNvPr id="7" name="מלבן 6"/>
          <p:cNvSpPr/>
          <p:nvPr/>
        </p:nvSpPr>
        <p:spPr>
          <a:xfrm>
            <a:off x="-78154" y="2388088"/>
            <a:ext cx="2916195" cy="461665"/>
          </a:xfrm>
          <a:prstGeom prst="rect">
            <a:avLst/>
          </a:prstGeom>
        </p:spPr>
        <p:txBody>
          <a:bodyPr wrap="square">
            <a:spAutoFit/>
          </a:bodyPr>
          <a:lstStyle/>
          <a:p>
            <a:pPr algn="l"/>
            <a:r>
              <a:rPr lang="en-US" sz="800" b="1" i="1" dirty="0">
                <a:solidFill>
                  <a:srgbClr val="542A00"/>
                </a:solidFill>
                <a:latin typeface="Times New Roman" panose="02020603050405020304" pitchFamily="18" charset="0"/>
                <a:cs typeface="Times New Roman" panose="02020603050405020304" pitchFamily="18" charset="0"/>
              </a:rPr>
              <a:t>John </a:t>
            </a:r>
            <a:r>
              <a:rPr lang="en-US" sz="800" b="1" i="1" dirty="0" smtClean="0">
                <a:solidFill>
                  <a:srgbClr val="542A00"/>
                </a:solidFill>
                <a:latin typeface="Times New Roman" panose="02020603050405020304" pitchFamily="18" charset="0"/>
                <a:cs typeface="Times New Roman" panose="02020603050405020304" pitchFamily="18" charset="0"/>
              </a:rPr>
              <a:t>Opie</a:t>
            </a:r>
          </a:p>
          <a:p>
            <a:pPr algn="l"/>
            <a:r>
              <a:rPr lang="en-US" sz="800" b="1" i="1" dirty="0" smtClean="0">
                <a:solidFill>
                  <a:srgbClr val="542A00"/>
                </a:solidFill>
                <a:latin typeface="Times New Roman" panose="02020603050405020304" pitchFamily="18" charset="0"/>
                <a:cs typeface="Times New Roman" panose="02020603050405020304" pitchFamily="18" charset="0"/>
              </a:rPr>
              <a:t>Mary </a:t>
            </a:r>
            <a:r>
              <a:rPr lang="en-US" sz="800" b="1" i="1" dirty="0">
                <a:solidFill>
                  <a:srgbClr val="542A00"/>
                </a:solidFill>
                <a:latin typeface="Times New Roman" panose="02020603050405020304" pitchFamily="18" charset="0"/>
                <a:cs typeface="Times New Roman" panose="02020603050405020304" pitchFamily="18" charset="0"/>
              </a:rPr>
              <a:t>Wollstonecraft, </a:t>
            </a:r>
            <a:r>
              <a:rPr lang="en-US" sz="800" b="1" i="1" dirty="0" smtClean="0">
                <a:solidFill>
                  <a:srgbClr val="542A00"/>
                </a:solidFill>
                <a:latin typeface="Times New Roman" panose="02020603050405020304" pitchFamily="18" charset="0"/>
                <a:cs typeface="Times New Roman" panose="02020603050405020304" pitchFamily="18" charset="0"/>
              </a:rPr>
              <a:t>c. 1797</a:t>
            </a:r>
          </a:p>
          <a:p>
            <a:pPr algn="l"/>
            <a:r>
              <a:rPr lang="en-US" sz="800" b="1" i="1" dirty="0" smtClean="0">
                <a:solidFill>
                  <a:srgbClr val="542A00"/>
                </a:solidFill>
                <a:latin typeface="Times New Roman" panose="02020603050405020304" pitchFamily="18" charset="0"/>
                <a:cs typeface="Times New Roman" panose="02020603050405020304" pitchFamily="18" charset="0"/>
              </a:rPr>
              <a:t>National </a:t>
            </a:r>
            <a:r>
              <a:rPr lang="en-US" sz="800" b="1" i="1" dirty="0">
                <a:solidFill>
                  <a:srgbClr val="542A00"/>
                </a:solidFill>
                <a:latin typeface="Times New Roman" panose="02020603050405020304" pitchFamily="18" charset="0"/>
                <a:cs typeface="Times New Roman" panose="02020603050405020304" pitchFamily="18" charset="0"/>
              </a:rPr>
              <a:t>Portrait Gallery, London</a:t>
            </a:r>
          </a:p>
        </p:txBody>
      </p:sp>
      <p:pic>
        <p:nvPicPr>
          <p:cNvPr id="5" name="תמונה 4"/>
          <p:cNvPicPr>
            <a:picLocks noChangeAspect="1"/>
          </p:cNvPicPr>
          <p:nvPr/>
        </p:nvPicPr>
        <p:blipFill>
          <a:blip r:embed="rId7"/>
          <a:stretch>
            <a:fillRect/>
          </a:stretch>
        </p:blipFill>
        <p:spPr>
          <a:xfrm>
            <a:off x="2887375" y="5636580"/>
            <a:ext cx="2186286" cy="1639715"/>
          </a:xfrm>
          <a:prstGeom prst="rect">
            <a:avLst/>
          </a:prstGeom>
        </p:spPr>
      </p:pic>
      <p:sp>
        <p:nvSpPr>
          <p:cNvPr id="9" name="מלבן 8"/>
          <p:cNvSpPr/>
          <p:nvPr/>
        </p:nvSpPr>
        <p:spPr>
          <a:xfrm>
            <a:off x="1774092" y="0"/>
            <a:ext cx="6283570" cy="2985433"/>
          </a:xfrm>
          <a:prstGeom prst="rect">
            <a:avLst/>
          </a:prstGeom>
        </p:spPr>
        <p:txBody>
          <a:bodyPr wrap="square">
            <a:spAutoFit/>
          </a:bodyPr>
          <a:lstStyle/>
          <a:p>
            <a:r>
              <a:rPr lang="he-IL" sz="1200" b="1" dirty="0">
                <a:solidFill>
                  <a:srgbClr val="542A00"/>
                </a:solidFill>
                <a:latin typeface="Tahoma" panose="020B0604030504040204" pitchFamily="34" charset="0"/>
                <a:ea typeface="Tahoma" panose="020B0604030504040204" pitchFamily="34" charset="0"/>
                <a:cs typeface="Tahoma" panose="020B0604030504040204" pitchFamily="34" charset="0"/>
              </a:rPr>
              <a:t>מרי </a:t>
            </a:r>
            <a:r>
              <a:rPr lang="he-IL" sz="1200" b="1" dirty="0" err="1">
                <a:solidFill>
                  <a:srgbClr val="542A00"/>
                </a:solidFill>
                <a:latin typeface="Tahoma" panose="020B0604030504040204" pitchFamily="34" charset="0"/>
                <a:ea typeface="Tahoma" panose="020B0604030504040204" pitchFamily="34" charset="0"/>
                <a:cs typeface="Tahoma" panose="020B0604030504040204" pitchFamily="34" charset="0"/>
              </a:rPr>
              <a:t>וולסטונקראפט</a:t>
            </a:r>
            <a:r>
              <a:rPr lang="he-IL" sz="1200" b="1" dirty="0">
                <a:solidFill>
                  <a:srgbClr val="542A00"/>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  </a:t>
            </a:r>
            <a:r>
              <a:rPr lang="en-US" sz="1100" b="1" dirty="0">
                <a:solidFill>
                  <a:srgbClr val="542A00"/>
                </a:solidFill>
                <a:latin typeface="Tahoma" panose="020B0604030504040204" pitchFamily="34" charset="0"/>
                <a:ea typeface="Tahoma" panose="020B0604030504040204" pitchFamily="34" charset="0"/>
                <a:cs typeface="Tahoma" panose="020B0604030504040204" pitchFamily="34" charset="0"/>
              </a:rPr>
              <a:t>Mary Wollstonecraft</a:t>
            </a:r>
            <a:r>
              <a:rPr lang="en-US"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 </a:t>
            </a:r>
            <a:r>
              <a:rPr lang="en-US" sz="1100" b="1" dirty="0">
                <a:solidFill>
                  <a:srgbClr val="542A00"/>
                </a:solidFill>
                <a:latin typeface="Tahoma" panose="020B0604030504040204" pitchFamily="34" charset="0"/>
                <a:ea typeface="Tahoma" panose="020B0604030504040204" pitchFamily="34" charset="0"/>
                <a:cs typeface="Tahoma" panose="020B0604030504040204" pitchFamily="34" charset="0"/>
              </a:rPr>
              <a:t>1759 </a:t>
            </a:r>
            <a:r>
              <a:rPr lang="en-US"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 1797)   </a:t>
            </a:r>
            <a:endParaRPr lang="en-US" sz="1100" b="1" dirty="0">
              <a:solidFill>
                <a:srgbClr val="542A00"/>
              </a:solidFill>
              <a:latin typeface="Tahoma" panose="020B0604030504040204" pitchFamily="34" charset="0"/>
              <a:ea typeface="Tahoma" panose="020B0604030504040204" pitchFamily="34" charset="0"/>
              <a:cs typeface="Tahoma" panose="020B0604030504040204" pitchFamily="34" charset="0"/>
            </a:endParaRPr>
          </a:p>
          <a:p>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סופרת, עיתונאית ופילוסופית בריטית. היא פעלה למען זכויות הנשים ונחשבת לתאורטיקנית הפמיניסטית הבריטית הראשונה ולאחת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מאמהות</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הפמיניזם הליברלי. במהלך הקריירה הקצרה שלה כתבה רומנים, מסות, יומני נסיעות, היסטוריה של המהפכה הצרפתית, ביקורות ספרים, ספר הדרכה וספר לילדים</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 </a:t>
            </a:r>
            <a:r>
              <a:rPr lang="he-IL" sz="1100" b="1" dirty="0" err="1" smtClean="0">
                <a:solidFill>
                  <a:srgbClr val="542A00"/>
                </a:solidFill>
                <a:latin typeface="Tahoma" panose="020B0604030504040204" pitchFamily="34" charset="0"/>
                <a:ea typeface="Tahoma" panose="020B0604030504040204" pitchFamily="34" charset="0"/>
                <a:cs typeface="Tahoma" panose="020B0604030504040204" pitchFamily="34" charset="0"/>
              </a:rPr>
              <a:t>וולסטונקראפט</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ידועה בעיקר בזכות ספרה </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 </a:t>
            </a:r>
            <a:r>
              <a:rPr lang="en-US"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“A </a:t>
            </a:r>
            <a:r>
              <a:rPr lang="en-US" sz="1100" b="1" dirty="0">
                <a:solidFill>
                  <a:srgbClr val="542A00"/>
                </a:solidFill>
                <a:latin typeface="Tahoma" panose="020B0604030504040204" pitchFamily="34" charset="0"/>
                <a:ea typeface="Tahoma" panose="020B0604030504040204" pitchFamily="34" charset="0"/>
                <a:cs typeface="Tahoma" panose="020B0604030504040204" pitchFamily="34" charset="0"/>
              </a:rPr>
              <a:t>Vindication of the Rights of Woman</a:t>
            </a:r>
            <a:r>
              <a:rPr lang="en-US"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 </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 שנכתב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בעקבות ההצהרה למען זכויות האדם. בספר זה כתבה כי </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הנשים זכאיות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לכל אותן זכויות שהפילוסופים הליברליים של אותה תקופה טענו כי הן הזכויות הטבעיות של כלל בני האדם. היא ראתה באי החלתן של זכויות אלה על נשים, אפליה בוטה ומתמשכת הסותרת את עקרונות הצדק הבסיסיים.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וולסטונקראפט</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טענה שהגורם למעמדן הנחות של נשים הוא מחסור בחינוך ובהקניית "תבונה" ורציונליות וכי הענקת חינוך והשכלה הולמים לנשים היא המפתח לפתרון אפלייתן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ודיכויין</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שכן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אין כל הבדל מולד ביכולת השכלית בין נשים לגברים, כפי שאין הבדל מולד בין בני גזעים שונים ובני מעמדות שונים. ההבדלים בין נשים וגברים, כך סברה, מקורם בחינוך שונה וביחס שונה, שהחברה ומערכת המשפט מעניקות לגברים ולנשים החל מילדותם. לפי השקפתה, על המדינה לחוקק חוקים שוויוניים כדי לבטל מסורות בחוק ובחינוך המגבילות נשים ומנציחות את נחיתותן וכי נשים משכילות ועצמאיות מבחינה כלכלית, תקדמנה לא רק את עצמן, אלא גם את המין האנושי כולו.</a:t>
            </a:r>
          </a:p>
        </p:txBody>
      </p:sp>
      <p:sp>
        <p:nvSpPr>
          <p:cNvPr id="10" name="מלבן 9"/>
          <p:cNvSpPr/>
          <p:nvPr/>
        </p:nvSpPr>
        <p:spPr>
          <a:xfrm>
            <a:off x="4407243" y="3036621"/>
            <a:ext cx="3641124" cy="3647152"/>
          </a:xfrm>
          <a:prstGeom prst="rect">
            <a:avLst/>
          </a:prstGeom>
        </p:spPr>
        <p:txBody>
          <a:bodyPr wrap="square">
            <a:spAutoFit/>
          </a:bodyPr>
          <a:lstStyle/>
          <a:p>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הצלחת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והראנר</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של מרי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וולסטונקרפט</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מאירים את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אופיה</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החזק של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האשה</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ואת אמונתה העזה בזכותן של הנשים לשוויון. באמצעות רקמה, סריגה ואריגה מתארת שיקגו את  חייה של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וולסטונקרפט</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בתוך נוף פסטורלי,  עדות לגבולות שמציבה הסביבה לנשים.  יצירה ספרותית של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אשה</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נתפסה כחסרת כל משמעות בהקשר של תקופתה. לאורכו של כל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הראנר</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רוקמת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שיקגו תמונות הקשורות לתחום הביתי: תפוחים, ציפור, פרחים</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 פרפרים ודגים,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כדי להדגיש את הטריוויאליות של הקיום הנשי במאה השמונה עשרה. כניגוד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לראנר</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הצלחת התלת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מימדית</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העולה מעל פני השטח משמשת מטאפורה לכוח הרצון ולאינטליגנציה של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וולסטונקרפט</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 </a:t>
            </a:r>
          </a:p>
          <a:p>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אך תמונותיה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של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וולסטונקרפט</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עם תלמידותיה  מוצגים בעבודת </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מחט,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ובחלק האחורי של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הראנר</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מומחש מותה הטרגי במהלך לידה.</a:t>
            </a:r>
          </a:p>
          <a:p>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את האות הראשונה של שמה  מעטרים שני סמלים המייצגים את מפעל </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חייה: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מגבעת וכפפה אותה זרקה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וולסטונקרפט</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בשכבה על ערש דווי : "זרקתי את הכפפה. הגיעה העת </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להשיב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לנשים את כבודן האבוד ולהפכן חלק מהמין האנושי"</a:t>
            </a:r>
          </a:p>
        </p:txBody>
      </p:sp>
    </p:spTree>
    <p:extLst>
      <p:ext uri="{BB962C8B-B14F-4D97-AF65-F5344CB8AC3E}">
        <p14:creationId xmlns:p14="http://schemas.microsoft.com/office/powerpoint/2010/main" val="1104778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lum bright="70000" contrast="-70000"/>
          </a:blip>
          <a:stretch>
            <a:fillRect/>
          </a:stretch>
        </p:blipFill>
        <p:spPr>
          <a:xfrm>
            <a:off x="2788935" y="-311551"/>
            <a:ext cx="7241643" cy="7255205"/>
          </a:xfrm>
          <a:prstGeom prst="rect">
            <a:avLst/>
          </a:prstGeom>
        </p:spPr>
      </p:pic>
      <p:pic>
        <p:nvPicPr>
          <p:cNvPr id="2" name="תמונה 1"/>
          <p:cNvPicPr>
            <a:picLocks noChangeAspect="1"/>
          </p:cNvPicPr>
          <p:nvPr/>
        </p:nvPicPr>
        <p:blipFill>
          <a:blip r:embed="rId3"/>
          <a:stretch>
            <a:fillRect/>
          </a:stretch>
        </p:blipFill>
        <p:spPr>
          <a:xfrm>
            <a:off x="8157210" y="0"/>
            <a:ext cx="4034790" cy="6858000"/>
          </a:xfrm>
          <a:prstGeom prst="rect">
            <a:avLst/>
          </a:prstGeom>
        </p:spPr>
      </p:pic>
      <p:pic>
        <p:nvPicPr>
          <p:cNvPr id="9" name="תמונה 8"/>
          <p:cNvPicPr>
            <a:picLocks noChangeAspect="1"/>
          </p:cNvPicPr>
          <p:nvPr/>
        </p:nvPicPr>
        <p:blipFill>
          <a:blip r:embed="rId4"/>
          <a:stretch>
            <a:fillRect/>
          </a:stretch>
        </p:blipFill>
        <p:spPr>
          <a:xfrm>
            <a:off x="8948644" y="1727180"/>
            <a:ext cx="2559615" cy="2564734"/>
          </a:xfrm>
          <a:prstGeom prst="rect">
            <a:avLst/>
          </a:prstGeom>
        </p:spPr>
      </p:pic>
      <p:sp>
        <p:nvSpPr>
          <p:cNvPr id="10" name="מלבן 9"/>
          <p:cNvSpPr/>
          <p:nvPr/>
        </p:nvSpPr>
        <p:spPr>
          <a:xfrm>
            <a:off x="1491049" y="134224"/>
            <a:ext cx="6621106" cy="1569660"/>
          </a:xfrm>
          <a:prstGeom prst="rect">
            <a:avLst/>
          </a:prstGeom>
        </p:spPr>
        <p:txBody>
          <a:bodyPr wrap="square">
            <a:spAutoFit/>
          </a:bodyPr>
          <a:lstStyle/>
          <a:p>
            <a:r>
              <a:rPr lang="he-IL" sz="1200" b="1" dirty="0" err="1">
                <a:solidFill>
                  <a:prstClr val="black"/>
                </a:solidFill>
                <a:latin typeface="Tahoma" panose="020B0604030504040204" pitchFamily="34" charset="0"/>
                <a:ea typeface="Tahoma" panose="020B0604030504040204" pitchFamily="34" charset="0"/>
                <a:cs typeface="Tahoma" panose="020B0604030504040204" pitchFamily="34" charset="0"/>
              </a:rPr>
              <a:t>סוג'ורנר</a:t>
            </a:r>
            <a:r>
              <a:rPr lang="he-IL" sz="12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prstClr val="black"/>
                </a:solidFill>
                <a:latin typeface="Tahoma" panose="020B0604030504040204" pitchFamily="34" charset="0"/>
                <a:ea typeface="Tahoma" panose="020B0604030504040204" pitchFamily="34" charset="0"/>
                <a:cs typeface="Tahoma" panose="020B0604030504040204" pitchFamily="34" charset="0"/>
              </a:rPr>
              <a:t>טרות</a:t>
            </a:r>
            <a:r>
              <a:rPr lang="he-IL" sz="12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200" b="1" dirty="0">
                <a:solidFill>
                  <a:prstClr val="black"/>
                </a:solidFill>
                <a:latin typeface="Tahoma" panose="020B0604030504040204" pitchFamily="34" charset="0"/>
                <a:ea typeface="Tahoma" panose="020B0604030504040204" pitchFamily="34" charset="0"/>
                <a:cs typeface="Tahoma" panose="020B0604030504040204" pitchFamily="34" charset="0"/>
              </a:rPr>
              <a:t>Sojourner Truth ‏1797-1883)  ‏ (</a:t>
            </a:r>
            <a:r>
              <a:rPr lang="he-IL" sz="1200" b="1" dirty="0">
                <a:solidFill>
                  <a:prstClr val="black"/>
                </a:solidFill>
                <a:latin typeface="Tahoma" panose="020B0604030504040204" pitchFamily="34" charset="0"/>
                <a:ea typeface="Tahoma" panose="020B0604030504040204" pitchFamily="34" charset="0"/>
                <a:cs typeface="Tahoma" panose="020B0604030504040204" pitchFamily="34" charset="0"/>
              </a:rPr>
              <a:t>נולדה בשם איזבלה </a:t>
            </a:r>
            <a:r>
              <a:rPr lang="he-IL" sz="1200" b="1" dirty="0" err="1">
                <a:solidFill>
                  <a:prstClr val="black"/>
                </a:solidFill>
                <a:latin typeface="Tahoma" panose="020B0604030504040204" pitchFamily="34" charset="0"/>
                <a:ea typeface="Tahoma" panose="020B0604030504040204" pitchFamily="34" charset="0"/>
                <a:cs typeface="Tahoma" panose="020B0604030504040204" pitchFamily="34" charset="0"/>
              </a:rPr>
              <a:t>בומפרי</a:t>
            </a:r>
            <a:r>
              <a:rPr lang="he-IL" sz="1200" b="1" dirty="0">
                <a:solidFill>
                  <a:prstClr val="black"/>
                </a:solidFill>
                <a:latin typeface="Tahoma" panose="020B0604030504040204" pitchFamily="34" charset="0"/>
                <a:ea typeface="Tahoma" panose="020B0604030504040204" pitchFamily="34" charset="0"/>
                <a:cs typeface="Tahoma" panose="020B0604030504040204" pitchFamily="34" charset="0"/>
              </a:rPr>
              <a:t>, ובגיל 46 לאחר שחוותה לדבריה התגלות אלוהית, שינתה את שמה </a:t>
            </a:r>
            <a:r>
              <a:rPr lang="he-IL" sz="1200" b="1" dirty="0" err="1">
                <a:solidFill>
                  <a:prstClr val="black"/>
                </a:solidFill>
                <a:latin typeface="Tahoma" panose="020B0604030504040204" pitchFamily="34" charset="0"/>
                <a:ea typeface="Tahoma" panose="020B0604030504040204" pitchFamily="34" charset="0"/>
                <a:cs typeface="Tahoma" panose="020B0604030504040204" pitchFamily="34" charset="0"/>
              </a:rPr>
              <a:t>לסוג'ורנר</a:t>
            </a:r>
            <a:r>
              <a:rPr lang="he-IL" sz="12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prstClr val="black"/>
                </a:solidFill>
                <a:latin typeface="Tahoma" panose="020B0604030504040204" pitchFamily="34" charset="0"/>
                <a:ea typeface="Tahoma" panose="020B0604030504040204" pitchFamily="34" charset="0"/>
                <a:cs typeface="Tahoma" panose="020B0604030504040204" pitchFamily="34" charset="0"/>
              </a:rPr>
              <a:t>טרות</a:t>
            </a:r>
            <a:r>
              <a:rPr lang="he-IL" sz="1200" b="1" dirty="0">
                <a:solidFill>
                  <a:prstClr val="black"/>
                </a:solidFill>
                <a:latin typeface="Tahoma" panose="020B0604030504040204" pitchFamily="34" charset="0"/>
                <a:ea typeface="Tahoma" panose="020B0604030504040204" pitchFamily="34" charset="0"/>
                <a:cs typeface="Tahoma" panose="020B0604030504040204" pitchFamily="34" charset="0"/>
              </a:rPr>
              <a:t>'. בנאומיה היא נאבקה למען זכויות לעבדים משוחררים ולמען זכויות נשים. חכמתה ושנינותה, נאומיה ששילבו שירה עוצמתית, המראה המרשים שלה - גובהה היה 1.80 מ', וקולה הנמוך - הפכו אותה לאגדה, ומיתוס של אישה שחורה וחזקה. כנגד כל הסיכויים: היותה אישה שחורה בחברה לבנה, היותה אישה בחברה פטריארכלית, עוניה, מעמדה הנמוך ואי ידיעתה קרוא וכתוב, הצליחה </a:t>
            </a:r>
            <a:r>
              <a:rPr lang="he-IL" sz="1200" b="1" dirty="0" err="1">
                <a:solidFill>
                  <a:prstClr val="black"/>
                </a:solidFill>
                <a:latin typeface="Tahoma" panose="020B0604030504040204" pitchFamily="34" charset="0"/>
                <a:ea typeface="Tahoma" panose="020B0604030504040204" pitchFamily="34" charset="0"/>
                <a:cs typeface="Tahoma" panose="020B0604030504040204" pitchFamily="34" charset="0"/>
              </a:rPr>
              <a:t>טרות</a:t>
            </a:r>
            <a:r>
              <a:rPr lang="he-IL" sz="1200" b="1" dirty="0">
                <a:solidFill>
                  <a:prstClr val="black"/>
                </a:solidFill>
                <a:latin typeface="Tahoma" panose="020B0604030504040204" pitchFamily="34" charset="0"/>
                <a:ea typeface="Tahoma" panose="020B0604030504040204" pitchFamily="34" charset="0"/>
                <a:cs typeface="Tahoma" panose="020B0604030504040204" pitchFamily="34" charset="0"/>
              </a:rPr>
              <a:t>' להפוך לפעילה חשובה במאבק למען זכויות אדם ונשים, ללוחמת חופש ולמטיפה דתית ידועה. </a:t>
            </a:r>
          </a:p>
        </p:txBody>
      </p:sp>
      <p:pic>
        <p:nvPicPr>
          <p:cNvPr id="3" name="תמונה 2"/>
          <p:cNvPicPr>
            <a:picLocks noChangeAspect="1"/>
          </p:cNvPicPr>
          <p:nvPr/>
        </p:nvPicPr>
        <p:blipFill rotWithShape="1">
          <a:blip r:embed="rId5"/>
          <a:srcRect r="60"/>
          <a:stretch/>
        </p:blipFill>
        <p:spPr>
          <a:xfrm>
            <a:off x="0" y="2597195"/>
            <a:ext cx="4366054" cy="4260805"/>
          </a:xfrm>
          <a:prstGeom prst="rect">
            <a:avLst/>
          </a:prstGeom>
        </p:spPr>
      </p:pic>
      <p:pic>
        <p:nvPicPr>
          <p:cNvPr id="8" name="תמונה 7"/>
          <p:cNvPicPr>
            <a:picLocks noChangeAspect="1"/>
          </p:cNvPicPr>
          <p:nvPr/>
        </p:nvPicPr>
        <p:blipFill>
          <a:blip r:embed="rId6"/>
          <a:stretch>
            <a:fillRect/>
          </a:stretch>
        </p:blipFill>
        <p:spPr>
          <a:xfrm>
            <a:off x="-1" y="0"/>
            <a:ext cx="1458097" cy="2619457"/>
          </a:xfrm>
          <a:prstGeom prst="rect">
            <a:avLst/>
          </a:prstGeom>
        </p:spPr>
      </p:pic>
      <p:pic>
        <p:nvPicPr>
          <p:cNvPr id="5" name="תמונה 4"/>
          <p:cNvPicPr>
            <a:picLocks noChangeAspect="1"/>
          </p:cNvPicPr>
          <p:nvPr/>
        </p:nvPicPr>
        <p:blipFill rotWithShape="1">
          <a:blip r:embed="rId7">
            <a:extLst>
              <a:ext uri="{28A0092B-C50C-407E-A947-70E740481C1C}">
                <a14:useLocalDpi xmlns:a14="http://schemas.microsoft.com/office/drawing/2010/main" val="0"/>
              </a:ext>
            </a:extLst>
          </a:blip>
          <a:srcRect b="198"/>
          <a:stretch/>
        </p:blipFill>
        <p:spPr>
          <a:xfrm>
            <a:off x="6713415" y="5255845"/>
            <a:ext cx="1530493" cy="1602155"/>
          </a:xfrm>
          <a:prstGeom prst="rect">
            <a:avLst/>
          </a:prstGeom>
        </p:spPr>
      </p:pic>
      <p:sp>
        <p:nvSpPr>
          <p:cNvPr id="6" name="מלבן 5"/>
          <p:cNvSpPr/>
          <p:nvPr/>
        </p:nvSpPr>
        <p:spPr>
          <a:xfrm>
            <a:off x="1293341" y="1622854"/>
            <a:ext cx="6820931" cy="3600986"/>
          </a:xfrm>
          <a:prstGeom prst="rect">
            <a:avLst/>
          </a:prstGeom>
        </p:spPr>
        <p:txBody>
          <a:bodyPr wrap="square">
            <a:spAutoFit/>
          </a:bodyPr>
          <a:lstStyle/>
          <a:p>
            <a:r>
              <a:rPr lang="he-IL" sz="1200" b="1" dirty="0">
                <a:latin typeface="Tahoma" panose="020B0604030504040204" pitchFamily="34" charset="0"/>
                <a:ea typeface="Tahoma" panose="020B0604030504040204" pitchFamily="34" charset="0"/>
                <a:cs typeface="Tahoma" panose="020B0604030504040204" pitchFamily="34" charset="0"/>
              </a:rPr>
              <a:t>מקומה של </a:t>
            </a:r>
            <a:r>
              <a:rPr lang="he-IL" sz="1200" b="1" dirty="0" err="1">
                <a:latin typeface="Tahoma" panose="020B0604030504040204" pitchFamily="34" charset="0"/>
                <a:ea typeface="Tahoma" panose="020B0604030504040204" pitchFamily="34" charset="0"/>
                <a:cs typeface="Tahoma" panose="020B0604030504040204" pitchFamily="34" charset="0"/>
              </a:rPr>
              <a:t>סוג'ורנר</a:t>
            </a:r>
            <a:r>
              <a:rPr lang="he-IL" sz="1200" b="1" dirty="0">
                <a:latin typeface="Tahoma" panose="020B0604030504040204" pitchFamily="34" charset="0"/>
                <a:ea typeface="Tahoma" panose="020B0604030504040204" pitchFamily="34" charset="0"/>
                <a:cs typeface="Tahoma" panose="020B0604030504040204" pitchFamily="34" charset="0"/>
              </a:rPr>
              <a:t> משלב בין מורשתה האפריקאית להיסטוריה האמריקנית. שיקגו מיזגה </a:t>
            </a:r>
            <a:r>
              <a:rPr lang="he-IL" sz="1200" b="1" dirty="0" err="1">
                <a:latin typeface="Tahoma" panose="020B0604030504040204" pitchFamily="34" charset="0"/>
                <a:ea typeface="Tahoma" panose="020B0604030504040204" pitchFamily="34" charset="0"/>
                <a:cs typeface="Tahoma" panose="020B0604030504040204" pitchFamily="34" charset="0"/>
              </a:rPr>
              <a:t>בראנר</a:t>
            </a:r>
            <a:r>
              <a:rPr lang="he-IL" sz="1200" b="1" dirty="0">
                <a:latin typeface="Tahoma" panose="020B0604030504040204" pitchFamily="34" charset="0"/>
                <a:ea typeface="Tahoma" panose="020B0604030504040204" pitchFamily="34" charset="0"/>
                <a:cs typeface="Tahoma" panose="020B0604030504040204" pitchFamily="34" charset="0"/>
              </a:rPr>
              <a:t> </a:t>
            </a:r>
            <a:r>
              <a:rPr lang="he-IL" sz="1200" b="1" dirty="0" smtClean="0">
                <a:latin typeface="Tahoma" panose="020B0604030504040204" pitchFamily="34" charset="0"/>
                <a:ea typeface="Tahoma" panose="020B0604030504040204" pitchFamily="34" charset="0"/>
                <a:cs typeface="Tahoma" panose="020B0604030504040204" pitchFamily="34" charset="0"/>
              </a:rPr>
              <a:t>בין </a:t>
            </a:r>
            <a:r>
              <a:rPr lang="he-IL" sz="1200" b="1" dirty="0">
                <a:latin typeface="Tahoma" panose="020B0604030504040204" pitchFamily="34" charset="0"/>
                <a:ea typeface="Tahoma" panose="020B0604030504040204" pitchFamily="34" charset="0"/>
                <a:cs typeface="Tahoma" panose="020B0604030504040204" pitchFamily="34" charset="0"/>
              </a:rPr>
              <a:t>טכניקת מארג-הפס האפריקאי, המייצגת באופן מסורתי את העבדים, </a:t>
            </a:r>
            <a:r>
              <a:rPr lang="he-IL" sz="1200" b="1" dirty="0" smtClean="0">
                <a:latin typeface="Tahoma" panose="020B0604030504040204" pitchFamily="34" charset="0"/>
                <a:ea typeface="Tahoma" panose="020B0604030504040204" pitchFamily="34" charset="0"/>
                <a:cs typeface="Tahoma" panose="020B0604030504040204" pitchFamily="34" charset="0"/>
              </a:rPr>
              <a:t>לבין </a:t>
            </a:r>
            <a:r>
              <a:rPr lang="he-IL" sz="1200" b="1" dirty="0">
                <a:latin typeface="Tahoma" panose="020B0604030504040204" pitchFamily="34" charset="0"/>
                <a:ea typeface="Tahoma" panose="020B0604030504040204" pitchFamily="34" charset="0"/>
                <a:cs typeface="Tahoma" panose="020B0604030504040204" pitchFamily="34" charset="0"/>
              </a:rPr>
              <a:t>טכניקת תפירת הטלאים שיובאה לארצות הברית על ידי נשים אירופאיות.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על </a:t>
            </a:r>
            <a:r>
              <a:rPr lang="he-IL" sz="1200" b="1" dirty="0">
                <a:latin typeface="Tahoma" panose="020B0604030504040204" pitchFamily="34" charset="0"/>
                <a:ea typeface="Tahoma" panose="020B0604030504040204" pitchFamily="34" charset="0"/>
                <a:cs typeface="Tahoma" panose="020B0604030504040204" pitchFamily="34" charset="0"/>
              </a:rPr>
              <a:t>צלחתה של </a:t>
            </a:r>
            <a:r>
              <a:rPr lang="he-IL" sz="1200" b="1" dirty="0" err="1">
                <a:latin typeface="Tahoma" panose="020B0604030504040204" pitchFamily="34" charset="0"/>
                <a:ea typeface="Tahoma" panose="020B0604030504040204" pitchFamily="34" charset="0"/>
                <a:cs typeface="Tahoma" panose="020B0604030504040204" pitchFamily="34" charset="0"/>
              </a:rPr>
              <a:t>סוג'ורנר</a:t>
            </a:r>
            <a:r>
              <a:rPr lang="he-IL" sz="1200" b="1" dirty="0">
                <a:latin typeface="Tahoma" panose="020B0604030504040204" pitchFamily="34" charset="0"/>
                <a:ea typeface="Tahoma" panose="020B0604030504040204" pitchFamily="34" charset="0"/>
                <a:cs typeface="Tahoma" panose="020B0604030504040204" pitchFamily="34" charset="0"/>
              </a:rPr>
              <a:t> ציירה שיקגו דמות בעלת שלוש פנים שמבטן פונה </a:t>
            </a:r>
            <a:r>
              <a:rPr lang="he-IL" sz="1200" b="1" dirty="0" smtClean="0">
                <a:latin typeface="Tahoma" panose="020B0604030504040204" pitchFamily="34" charset="0"/>
                <a:ea typeface="Tahoma" panose="020B0604030504040204" pitchFamily="34" charset="0"/>
                <a:cs typeface="Tahoma" panose="020B0604030504040204" pitchFamily="34" charset="0"/>
              </a:rPr>
              <a:t>שמאלה,  </a:t>
            </a:r>
            <a:r>
              <a:rPr lang="he-IL" sz="1200" b="1" dirty="0">
                <a:latin typeface="Tahoma" panose="020B0604030504040204" pitchFamily="34" charset="0"/>
                <a:ea typeface="Tahoma" panose="020B0604030504040204" pitchFamily="34" charset="0"/>
                <a:cs typeface="Tahoma" panose="020B0604030504040204" pitchFamily="34" charset="0"/>
              </a:rPr>
              <a:t>קדימה וימינה.  לפנים המהדהדות מסכות אפריקניות, גוף נשי אחד. השדיים מאזכרות אירוע במהלכו פקפק אחד מחברי קהילתה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הדתית  </a:t>
            </a:r>
            <a:r>
              <a:rPr lang="he-IL" sz="1200" b="1" dirty="0">
                <a:latin typeface="Tahoma" panose="020B0604030504040204" pitchFamily="34" charset="0"/>
                <a:ea typeface="Tahoma" panose="020B0604030504040204" pitchFamily="34" charset="0"/>
                <a:cs typeface="Tahoma" panose="020B0604030504040204" pitchFamily="34" charset="0"/>
              </a:rPr>
              <a:t>של </a:t>
            </a:r>
            <a:r>
              <a:rPr lang="he-IL" sz="1200" b="1" dirty="0" err="1">
                <a:latin typeface="Tahoma" panose="020B0604030504040204" pitchFamily="34" charset="0"/>
                <a:ea typeface="Tahoma" panose="020B0604030504040204" pitchFamily="34" charset="0"/>
                <a:cs typeface="Tahoma" panose="020B0604030504040204" pitchFamily="34" charset="0"/>
              </a:rPr>
              <a:t>סוג'ורנר</a:t>
            </a:r>
            <a:r>
              <a:rPr lang="he-IL" sz="1200" b="1" dirty="0">
                <a:latin typeface="Tahoma" panose="020B0604030504040204" pitchFamily="34" charset="0"/>
                <a:ea typeface="Tahoma" panose="020B0604030504040204" pitchFamily="34" charset="0"/>
                <a:cs typeface="Tahoma" panose="020B0604030504040204" pitchFamily="34" charset="0"/>
              </a:rPr>
              <a:t> בעובדת היותה </a:t>
            </a:r>
            <a:r>
              <a:rPr lang="he-IL" sz="1200" b="1" dirty="0" err="1">
                <a:latin typeface="Tahoma" panose="020B0604030504040204" pitchFamily="34" charset="0"/>
                <a:ea typeface="Tahoma" panose="020B0604030504040204" pitchFamily="34" charset="0"/>
                <a:cs typeface="Tahoma" panose="020B0604030504040204" pitchFamily="34" charset="0"/>
              </a:rPr>
              <a:t>אשה</a:t>
            </a:r>
            <a:r>
              <a:rPr lang="he-IL" sz="1200" b="1" dirty="0">
                <a:latin typeface="Tahoma" panose="020B0604030504040204" pitchFamily="34" charset="0"/>
                <a:ea typeface="Tahoma" panose="020B0604030504040204" pitchFamily="34" charset="0"/>
                <a:cs typeface="Tahoma" panose="020B0604030504040204" pitchFamily="34" charset="0"/>
              </a:rPr>
              <a:t> לאור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עוצמת </a:t>
            </a:r>
            <a:r>
              <a:rPr lang="he-IL" sz="1200" b="1" dirty="0">
                <a:latin typeface="Tahoma" panose="020B0604030504040204" pitchFamily="34" charset="0"/>
                <a:ea typeface="Tahoma" panose="020B0604030504040204" pitchFamily="34" charset="0"/>
                <a:cs typeface="Tahoma" panose="020B0604030504040204" pitchFamily="34" charset="0"/>
              </a:rPr>
              <a:t>דבריה ושלחה לבדיקה גופנית.  </a:t>
            </a:r>
          </a:p>
          <a:p>
            <a:r>
              <a:rPr lang="he-IL" sz="1200" b="1" dirty="0">
                <a:latin typeface="Tahoma" panose="020B0604030504040204" pitchFamily="34" charset="0"/>
                <a:ea typeface="Tahoma" panose="020B0604030504040204" pitchFamily="34" charset="0"/>
                <a:cs typeface="Tahoma" panose="020B0604030504040204" pitchFamily="34" charset="0"/>
              </a:rPr>
              <a:t>על הלחי הפונה שמאלה זולגת דמעה המבכה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את </a:t>
            </a:r>
            <a:r>
              <a:rPr lang="he-IL" sz="1200" b="1" dirty="0">
                <a:latin typeface="Tahoma" panose="020B0604030504040204" pitchFamily="34" charset="0"/>
                <a:ea typeface="Tahoma" panose="020B0604030504040204" pitchFamily="34" charset="0"/>
                <a:cs typeface="Tahoma" panose="020B0604030504040204" pitchFamily="34" charset="0"/>
              </a:rPr>
              <a:t>סבלם של עמיתיה העבדים.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לפנים </a:t>
            </a:r>
            <a:r>
              <a:rPr lang="he-IL" sz="1200" b="1" dirty="0">
                <a:latin typeface="Tahoma" panose="020B0604030504040204" pitchFamily="34" charset="0"/>
                <a:ea typeface="Tahoma" panose="020B0604030504040204" pitchFamily="34" charset="0"/>
                <a:cs typeface="Tahoma" panose="020B0604030504040204" pitchFamily="34" charset="0"/>
              </a:rPr>
              <a:t>המסוגננות מימין  פה פעור בזעם - ביטוי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לכעסן </a:t>
            </a:r>
            <a:r>
              <a:rPr lang="he-IL" sz="1200" b="1" dirty="0">
                <a:latin typeface="Tahoma" panose="020B0604030504040204" pitchFamily="34" charset="0"/>
                <a:ea typeface="Tahoma" panose="020B0604030504040204" pitchFamily="34" charset="0"/>
                <a:cs typeface="Tahoma" panose="020B0604030504040204" pitchFamily="34" charset="0"/>
              </a:rPr>
              <a:t>של הנשים השחורות על שעבודן.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את </a:t>
            </a:r>
            <a:r>
              <a:rPr lang="he-IL" sz="1200" b="1" dirty="0">
                <a:latin typeface="Tahoma" panose="020B0604030504040204" pitchFamily="34" charset="0"/>
                <a:ea typeface="Tahoma" panose="020B0604030504040204" pitchFamily="34" charset="0"/>
                <a:cs typeface="Tahoma" panose="020B0604030504040204" pitchFamily="34" charset="0"/>
              </a:rPr>
              <a:t>הפנים הפונות קדימה מכסה מסיכה מעוטרת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ברצפים </a:t>
            </a:r>
            <a:r>
              <a:rPr lang="he-IL" sz="1200" b="1" dirty="0">
                <a:latin typeface="Tahoma" panose="020B0604030504040204" pitchFamily="34" charset="0"/>
                <a:ea typeface="Tahoma" panose="020B0604030504040204" pitchFamily="34" charset="0"/>
                <a:cs typeface="Tahoma" panose="020B0604030504040204" pitchFamily="34" charset="0"/>
              </a:rPr>
              <a:t>של משולשים  שחורים ולבנים, רמז לכך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שנשים </a:t>
            </a:r>
            <a:r>
              <a:rPr lang="he-IL" sz="1200" b="1" dirty="0">
                <a:latin typeface="Tahoma" panose="020B0604030504040204" pitchFamily="34" charset="0"/>
                <a:ea typeface="Tahoma" panose="020B0604030504040204" pitchFamily="34" charset="0"/>
                <a:cs typeface="Tahoma" panose="020B0604030504040204" pitchFamily="34" charset="0"/>
              </a:rPr>
              <a:t>בין לבנות ובין שחורות נדרשו להסתיר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את </a:t>
            </a:r>
            <a:r>
              <a:rPr lang="he-IL" sz="1200" b="1" dirty="0">
                <a:latin typeface="Tahoma" panose="020B0604030504040204" pitchFamily="34" charset="0"/>
                <a:ea typeface="Tahoma" panose="020B0604030504040204" pitchFamily="34" charset="0"/>
                <a:cs typeface="Tahoma" panose="020B0604030504040204" pitchFamily="34" charset="0"/>
              </a:rPr>
              <a:t>האני  מאמין </a:t>
            </a:r>
            <a:r>
              <a:rPr lang="he-IL" sz="1200" b="1" dirty="0" err="1">
                <a:latin typeface="Tahoma" panose="020B0604030504040204" pitchFamily="34" charset="0"/>
                <a:ea typeface="Tahoma" panose="020B0604030504040204" pitchFamily="34" charset="0"/>
                <a:cs typeface="Tahoma" panose="020B0604030504040204" pitchFamily="34" charset="0"/>
              </a:rPr>
              <a:t>האמיתי</a:t>
            </a:r>
            <a:r>
              <a:rPr lang="he-IL" sz="1200" b="1" dirty="0">
                <a:latin typeface="Tahoma" panose="020B0604030504040204" pitchFamily="34" charset="0"/>
                <a:ea typeface="Tahoma" panose="020B0604030504040204" pitchFamily="34" charset="0"/>
                <a:cs typeface="Tahoma" panose="020B0604030504040204" pitchFamily="34" charset="0"/>
              </a:rPr>
              <a:t> שלהן.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ולבסוף</a:t>
            </a:r>
            <a:r>
              <a:rPr lang="he-IL" sz="1200" b="1" dirty="0">
                <a:latin typeface="Tahoma" panose="020B0604030504040204" pitchFamily="34" charset="0"/>
                <a:ea typeface="Tahoma" panose="020B0604030504040204" pitchFamily="34" charset="0"/>
                <a:cs typeface="Tahoma" panose="020B0604030504040204" pitchFamily="34" charset="0"/>
              </a:rPr>
              <a:t>, האגרוף המורם מנציח את נאומה רב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העוצמה </a:t>
            </a:r>
            <a:r>
              <a:rPr lang="he-IL" sz="1200" b="1" dirty="0">
                <a:latin typeface="Tahoma" panose="020B0604030504040204" pitchFamily="34" charset="0"/>
                <a:ea typeface="Tahoma" panose="020B0604030504040204" pitchFamily="34" charset="0"/>
                <a:cs typeface="Tahoma" panose="020B0604030504040204" pitchFamily="34" charset="0"/>
              </a:rPr>
              <a:t>של </a:t>
            </a:r>
            <a:r>
              <a:rPr lang="he-IL" sz="1200" b="1" dirty="0" err="1">
                <a:latin typeface="Tahoma" panose="020B0604030504040204" pitchFamily="34" charset="0"/>
                <a:ea typeface="Tahoma" panose="020B0604030504040204" pitchFamily="34" charset="0"/>
                <a:cs typeface="Tahoma" panose="020B0604030504040204" pitchFamily="34" charset="0"/>
              </a:rPr>
              <a:t>סוג'ורנר</a:t>
            </a:r>
            <a:r>
              <a:rPr lang="he-IL" sz="1200" b="1" dirty="0">
                <a:latin typeface="Tahoma" panose="020B0604030504040204" pitchFamily="34" charset="0"/>
                <a:ea typeface="Tahoma" panose="020B0604030504040204" pitchFamily="34" charset="0"/>
                <a:cs typeface="Tahoma" panose="020B0604030504040204" pitchFamily="34" charset="0"/>
              </a:rPr>
              <a:t> בכנס זכויות הנשים </a:t>
            </a:r>
            <a:endParaRPr lang="he-IL" sz="1200" b="1" dirty="0" smtClean="0">
              <a:latin typeface="Tahoma" panose="020B0604030504040204" pitchFamily="34" charset="0"/>
              <a:ea typeface="Tahoma" panose="020B0604030504040204" pitchFamily="34" charset="0"/>
              <a:cs typeface="Tahoma" panose="020B0604030504040204" pitchFamily="34" charset="0"/>
            </a:endParaRPr>
          </a:p>
          <a:p>
            <a:r>
              <a:rPr lang="he-IL" sz="1200" b="1" dirty="0" smtClean="0">
                <a:latin typeface="Tahoma" panose="020B0604030504040204" pitchFamily="34" charset="0"/>
                <a:ea typeface="Tahoma" panose="020B0604030504040204" pitchFamily="34" charset="0"/>
                <a:cs typeface="Tahoma" panose="020B0604030504040204" pitchFamily="34" charset="0"/>
              </a:rPr>
              <a:t>שהתקיים </a:t>
            </a:r>
            <a:r>
              <a:rPr lang="he-IL" sz="1200" b="1" dirty="0">
                <a:latin typeface="Tahoma" panose="020B0604030504040204" pitchFamily="34" charset="0"/>
                <a:ea typeface="Tahoma" panose="020B0604030504040204" pitchFamily="34" charset="0"/>
                <a:cs typeface="Tahoma" panose="020B0604030504040204" pitchFamily="34" charset="0"/>
              </a:rPr>
              <a:t>ב-1851.</a:t>
            </a:r>
          </a:p>
        </p:txBody>
      </p:sp>
    </p:spTree>
    <p:extLst>
      <p:ext uri="{BB962C8B-B14F-4D97-AF65-F5344CB8AC3E}">
        <p14:creationId xmlns:p14="http://schemas.microsoft.com/office/powerpoint/2010/main" val="3249031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stretch>
            <a:fillRect/>
          </a:stretch>
        </p:blipFill>
        <p:spPr>
          <a:xfrm>
            <a:off x="2036799" y="-90616"/>
            <a:ext cx="7036067" cy="7198023"/>
          </a:xfrm>
          <a:prstGeom prst="rect">
            <a:avLst/>
          </a:prstGeom>
        </p:spPr>
      </p:pic>
      <p:pic>
        <p:nvPicPr>
          <p:cNvPr id="2" name="תמונה 1"/>
          <p:cNvPicPr>
            <a:picLocks noChangeAspect="1"/>
          </p:cNvPicPr>
          <p:nvPr/>
        </p:nvPicPr>
        <p:blipFill rotWithShape="1">
          <a:blip r:embed="rId3"/>
          <a:srcRect r="53"/>
          <a:stretch/>
        </p:blipFill>
        <p:spPr>
          <a:xfrm>
            <a:off x="0" y="2343150"/>
            <a:ext cx="4464909" cy="4514850"/>
          </a:xfrm>
          <a:prstGeom prst="rect">
            <a:avLst/>
          </a:prstGeom>
        </p:spPr>
      </p:pic>
      <p:pic>
        <p:nvPicPr>
          <p:cNvPr id="3" name="תמונה 2"/>
          <p:cNvPicPr>
            <a:picLocks noChangeAspect="1"/>
          </p:cNvPicPr>
          <p:nvPr/>
        </p:nvPicPr>
        <p:blipFill>
          <a:blip r:embed="rId4"/>
          <a:stretch>
            <a:fillRect/>
          </a:stretch>
        </p:blipFill>
        <p:spPr>
          <a:xfrm>
            <a:off x="8284308" y="2400"/>
            <a:ext cx="3907692" cy="6855600"/>
          </a:xfrm>
          <a:prstGeom prst="rect">
            <a:avLst/>
          </a:prstGeom>
        </p:spPr>
      </p:pic>
      <p:pic>
        <p:nvPicPr>
          <p:cNvPr id="4" name="תמונה 3"/>
          <p:cNvPicPr>
            <a:picLocks noChangeAspect="1"/>
          </p:cNvPicPr>
          <p:nvPr/>
        </p:nvPicPr>
        <p:blipFill>
          <a:blip r:embed="rId5"/>
          <a:stretch>
            <a:fillRect/>
          </a:stretch>
        </p:blipFill>
        <p:spPr>
          <a:xfrm>
            <a:off x="9340030" y="2954216"/>
            <a:ext cx="1802568" cy="1852245"/>
          </a:xfrm>
          <a:prstGeom prst="rect">
            <a:avLst/>
          </a:prstGeom>
        </p:spPr>
      </p:pic>
      <p:pic>
        <p:nvPicPr>
          <p:cNvPr id="7" name="תמונה 6"/>
          <p:cNvPicPr>
            <a:picLocks noChangeAspect="1"/>
          </p:cNvPicPr>
          <p:nvPr/>
        </p:nvPicPr>
        <p:blipFill>
          <a:blip r:embed="rId6"/>
          <a:stretch>
            <a:fillRect/>
          </a:stretch>
        </p:blipFill>
        <p:spPr>
          <a:xfrm>
            <a:off x="1825198" y="542153"/>
            <a:ext cx="1638300" cy="1638300"/>
          </a:xfrm>
          <a:prstGeom prst="rect">
            <a:avLst/>
          </a:prstGeom>
        </p:spPr>
      </p:pic>
      <p:sp>
        <p:nvSpPr>
          <p:cNvPr id="8" name="מלבן 7"/>
          <p:cNvSpPr/>
          <p:nvPr/>
        </p:nvSpPr>
        <p:spPr>
          <a:xfrm>
            <a:off x="1919813" y="2132227"/>
            <a:ext cx="2207656" cy="215444"/>
          </a:xfrm>
          <a:prstGeom prst="rect">
            <a:avLst/>
          </a:prstGeom>
        </p:spPr>
        <p:txBody>
          <a:bodyPr wrap="none">
            <a:spAutoFit/>
          </a:bodyPr>
          <a:lstStyle/>
          <a:p>
            <a:pPr algn="l"/>
            <a:r>
              <a:rPr lang="en-US" sz="800" b="1" i="1" dirty="0"/>
              <a:t>Frank </a:t>
            </a:r>
            <a:r>
              <a:rPr lang="en-US" sz="800" b="1" i="1" dirty="0" err="1"/>
              <a:t>Gasparro</a:t>
            </a:r>
            <a:r>
              <a:rPr lang="en-US" sz="800" b="1" i="1" dirty="0"/>
              <a:t>. Susan B. Anthony Dollar, 1999.</a:t>
            </a:r>
            <a:endParaRPr lang="he-IL" sz="800" b="1" i="1" dirty="0"/>
          </a:p>
        </p:txBody>
      </p:sp>
      <p:sp>
        <p:nvSpPr>
          <p:cNvPr id="10" name="מלבן 9"/>
          <p:cNvSpPr/>
          <p:nvPr/>
        </p:nvSpPr>
        <p:spPr>
          <a:xfrm>
            <a:off x="0" y="2025135"/>
            <a:ext cx="1319592" cy="338554"/>
          </a:xfrm>
          <a:prstGeom prst="rect">
            <a:avLst/>
          </a:prstGeom>
        </p:spPr>
        <p:txBody>
          <a:bodyPr wrap="none">
            <a:spAutoFit/>
          </a:bodyPr>
          <a:lstStyle/>
          <a:p>
            <a:pPr algn="l"/>
            <a:r>
              <a:rPr lang="en-US" sz="800" b="1" i="1" dirty="0">
                <a:latin typeface="Times New Roman" panose="02020603050405020304" pitchFamily="18" charset="0"/>
                <a:cs typeface="Times New Roman" panose="02020603050405020304" pitchFamily="18" charset="0"/>
              </a:rPr>
              <a:t>	</a:t>
            </a:r>
          </a:p>
          <a:p>
            <a:pPr algn="l"/>
            <a:r>
              <a:rPr lang="en-US" sz="800" b="1" i="1" dirty="0">
                <a:latin typeface="Times New Roman" panose="02020603050405020304" pitchFamily="18" charset="0"/>
                <a:cs typeface="Times New Roman" panose="02020603050405020304" pitchFamily="18" charset="0"/>
              </a:rPr>
              <a:t>Susan B. Anthony Portrait</a:t>
            </a:r>
            <a:endParaRPr lang="he-IL" sz="800" b="1" i="1" dirty="0">
              <a:latin typeface="Times New Roman" panose="02020603050405020304" pitchFamily="18" charset="0"/>
              <a:cs typeface="Times New Roman" panose="02020603050405020304" pitchFamily="18" charset="0"/>
            </a:endParaRPr>
          </a:p>
        </p:txBody>
      </p:sp>
      <p:sp>
        <p:nvSpPr>
          <p:cNvPr id="11" name="מלבן 10"/>
          <p:cNvSpPr/>
          <p:nvPr/>
        </p:nvSpPr>
        <p:spPr>
          <a:xfrm>
            <a:off x="3443417" y="502508"/>
            <a:ext cx="4876800" cy="1785104"/>
          </a:xfrm>
          <a:prstGeom prst="rect">
            <a:avLst/>
          </a:prstGeom>
        </p:spPr>
        <p:txBody>
          <a:bodyPr wrap="square">
            <a:spAutoFit/>
          </a:bodyPr>
          <a:lstStyle/>
          <a:p>
            <a:r>
              <a:rPr lang="he-IL" sz="1400" b="1" dirty="0">
                <a:latin typeface="Tahoma" panose="020B0604030504040204" pitchFamily="34" charset="0"/>
                <a:ea typeface="Tahoma" panose="020B0604030504040204" pitchFamily="34" charset="0"/>
                <a:cs typeface="Tahoma" panose="020B0604030504040204" pitchFamily="34" charset="0"/>
              </a:rPr>
              <a:t>סוזן </a:t>
            </a:r>
            <a:r>
              <a:rPr lang="he-IL" sz="1400" b="1" dirty="0" err="1">
                <a:latin typeface="Tahoma" panose="020B0604030504040204" pitchFamily="34" charset="0"/>
                <a:ea typeface="Tahoma" panose="020B0604030504040204" pitchFamily="34" charset="0"/>
                <a:cs typeface="Tahoma" panose="020B0604030504040204" pitchFamily="34" charset="0"/>
              </a:rPr>
              <a:t>בראונל</a:t>
            </a:r>
            <a:r>
              <a:rPr lang="he-IL" sz="1400" b="1" dirty="0">
                <a:latin typeface="Tahoma" panose="020B0604030504040204" pitchFamily="34" charset="0"/>
                <a:ea typeface="Tahoma" panose="020B0604030504040204" pitchFamily="34" charset="0"/>
                <a:cs typeface="Tahoma" panose="020B0604030504040204" pitchFamily="34" charset="0"/>
              </a:rPr>
              <a:t> אנתוני </a:t>
            </a:r>
            <a:r>
              <a:rPr lang="en-US" sz="1200" b="1" dirty="0" smtClean="0">
                <a:latin typeface="Tahoma" panose="020B0604030504040204" pitchFamily="34" charset="0"/>
                <a:ea typeface="Tahoma" panose="020B0604030504040204" pitchFamily="34" charset="0"/>
                <a:cs typeface="Tahoma" panose="020B0604030504040204" pitchFamily="34" charset="0"/>
              </a:rPr>
              <a:t>Susan </a:t>
            </a:r>
            <a:r>
              <a:rPr lang="en-US" sz="1200" b="1" dirty="0">
                <a:latin typeface="Tahoma" panose="020B0604030504040204" pitchFamily="34" charset="0"/>
                <a:ea typeface="Tahoma" panose="020B0604030504040204" pitchFamily="34" charset="0"/>
                <a:cs typeface="Tahoma" panose="020B0604030504040204" pitchFamily="34" charset="0"/>
              </a:rPr>
              <a:t>Brownell Anthony</a:t>
            </a:r>
            <a:r>
              <a:rPr lang="en-US" sz="1200" b="1" dirty="0" smtClean="0">
                <a:latin typeface="Tahoma" panose="020B0604030504040204" pitchFamily="34" charset="0"/>
                <a:ea typeface="Tahoma" panose="020B0604030504040204" pitchFamily="34" charset="0"/>
                <a:cs typeface="Tahoma" panose="020B0604030504040204" pitchFamily="34" charset="0"/>
              </a:rPr>
              <a:t>‏)</a:t>
            </a:r>
            <a:r>
              <a:rPr lang="he-IL" sz="1200" b="1" dirty="0" smtClean="0">
                <a:latin typeface="Tahoma" panose="020B0604030504040204" pitchFamily="34" charset="0"/>
                <a:ea typeface="Tahoma" panose="020B0604030504040204" pitchFamily="34" charset="0"/>
                <a:cs typeface="Tahoma" panose="020B0604030504040204" pitchFamily="34" charset="0"/>
              </a:rPr>
              <a:t>1820 </a:t>
            </a:r>
            <a:r>
              <a:rPr lang="he-IL" sz="1200" b="1" dirty="0">
                <a:latin typeface="Tahoma" panose="020B0604030504040204" pitchFamily="34" charset="0"/>
                <a:ea typeface="Tahoma" panose="020B0604030504040204" pitchFamily="34" charset="0"/>
                <a:cs typeface="Tahoma" panose="020B0604030504040204" pitchFamily="34" charset="0"/>
              </a:rPr>
              <a:t>- </a:t>
            </a:r>
            <a:r>
              <a:rPr lang="he-IL" sz="1200" b="1" dirty="0" smtClean="0">
                <a:latin typeface="Tahoma" panose="020B0604030504040204" pitchFamily="34" charset="0"/>
                <a:ea typeface="Tahoma" panose="020B0604030504040204" pitchFamily="34" charset="0"/>
                <a:cs typeface="Tahoma" panose="020B0604030504040204" pitchFamily="34" charset="0"/>
              </a:rPr>
              <a:t>1906</a:t>
            </a:r>
            <a:r>
              <a:rPr lang="he-IL" sz="1200" b="1" dirty="0">
                <a:latin typeface="Tahoma" panose="020B0604030504040204" pitchFamily="34" charset="0"/>
                <a:ea typeface="Tahoma" panose="020B0604030504040204" pitchFamily="34" charset="0"/>
                <a:cs typeface="Tahoma" panose="020B0604030504040204" pitchFamily="34" charset="0"/>
              </a:rPr>
              <a:t>) הייתה סופרז'יסטית, פעילה חברתית אמריקאית ופמיניסטית שמלאה תפקיד מרכזי בתנועה למען זכות ההצבעה לנשים. אנתוני נולדה למשפחה </a:t>
            </a:r>
            <a:r>
              <a:rPr lang="he-IL" sz="1200" b="1" dirty="0" err="1">
                <a:latin typeface="Tahoma" panose="020B0604030504040204" pitchFamily="34" charset="0"/>
                <a:ea typeface="Tahoma" panose="020B0604030504040204" pitchFamily="34" charset="0"/>
                <a:cs typeface="Tahoma" panose="020B0604030504040204" pitchFamily="34" charset="0"/>
              </a:rPr>
              <a:t>קווייקרית</a:t>
            </a:r>
            <a:r>
              <a:rPr lang="he-IL" sz="1200" b="1" dirty="0">
                <a:latin typeface="Tahoma" panose="020B0604030504040204" pitchFamily="34" charset="0"/>
                <a:ea typeface="Tahoma" panose="020B0604030504040204" pitchFamily="34" charset="0"/>
                <a:cs typeface="Tahoma" panose="020B0604030504040204" pitchFamily="34" charset="0"/>
              </a:rPr>
              <a:t> שהייתה מחויבת לשוויון חברתי בכלל ולביטול העבדות בפרט. כבר בגיל 17 הייתה פעילה בתנועה לביטול העבדות ובשנת 1856, </a:t>
            </a:r>
            <a:r>
              <a:rPr lang="he-IL" sz="1200" b="1" dirty="0" smtClean="0">
                <a:latin typeface="Tahoma" panose="020B0604030504040204" pitchFamily="34" charset="0"/>
                <a:ea typeface="Tahoma" panose="020B0604030504040204" pitchFamily="34" charset="0"/>
                <a:cs typeface="Tahoma" panose="020B0604030504040204" pitchFamily="34" charset="0"/>
              </a:rPr>
              <a:t>הפכה </a:t>
            </a:r>
            <a:r>
              <a:rPr lang="he-IL" sz="1200" b="1" dirty="0">
                <a:latin typeface="Tahoma" panose="020B0604030504040204" pitchFamily="34" charset="0"/>
                <a:ea typeface="Tahoma" panose="020B0604030504040204" pitchFamily="34" charset="0"/>
                <a:cs typeface="Tahoma" panose="020B0604030504040204" pitchFamily="34" charset="0"/>
              </a:rPr>
              <a:t>לנציגת האגודה </a:t>
            </a:r>
            <a:r>
              <a:rPr lang="he-IL" sz="1200" b="1" dirty="0" smtClean="0">
                <a:latin typeface="Tahoma" panose="020B0604030504040204" pitchFamily="34" charset="0"/>
                <a:ea typeface="Tahoma" panose="020B0604030504040204" pitchFamily="34" charset="0"/>
                <a:cs typeface="Tahoma" panose="020B0604030504040204" pitchFamily="34" charset="0"/>
              </a:rPr>
              <a:t>האמריקאית </a:t>
            </a:r>
            <a:r>
              <a:rPr lang="he-IL" sz="1200" b="1" dirty="0">
                <a:latin typeface="Tahoma" panose="020B0604030504040204" pitchFamily="34" charset="0"/>
                <a:ea typeface="Tahoma" panose="020B0604030504040204" pitchFamily="34" charset="0"/>
                <a:cs typeface="Tahoma" panose="020B0604030504040204" pitchFamily="34" charset="0"/>
              </a:rPr>
              <a:t>לביטול </a:t>
            </a:r>
            <a:r>
              <a:rPr lang="he-IL" sz="1200" b="1" dirty="0" smtClean="0">
                <a:latin typeface="Tahoma" panose="020B0604030504040204" pitchFamily="34" charset="0"/>
                <a:ea typeface="Tahoma" panose="020B0604030504040204" pitchFamily="34" charset="0"/>
                <a:cs typeface="Tahoma" panose="020B0604030504040204" pitchFamily="34" charset="0"/>
              </a:rPr>
              <a:t>העבדות במדינת ניו יורק </a:t>
            </a:r>
            <a:endParaRPr lang="en-US" sz="1200" b="1" dirty="0" smtClean="0">
              <a:latin typeface="Tahoma" panose="020B0604030504040204" pitchFamily="34" charset="0"/>
              <a:ea typeface="Tahoma" panose="020B0604030504040204" pitchFamily="34" charset="0"/>
              <a:cs typeface="Tahoma" panose="020B0604030504040204" pitchFamily="34" charset="0"/>
            </a:endParaRPr>
          </a:p>
          <a:p>
            <a:r>
              <a:rPr lang="en-US" sz="1200" b="1" dirty="0" smtClean="0">
                <a:latin typeface="Tahoma" panose="020B0604030504040204" pitchFamily="34" charset="0"/>
                <a:ea typeface="Tahoma" panose="020B0604030504040204" pitchFamily="34" charset="0"/>
                <a:cs typeface="Tahoma" panose="020B0604030504040204" pitchFamily="34" charset="0"/>
              </a:rPr>
              <a:t>American Anti-Slavery Society)</a:t>
            </a:r>
            <a:r>
              <a:rPr lang="he-IL" sz="1200" b="1" dirty="0" smtClean="0">
                <a:latin typeface="Tahoma" panose="020B0604030504040204" pitchFamily="34" charset="0"/>
                <a:ea typeface="Tahoma" panose="020B0604030504040204" pitchFamily="34" charset="0"/>
                <a:cs typeface="Tahoma" panose="020B0604030504040204" pitchFamily="34" charset="0"/>
              </a:rPr>
              <a:t> </a:t>
            </a:r>
            <a:r>
              <a:rPr lang="en-US" sz="1200" b="1" dirty="0" smtClean="0">
                <a:latin typeface="Tahoma" panose="020B0604030504040204" pitchFamily="34" charset="0"/>
                <a:ea typeface="Tahoma" panose="020B0604030504040204" pitchFamily="34" charset="0"/>
                <a:cs typeface="Tahoma" panose="020B0604030504040204" pitchFamily="34" charset="0"/>
              </a:rPr>
              <a:t>The </a:t>
            </a:r>
            <a:r>
              <a:rPr lang="he-IL" sz="1200" b="1" dirty="0" smtClean="0">
                <a:latin typeface="Tahoma" panose="020B0604030504040204" pitchFamily="34" charset="0"/>
                <a:ea typeface="Tahoma" panose="020B0604030504040204" pitchFamily="34" charset="0"/>
                <a:cs typeface="Tahoma" panose="020B0604030504040204" pitchFamily="34" charset="0"/>
              </a:rPr>
              <a:t>).</a:t>
            </a:r>
            <a:endParaRPr lang="he-IL" sz="1200" b="1" dirty="0">
              <a:latin typeface="Tahoma" panose="020B0604030504040204" pitchFamily="34" charset="0"/>
              <a:ea typeface="Tahoma" panose="020B0604030504040204" pitchFamily="34" charset="0"/>
              <a:cs typeface="Tahoma" panose="020B0604030504040204" pitchFamily="34" charset="0"/>
            </a:endParaRPr>
          </a:p>
          <a:p>
            <a:endParaRPr lang="he-IL" sz="1200" b="1" dirty="0"/>
          </a:p>
        </p:txBody>
      </p:sp>
      <p:sp>
        <p:nvSpPr>
          <p:cNvPr id="12" name="מלבן 11"/>
          <p:cNvSpPr/>
          <p:nvPr/>
        </p:nvSpPr>
        <p:spPr>
          <a:xfrm>
            <a:off x="4423720" y="2143539"/>
            <a:ext cx="3912973" cy="3970318"/>
          </a:xfrm>
          <a:prstGeom prst="rect">
            <a:avLst/>
          </a:prstGeom>
        </p:spPr>
        <p:txBody>
          <a:bodyPr wrap="square">
            <a:spAutoFit/>
          </a:bodyPr>
          <a:lstStyle/>
          <a:p>
            <a:r>
              <a:rPr lang="he-IL" sz="1200" b="1" dirty="0">
                <a:latin typeface="Tahoma" panose="020B0604030504040204" pitchFamily="34" charset="0"/>
                <a:ea typeface="Tahoma" panose="020B0604030504040204" pitchFamily="34" charset="0"/>
                <a:cs typeface="Tahoma" panose="020B0604030504040204" pitchFamily="34" charset="0"/>
              </a:rPr>
              <a:t>סוזן </a:t>
            </a:r>
            <a:r>
              <a:rPr lang="he-IL" sz="1200" b="1" dirty="0" err="1">
                <a:latin typeface="Tahoma" panose="020B0604030504040204" pitchFamily="34" charset="0"/>
                <a:ea typeface="Tahoma" panose="020B0604030504040204" pitchFamily="34" charset="0"/>
                <a:cs typeface="Tahoma" panose="020B0604030504040204" pitchFamily="34" charset="0"/>
              </a:rPr>
              <a:t>בראונל</a:t>
            </a:r>
            <a:r>
              <a:rPr lang="he-IL" sz="1200" b="1" dirty="0">
                <a:latin typeface="Tahoma" panose="020B0604030504040204" pitchFamily="34" charset="0"/>
                <a:ea typeface="Tahoma" panose="020B0604030504040204" pitchFamily="34" charset="0"/>
                <a:cs typeface="Tahoma" panose="020B0604030504040204" pitchFamily="34" charset="0"/>
              </a:rPr>
              <a:t> אנתוני מייצגת לפי אמונתה של שיקגו את "מלכת השולחן".  </a:t>
            </a:r>
            <a:r>
              <a:rPr lang="he-IL" sz="1200" b="1" dirty="0" smtClean="0">
                <a:latin typeface="Tahoma" panose="020B0604030504040204" pitchFamily="34" charset="0"/>
                <a:ea typeface="Tahoma" panose="020B0604030504040204" pitchFamily="34" charset="0"/>
                <a:cs typeface="Tahoma" panose="020B0604030504040204" pitchFamily="34" charset="0"/>
              </a:rPr>
              <a:t>צלחתה התלת-ממדית "</a:t>
            </a:r>
            <a:r>
              <a:rPr lang="he-IL" sz="1200" b="1" dirty="0">
                <a:latin typeface="Tahoma" panose="020B0604030504040204" pitchFamily="34" charset="0"/>
                <a:ea typeface="Tahoma" panose="020B0604030504040204" pitchFamily="34" charset="0"/>
                <a:cs typeface="Tahoma" panose="020B0604030504040204" pitchFamily="34" charset="0"/>
              </a:rPr>
              <a:t>מורמת מפני השטח בעוצמה רבה במאמץ שווא לפרוץ את מסגרתה" – ביטוי  למאבקן של הסופרז'יסטית לחופש - מאבק שנסתיים אמנם </a:t>
            </a:r>
            <a:r>
              <a:rPr lang="he-IL" sz="1200" b="1" dirty="0" smtClean="0">
                <a:latin typeface="Tahoma" panose="020B0604030504040204" pitchFamily="34" charset="0"/>
                <a:ea typeface="Tahoma" panose="020B0604030504040204" pitchFamily="34" charset="0"/>
                <a:cs typeface="Tahoma" panose="020B0604030504040204" pitchFamily="34" charset="0"/>
              </a:rPr>
              <a:t>בניצחונן </a:t>
            </a:r>
            <a:r>
              <a:rPr lang="he-IL" sz="1200" b="1" dirty="0">
                <a:latin typeface="Tahoma" panose="020B0604030504040204" pitchFamily="34" charset="0"/>
                <a:ea typeface="Tahoma" panose="020B0604030504040204" pitchFamily="34" charset="0"/>
                <a:cs typeface="Tahoma" panose="020B0604030504040204" pitchFamily="34" charset="0"/>
              </a:rPr>
              <a:t>אך אנתוני לא זכתה </a:t>
            </a:r>
            <a:r>
              <a:rPr lang="he-IL" sz="1200" b="1" dirty="0" smtClean="0">
                <a:latin typeface="Tahoma" panose="020B0604030504040204" pitchFamily="34" charset="0"/>
                <a:ea typeface="Tahoma" panose="020B0604030504040204" pitchFamily="34" charset="0"/>
                <a:cs typeface="Tahoma" panose="020B0604030504040204" pitchFamily="34" charset="0"/>
              </a:rPr>
              <a:t>לראותו בחייה. </a:t>
            </a:r>
            <a:endParaRPr lang="he-IL" sz="1200" b="1" dirty="0">
              <a:latin typeface="Tahoma" panose="020B0604030504040204" pitchFamily="34" charset="0"/>
              <a:ea typeface="Tahoma" panose="020B0604030504040204" pitchFamily="34" charset="0"/>
              <a:cs typeface="Tahoma" panose="020B0604030504040204" pitchFamily="34" charset="0"/>
            </a:endParaRPr>
          </a:p>
          <a:p>
            <a:r>
              <a:rPr lang="he-IL" sz="1200" b="1" dirty="0">
                <a:latin typeface="Tahoma" panose="020B0604030504040204" pitchFamily="34" charset="0"/>
                <a:ea typeface="Tahoma" panose="020B0604030504040204" pitchFamily="34" charset="0"/>
                <a:cs typeface="Tahoma" panose="020B0604030504040204" pitchFamily="34" charset="0"/>
              </a:rPr>
              <a:t>על גבי </a:t>
            </a:r>
            <a:r>
              <a:rPr lang="he-IL" sz="1200" b="1" dirty="0" err="1">
                <a:latin typeface="Tahoma" panose="020B0604030504040204" pitchFamily="34" charset="0"/>
                <a:ea typeface="Tahoma" panose="020B0604030504040204" pitchFamily="34" charset="0"/>
                <a:cs typeface="Tahoma" panose="020B0604030504040204" pitchFamily="34" charset="0"/>
              </a:rPr>
              <a:t>הראנר</a:t>
            </a:r>
            <a:r>
              <a:rPr lang="he-IL" sz="1200" b="1" dirty="0">
                <a:latin typeface="Tahoma" panose="020B0604030504040204" pitchFamily="34" charset="0"/>
                <a:ea typeface="Tahoma" panose="020B0604030504040204" pitchFamily="34" charset="0"/>
                <a:cs typeface="Tahoma" panose="020B0604030504040204" pitchFamily="34" charset="0"/>
              </a:rPr>
              <a:t>, ביקשה שיקגו להכיר גם בחברותיה של אנתוני למאבק ורקמה את שמן בין סרטי </a:t>
            </a:r>
            <a:r>
              <a:rPr lang="he-IL" sz="1200" b="1" dirty="0" smtClean="0">
                <a:latin typeface="Tahoma" panose="020B0604030504040204" pitchFamily="34" charset="0"/>
                <a:ea typeface="Tahoma" panose="020B0604030504040204" pitchFamily="34" charset="0"/>
                <a:cs typeface="Tahoma" panose="020B0604030504040204" pitchFamily="34" charset="0"/>
              </a:rPr>
              <a:t>זיכרון שחורים הנשלחים </a:t>
            </a:r>
            <a:r>
              <a:rPr lang="he-IL" sz="1200" b="1" dirty="0" err="1">
                <a:latin typeface="Tahoma" panose="020B0604030504040204" pitchFamily="34" charset="0"/>
                <a:ea typeface="Tahoma" panose="020B0604030504040204" pitchFamily="34" charset="0"/>
                <a:cs typeface="Tahoma" panose="020B0604030504040204" pitchFamily="34" charset="0"/>
              </a:rPr>
              <a:t>כקרנים</a:t>
            </a:r>
            <a:r>
              <a:rPr lang="he-IL" sz="1200" b="1" dirty="0">
                <a:latin typeface="Tahoma" panose="020B0604030504040204" pitchFamily="34" charset="0"/>
                <a:ea typeface="Tahoma" panose="020B0604030504040204" pitchFamily="34" charset="0"/>
                <a:cs typeface="Tahoma" panose="020B0604030504040204" pitchFamily="34" charset="0"/>
              </a:rPr>
              <a:t> מן המשולש המהווה בסיס לצלחתה של אנתוני. </a:t>
            </a:r>
            <a:r>
              <a:rPr lang="he-IL" sz="1200" b="1" dirty="0" smtClean="0">
                <a:latin typeface="Tahoma" panose="020B0604030504040204" pitchFamily="34" charset="0"/>
                <a:ea typeface="Tahoma" panose="020B0604030504040204" pitchFamily="34" charset="0"/>
                <a:cs typeface="Tahoma" panose="020B0604030504040204" pitchFamily="34" charset="0"/>
              </a:rPr>
              <a:t>אל </a:t>
            </a:r>
            <a:r>
              <a:rPr lang="he-IL" sz="1200" b="1" dirty="0">
                <a:latin typeface="Tahoma" panose="020B0604030504040204" pitchFamily="34" charset="0"/>
                <a:ea typeface="Tahoma" panose="020B0604030504040204" pitchFamily="34" charset="0"/>
                <a:cs typeface="Tahoma" panose="020B0604030504040204" pitchFamily="34" charset="0"/>
              </a:rPr>
              <a:t>החלק האחורי של </a:t>
            </a:r>
            <a:r>
              <a:rPr lang="he-IL" sz="1200" b="1" dirty="0" err="1">
                <a:latin typeface="Tahoma" panose="020B0604030504040204" pitchFamily="34" charset="0"/>
                <a:ea typeface="Tahoma" panose="020B0604030504040204" pitchFamily="34" charset="0"/>
                <a:cs typeface="Tahoma" panose="020B0604030504040204" pitchFamily="34" charset="0"/>
              </a:rPr>
              <a:t>הראנר</a:t>
            </a:r>
            <a:r>
              <a:rPr lang="he-IL" sz="1200" b="1" dirty="0">
                <a:latin typeface="Tahoma" panose="020B0604030504040204" pitchFamily="34" charset="0"/>
                <a:ea typeface="Tahoma" panose="020B0604030504040204" pitchFamily="34" charset="0"/>
                <a:cs typeface="Tahoma" panose="020B0604030504040204" pitchFamily="34" charset="0"/>
              </a:rPr>
              <a:t>  נתפרו זו לזו חתיכות בד ללא </a:t>
            </a:r>
            <a:r>
              <a:rPr lang="he-IL" sz="1200" b="1" dirty="0" smtClean="0">
                <a:latin typeface="Tahoma" panose="020B0604030504040204" pitchFamily="34" charset="0"/>
                <a:ea typeface="Tahoma" panose="020B0604030504040204" pitchFamily="34" charset="0"/>
                <a:cs typeface="Tahoma" panose="020B0604030504040204" pitchFamily="34" charset="0"/>
              </a:rPr>
              <a:t>תכנון או דפוס ברור, אזכור לשמיכות </a:t>
            </a:r>
            <a:r>
              <a:rPr lang="he-IL" sz="1200" b="1" dirty="0">
                <a:latin typeface="Tahoma" panose="020B0604030504040204" pitchFamily="34" charset="0"/>
                <a:ea typeface="Tahoma" panose="020B0604030504040204" pitchFamily="34" charset="0"/>
                <a:cs typeface="Tahoma" panose="020B0604030504040204" pitchFamily="34" charset="0"/>
              </a:rPr>
              <a:t>הטלאים האמריקניות המוקדמות. מתחתן רקום על גבי סרט סאטן: "עצמאות מושגת על ידי אחדות" , כדי להנציח את שיתוף </a:t>
            </a:r>
            <a:r>
              <a:rPr lang="he-IL" sz="1200" b="1" dirty="0" smtClean="0">
                <a:latin typeface="Tahoma" panose="020B0604030504040204" pitchFamily="34" charset="0"/>
                <a:ea typeface="Tahoma" panose="020B0604030504040204" pitchFamily="34" charset="0"/>
                <a:cs typeface="Tahoma" panose="020B0604030504040204" pitchFamily="34" charset="0"/>
              </a:rPr>
              <a:t>הפעולה </a:t>
            </a:r>
            <a:r>
              <a:rPr lang="he-IL" sz="1200" b="1" dirty="0">
                <a:latin typeface="Tahoma" panose="020B0604030504040204" pitchFamily="34" charset="0"/>
                <a:ea typeface="Tahoma" panose="020B0604030504040204" pitchFamily="34" charset="0"/>
                <a:cs typeface="Tahoma" panose="020B0604030504040204" pitchFamily="34" charset="0"/>
              </a:rPr>
              <a:t>בין </a:t>
            </a:r>
            <a:r>
              <a:rPr lang="he-IL" sz="1200" b="1" dirty="0" smtClean="0">
                <a:latin typeface="Tahoma" panose="020B0604030504040204" pitchFamily="34" charset="0"/>
                <a:ea typeface="Tahoma" panose="020B0604030504040204" pitchFamily="34" charset="0"/>
                <a:cs typeface="Tahoma" panose="020B0604030504040204" pitchFamily="34" charset="0"/>
              </a:rPr>
              <a:t>נשים שונות . </a:t>
            </a:r>
            <a:r>
              <a:rPr lang="he-IL" sz="1200" b="1" dirty="0">
                <a:latin typeface="Tahoma" panose="020B0604030504040204" pitchFamily="34" charset="0"/>
                <a:ea typeface="Tahoma" panose="020B0604030504040204" pitchFamily="34" charset="0"/>
                <a:cs typeface="Tahoma" panose="020B0604030504040204" pitchFamily="34" charset="0"/>
              </a:rPr>
              <a:t>סיכות עגולות מהודקות </a:t>
            </a:r>
            <a:r>
              <a:rPr lang="he-IL" sz="1200" b="1" dirty="0" smtClean="0">
                <a:latin typeface="Tahoma" panose="020B0604030504040204" pitchFamily="34" charset="0"/>
                <a:ea typeface="Tahoma" panose="020B0604030504040204" pitchFamily="34" charset="0"/>
                <a:cs typeface="Tahoma" panose="020B0604030504040204" pitchFamily="34" charset="0"/>
              </a:rPr>
              <a:t>לחלקו </a:t>
            </a:r>
            <a:r>
              <a:rPr lang="he-IL" sz="1200" b="1" dirty="0">
                <a:latin typeface="Tahoma" panose="020B0604030504040204" pitchFamily="34" charset="0"/>
                <a:ea typeface="Tahoma" panose="020B0604030504040204" pitchFamily="34" charset="0"/>
                <a:cs typeface="Tahoma" panose="020B0604030504040204" pitchFamily="34" charset="0"/>
              </a:rPr>
              <a:t>האחורי של </a:t>
            </a:r>
            <a:r>
              <a:rPr lang="he-IL" sz="1200" b="1" dirty="0" err="1">
                <a:latin typeface="Tahoma" panose="020B0604030504040204" pitchFamily="34" charset="0"/>
                <a:ea typeface="Tahoma" panose="020B0604030504040204" pitchFamily="34" charset="0"/>
                <a:cs typeface="Tahoma" panose="020B0604030504040204" pitchFamily="34" charset="0"/>
              </a:rPr>
              <a:t>הראנר</a:t>
            </a:r>
            <a:r>
              <a:rPr lang="he-IL" sz="1200" b="1" dirty="0">
                <a:latin typeface="Tahoma" panose="020B0604030504040204" pitchFamily="34" charset="0"/>
                <a:ea typeface="Tahoma" panose="020B0604030504040204" pitchFamily="34" charset="0"/>
                <a:cs typeface="Tahoma" panose="020B0604030504040204" pitchFamily="34" charset="0"/>
              </a:rPr>
              <a:t> עם </a:t>
            </a:r>
            <a:r>
              <a:rPr lang="he-IL" sz="1200" b="1" dirty="0" smtClean="0">
                <a:latin typeface="Tahoma" panose="020B0604030504040204" pitchFamily="34" charset="0"/>
                <a:ea typeface="Tahoma" panose="020B0604030504040204" pitchFamily="34" charset="0"/>
                <a:cs typeface="Tahoma" panose="020B0604030504040204" pitchFamily="34" charset="0"/>
              </a:rPr>
              <a:t>סיסמתה של אנתוני </a:t>
            </a:r>
            <a:r>
              <a:rPr lang="he-IL" sz="1200" b="1" dirty="0">
                <a:latin typeface="Tahoma" panose="020B0604030504040204" pitchFamily="34" charset="0"/>
                <a:ea typeface="Tahoma" panose="020B0604030504040204" pitchFamily="34" charset="0"/>
                <a:cs typeface="Tahoma" panose="020B0604030504040204" pitchFamily="34" charset="0"/>
              </a:rPr>
              <a:t>"כישלון הוא בלתי אפשרי."</a:t>
            </a:r>
          </a:p>
          <a:p>
            <a:r>
              <a:rPr lang="he-IL" sz="1200" b="1" dirty="0">
                <a:latin typeface="Tahoma" panose="020B0604030504040204" pitchFamily="34" charset="0"/>
                <a:ea typeface="Tahoma" panose="020B0604030504040204" pitchFamily="34" charset="0"/>
                <a:cs typeface="Tahoma" panose="020B0604030504040204" pitchFamily="34" charset="0"/>
              </a:rPr>
              <a:t>כל אות ראשונה בשמה של סוזן ב. אנתוני מעוטרת, לציון מסירותה ומחויבותה לעניין, </a:t>
            </a:r>
            <a:r>
              <a:rPr lang="he-IL" sz="1200" b="1" dirty="0" smtClean="0">
                <a:latin typeface="Tahoma" panose="020B0604030504040204" pitchFamily="34" charset="0"/>
                <a:ea typeface="Tahoma" panose="020B0604030504040204" pitchFamily="34" charset="0"/>
                <a:cs typeface="Tahoma" panose="020B0604030504040204" pitchFamily="34" charset="0"/>
              </a:rPr>
              <a:t>לשיתוף הפעולה ההדוק  </a:t>
            </a:r>
            <a:r>
              <a:rPr lang="he-IL" sz="1200" b="1" dirty="0">
                <a:latin typeface="Tahoma" panose="020B0604030504040204" pitchFamily="34" charset="0"/>
                <a:ea typeface="Tahoma" panose="020B0604030504040204" pitchFamily="34" charset="0"/>
                <a:cs typeface="Tahoma" panose="020B0604030504040204" pitchFamily="34" charset="0"/>
              </a:rPr>
              <a:t>עם אליזבת </a:t>
            </a:r>
            <a:r>
              <a:rPr lang="he-IL" sz="1200" b="1" dirty="0" err="1">
                <a:latin typeface="Tahoma" panose="020B0604030504040204" pitchFamily="34" charset="0"/>
                <a:ea typeface="Tahoma" panose="020B0604030504040204" pitchFamily="34" charset="0"/>
                <a:cs typeface="Tahoma" panose="020B0604030504040204" pitchFamily="34" charset="0"/>
              </a:rPr>
              <a:t>סטנטון</a:t>
            </a:r>
            <a:r>
              <a:rPr lang="he-IL" sz="1200" b="1" dirty="0">
                <a:latin typeface="Tahoma" panose="020B0604030504040204" pitchFamily="34" charset="0"/>
                <a:ea typeface="Tahoma" panose="020B0604030504040204" pitchFamily="34" charset="0"/>
                <a:cs typeface="Tahoma" panose="020B0604030504040204" pitchFamily="34" charset="0"/>
              </a:rPr>
              <a:t>, ולמקומה בהיסטוריה </a:t>
            </a:r>
            <a:r>
              <a:rPr lang="he-IL" sz="1200" b="1" dirty="0" smtClean="0">
                <a:latin typeface="Tahoma" panose="020B0604030504040204" pitchFamily="34" charset="0"/>
                <a:ea typeface="Tahoma" panose="020B0604030504040204" pitchFamily="34" charset="0"/>
                <a:cs typeface="Tahoma" panose="020B0604030504040204" pitchFamily="34" charset="0"/>
              </a:rPr>
              <a:t>האמריקאית בהתאמה</a:t>
            </a:r>
            <a:r>
              <a:rPr lang="he-IL" sz="1200" b="1" dirty="0">
                <a:latin typeface="Tahoma" panose="020B0604030504040204" pitchFamily="34" charset="0"/>
                <a:ea typeface="Tahoma" panose="020B0604030504040204" pitchFamily="34" charset="0"/>
                <a:cs typeface="Tahoma" panose="020B0604030504040204" pitchFamily="34" charset="0"/>
              </a:rPr>
              <a:t>.</a:t>
            </a:r>
          </a:p>
        </p:txBody>
      </p:sp>
      <p:pic>
        <p:nvPicPr>
          <p:cNvPr id="13" name="תמונה 12"/>
          <p:cNvPicPr>
            <a:picLocks noChangeAspect="1"/>
          </p:cNvPicPr>
          <p:nvPr/>
        </p:nvPicPr>
        <p:blipFill>
          <a:blip r:embed="rId7"/>
          <a:stretch>
            <a:fillRect/>
          </a:stretch>
        </p:blipFill>
        <p:spPr>
          <a:xfrm>
            <a:off x="0" y="0"/>
            <a:ext cx="1466335" cy="2199503"/>
          </a:xfrm>
          <a:prstGeom prst="rect">
            <a:avLst/>
          </a:prstGeom>
        </p:spPr>
      </p:pic>
    </p:spTree>
    <p:extLst>
      <p:ext uri="{BB962C8B-B14F-4D97-AF65-F5344CB8AC3E}">
        <p14:creationId xmlns:p14="http://schemas.microsoft.com/office/powerpoint/2010/main" val="1318784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lum bright="70000" contrast="-70000"/>
          </a:blip>
          <a:stretch>
            <a:fillRect/>
          </a:stretch>
        </p:blipFill>
        <p:spPr>
          <a:xfrm>
            <a:off x="2268466" y="-230345"/>
            <a:ext cx="7551038" cy="7520833"/>
          </a:xfrm>
          <a:prstGeom prst="rect">
            <a:avLst/>
          </a:prstGeom>
        </p:spPr>
      </p:pic>
      <p:pic>
        <p:nvPicPr>
          <p:cNvPr id="2" name="תמונה 1"/>
          <p:cNvPicPr>
            <a:picLocks noChangeAspect="1"/>
          </p:cNvPicPr>
          <p:nvPr/>
        </p:nvPicPr>
        <p:blipFill rotWithShape="1">
          <a:blip r:embed="rId3"/>
          <a:stretch/>
        </p:blipFill>
        <p:spPr>
          <a:xfrm>
            <a:off x="0" y="2343150"/>
            <a:ext cx="4497860" cy="4514850"/>
          </a:xfrm>
          <a:prstGeom prst="rect">
            <a:avLst/>
          </a:prstGeom>
        </p:spPr>
      </p:pic>
      <p:pic>
        <p:nvPicPr>
          <p:cNvPr id="3" name="תמונה 2"/>
          <p:cNvPicPr>
            <a:picLocks noChangeAspect="1"/>
          </p:cNvPicPr>
          <p:nvPr/>
        </p:nvPicPr>
        <p:blipFill>
          <a:blip r:embed="rId4"/>
          <a:stretch>
            <a:fillRect/>
          </a:stretch>
        </p:blipFill>
        <p:spPr>
          <a:xfrm>
            <a:off x="8122920" y="0"/>
            <a:ext cx="4069080" cy="6858000"/>
          </a:xfrm>
          <a:prstGeom prst="rect">
            <a:avLst/>
          </a:prstGeom>
        </p:spPr>
      </p:pic>
      <p:pic>
        <p:nvPicPr>
          <p:cNvPr id="4" name="תמונה 3"/>
          <p:cNvPicPr>
            <a:picLocks noChangeAspect="1"/>
          </p:cNvPicPr>
          <p:nvPr/>
        </p:nvPicPr>
        <p:blipFill>
          <a:blip r:embed="rId5"/>
          <a:stretch>
            <a:fillRect/>
          </a:stretch>
        </p:blipFill>
        <p:spPr>
          <a:xfrm>
            <a:off x="9055747" y="2347783"/>
            <a:ext cx="2311470" cy="2300195"/>
          </a:xfrm>
          <a:prstGeom prst="rect">
            <a:avLst/>
          </a:prstGeom>
        </p:spPr>
      </p:pic>
      <p:pic>
        <p:nvPicPr>
          <p:cNvPr id="5" name="תמונה 4"/>
          <p:cNvPicPr>
            <a:picLocks noChangeAspect="1"/>
          </p:cNvPicPr>
          <p:nvPr/>
        </p:nvPicPr>
        <p:blipFill>
          <a:blip r:embed="rId6"/>
          <a:stretch>
            <a:fillRect/>
          </a:stretch>
        </p:blipFill>
        <p:spPr>
          <a:xfrm>
            <a:off x="0" y="0"/>
            <a:ext cx="2023705" cy="2331308"/>
          </a:xfrm>
          <a:prstGeom prst="rect">
            <a:avLst/>
          </a:prstGeom>
        </p:spPr>
      </p:pic>
      <p:sp>
        <p:nvSpPr>
          <p:cNvPr id="6" name="מלבן 5"/>
          <p:cNvSpPr/>
          <p:nvPr/>
        </p:nvSpPr>
        <p:spPr>
          <a:xfrm>
            <a:off x="1985206" y="2156939"/>
            <a:ext cx="2452915" cy="215444"/>
          </a:xfrm>
          <a:prstGeom prst="rect">
            <a:avLst/>
          </a:prstGeom>
        </p:spPr>
        <p:txBody>
          <a:bodyPr wrap="none">
            <a:spAutoFit/>
          </a:bodyPr>
          <a:lstStyle/>
          <a:p>
            <a:pPr algn="l"/>
            <a:r>
              <a:rPr lang="en-US" sz="800" b="1" i="1" dirty="0">
                <a:solidFill>
                  <a:srgbClr val="542A00"/>
                </a:solidFill>
                <a:latin typeface="Times New Roman" panose="02020603050405020304" pitchFamily="18" charset="0"/>
                <a:cs typeface="Times New Roman" panose="02020603050405020304" pitchFamily="18" charset="0"/>
              </a:rPr>
              <a:t>Joseph Stanley Kozlowski. Elizabeth Blackwell, 1963.</a:t>
            </a:r>
            <a:endParaRPr lang="he-IL" sz="800" b="1" i="1" dirty="0">
              <a:solidFill>
                <a:srgbClr val="542A00"/>
              </a:solidFill>
              <a:latin typeface="Times New Roman" panose="02020603050405020304" pitchFamily="18" charset="0"/>
              <a:cs typeface="Times New Roman" panose="02020603050405020304" pitchFamily="18" charset="0"/>
            </a:endParaRPr>
          </a:p>
        </p:txBody>
      </p:sp>
      <p:sp>
        <p:nvSpPr>
          <p:cNvPr id="8" name="מלבן 7"/>
          <p:cNvSpPr/>
          <p:nvPr/>
        </p:nvSpPr>
        <p:spPr>
          <a:xfrm>
            <a:off x="1993558" y="90617"/>
            <a:ext cx="6178378" cy="5447645"/>
          </a:xfrm>
          <a:prstGeom prst="rect">
            <a:avLst/>
          </a:prstGeom>
        </p:spPr>
        <p:txBody>
          <a:bodyPr wrap="square">
            <a:spAutoFit/>
          </a:bodyPr>
          <a:lstStyle/>
          <a:p>
            <a:pPr>
              <a:lnSpc>
                <a:spcPct val="150000"/>
              </a:lnSpc>
            </a:pPr>
            <a:r>
              <a:rPr lang="he-IL" sz="1200" b="1" dirty="0">
                <a:solidFill>
                  <a:srgbClr val="542A00"/>
                </a:solidFill>
                <a:latin typeface="Tahoma" panose="020B0604030504040204" pitchFamily="34" charset="0"/>
                <a:ea typeface="Tahoma" panose="020B0604030504040204" pitchFamily="34" charset="0"/>
                <a:cs typeface="Tahoma" panose="020B0604030504040204" pitchFamily="34" charset="0"/>
              </a:rPr>
              <a:t>אליזבת </a:t>
            </a:r>
            <a:r>
              <a:rPr lang="he-IL" sz="1200" b="1" dirty="0" err="1" smtClean="0">
                <a:solidFill>
                  <a:srgbClr val="542A00"/>
                </a:solidFill>
                <a:latin typeface="Tahoma" panose="020B0604030504040204" pitchFamily="34" charset="0"/>
                <a:ea typeface="Tahoma" panose="020B0604030504040204" pitchFamily="34" charset="0"/>
                <a:cs typeface="Tahoma" panose="020B0604030504040204" pitchFamily="34" charset="0"/>
              </a:rPr>
              <a:t>בלקוול</a:t>
            </a:r>
            <a:r>
              <a:rPr lang="en-US" sz="12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 Elizabeth </a:t>
            </a:r>
            <a:r>
              <a:rPr lang="en-US" sz="1200" b="1" dirty="0">
                <a:solidFill>
                  <a:srgbClr val="542A00"/>
                </a:solidFill>
                <a:latin typeface="Tahoma" panose="020B0604030504040204" pitchFamily="34" charset="0"/>
                <a:ea typeface="Tahoma" panose="020B0604030504040204" pitchFamily="34" charset="0"/>
                <a:cs typeface="Tahoma" panose="020B0604030504040204" pitchFamily="34" charset="0"/>
              </a:rPr>
              <a:t>Blackwell</a:t>
            </a:r>
            <a:r>
              <a:rPr lang="en-US" sz="1100" b="1" dirty="0">
                <a:solidFill>
                  <a:srgbClr val="542A00"/>
                </a:solidFill>
                <a:latin typeface="Tahoma" panose="020B0604030504040204" pitchFamily="34" charset="0"/>
                <a:ea typeface="Tahoma" panose="020B0604030504040204" pitchFamily="34" charset="0"/>
                <a:cs typeface="Tahoma" panose="020B0604030504040204" pitchFamily="34" charset="0"/>
              </a:rPr>
              <a:t> </a:t>
            </a:r>
            <a:r>
              <a:rPr lang="en-US"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(1821-1910) הייתה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האישה הראשונה אשר הוסמכה לרפואה בארצות הברית וכן הראשונה אשר נרשמה בפנקס הרופאים המוסמכים בממלכה המאוחדת.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בלקוול</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הייתה חלוצה בקידום השתלבותן של נשים בענף הרפואה בארצות הברית ובממלכה המאוחדת ופעילה בארגונים לקידום זכויות ומעמד </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הנשים</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שיקגו בחרה להגדיר את מקומה של אליזבת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בלקוול</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כמטאפורה לקשיים לצד הניצחונות</a:t>
            </a:r>
          </a:p>
          <a:p>
            <a:pPr>
              <a:lnSpc>
                <a:spcPct val="150000"/>
              </a:lnSpc>
            </a:pP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שלה בתחום הרפואה. הצלחת מורכבת מצורות צבעוניות המתפתלות כעולות מתוך  "באר המים  השחורה" שבמרכזה - רמז לשם משפחתה של הרופאה,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בלקוול</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האפשרויות החדשות שפתחו מאמציה של </a:t>
            </a:r>
            <a:r>
              <a:rPr lang="he-IL" sz="1100" b="1" dirty="0" err="1" smtClean="0">
                <a:solidFill>
                  <a:srgbClr val="542A00"/>
                </a:solidFill>
                <a:latin typeface="Tahoma" panose="020B0604030504040204" pitchFamily="34" charset="0"/>
                <a:ea typeface="Tahoma" panose="020B0604030504040204" pitchFamily="34" charset="0"/>
                <a:cs typeface="Tahoma" panose="020B0604030504040204" pitchFamily="34" charset="0"/>
              </a:rPr>
              <a:t>בלקוול</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בפני הנשים,  מתורגמים  לפסים </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מפותלים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מזוגגים בשלל צבעי הקשת המתרוממים מעל לבסיסם </a:t>
            </a:r>
            <a:endPar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ויוצרים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את דימוי הפרפר המבקש לעוף. </a:t>
            </a:r>
            <a:endPar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הפיתולים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מסמלים גם את השינוי בחשיבה שמאפשר </a:t>
            </a:r>
            <a:endPar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הזדמנויות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אלה לנשים.</a:t>
            </a:r>
          </a:p>
          <a:p>
            <a:pPr>
              <a:lnSpc>
                <a:spcPct val="150000"/>
              </a:lnSpc>
            </a:pP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צבעיו של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הראנר</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לעומת זאת, מצועפים בשיפון </a:t>
            </a:r>
            <a:endPar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אפור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ודק, ביטוי לקשיים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שבלקוול</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ונשים אחרות </a:t>
            </a:r>
            <a:endPar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כמותה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המבקשות לעשות קריירה בתחומים </a:t>
            </a:r>
            <a:endPar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הנשלטים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על ידי הגברים צריכות לסבול עדיין.</a:t>
            </a:r>
          </a:p>
          <a:p>
            <a:pPr>
              <a:lnSpc>
                <a:spcPct val="150000"/>
              </a:lnSpc>
            </a:pP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את האות הראשונה של שמה מעטר מַסְכֵּת </a:t>
            </a:r>
            <a:endPar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(סְטֶטוֹסְקוֹפ</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המכשיר הרפואי המשמש לשמיעת </a:t>
            </a:r>
            <a:endPar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קולות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תוך-גופניים בצורה לא פולשנית והומצא רק </a:t>
            </a:r>
            <a:endPar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ב-1816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a:t>
            </a: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מתייחס </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לאליזבת </a:t>
            </a:r>
            <a:r>
              <a:rPr lang="he-IL" sz="1100" b="1" dirty="0" err="1">
                <a:solidFill>
                  <a:srgbClr val="542A00"/>
                </a:solidFill>
                <a:latin typeface="Tahoma" panose="020B0604030504040204" pitchFamily="34" charset="0"/>
                <a:ea typeface="Tahoma" panose="020B0604030504040204" pitchFamily="34" charset="0"/>
                <a:cs typeface="Tahoma" panose="020B0604030504040204" pitchFamily="34" charset="0"/>
              </a:rPr>
              <a:t>בלקוול</a:t>
            </a:r>
            <a:r>
              <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rPr>
              <a:t> כרופאה </a:t>
            </a:r>
            <a:endPar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100" b="1" dirty="0" smtClean="0">
                <a:solidFill>
                  <a:srgbClr val="542A00"/>
                </a:solidFill>
                <a:latin typeface="Tahoma" panose="020B0604030504040204" pitchFamily="34" charset="0"/>
                <a:ea typeface="Tahoma" panose="020B0604030504040204" pitchFamily="34" charset="0"/>
                <a:cs typeface="Tahoma" panose="020B0604030504040204" pitchFamily="34" charset="0"/>
              </a:rPr>
              <a:t>הראשונה בארה"ב.</a:t>
            </a:r>
            <a:endParaRPr lang="he-IL" sz="1100" b="1" dirty="0">
              <a:solidFill>
                <a:srgbClr val="542A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8006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3683</Words>
  <Application>Microsoft Office PowerPoint</Application>
  <PresentationFormat>מסך רחב</PresentationFormat>
  <Paragraphs>246</Paragraphs>
  <Slides>18</Slides>
  <Notes>2</Notes>
  <HiddenSlides>0</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18</vt:i4>
      </vt:variant>
    </vt:vector>
  </HeadingPairs>
  <TitlesOfParts>
    <vt:vector size="26" baseType="lpstr">
      <vt:lpstr>Arial</vt:lpstr>
      <vt:lpstr>Calibri</vt:lpstr>
      <vt:lpstr>Calibri Light</vt:lpstr>
      <vt:lpstr>Monotype Corsiva</vt:lpstr>
      <vt:lpstr>Tahoma</vt:lpstr>
      <vt:lpstr>Times New Roman</vt:lpstr>
      <vt:lpstr>1_ערכת נושא Office</vt:lpstr>
      <vt:lpstr>2_ערכת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אסף פלר</dc:creator>
  <cp:lastModifiedBy>אסף פלר</cp:lastModifiedBy>
  <cp:revision>226</cp:revision>
  <dcterms:created xsi:type="dcterms:W3CDTF">2017-03-05T04:50:45Z</dcterms:created>
  <dcterms:modified xsi:type="dcterms:W3CDTF">2017-03-09T20:39:05Z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15973087</vt:lpwstr>
  </property>
  <property fmtid="{D5CDD505-2E9C-101B-9397-08002B2CF9AE}" pid="3" name="NXPowerLiteSettings">
    <vt:lpwstr>F7200358026400</vt:lpwstr>
  </property>
  <property fmtid="{D5CDD505-2E9C-101B-9397-08002B2CF9AE}" pid="4" name="NXPowerLiteVersion">
    <vt:lpwstr>D6.0.7</vt:lpwstr>
  </property>
</Properties>
</file>