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5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5005" autoAdjust="0"/>
    <p:restoredTop sz="94660"/>
  </p:normalViewPr>
  <p:slideViewPr>
    <p:cSldViewPr snapToGrid="0">
      <p:cViewPr varScale="1">
        <p:scale>
          <a:sx n="71" d="100"/>
          <a:sy n="71" d="100"/>
        </p:scale>
        <p:origin x="484" y="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CC024D02-2898-4D3C-94CD-E515A6B0DBAD}" type="datetimeFigureOut">
              <a:rPr lang="he-IL" smtClean="0"/>
              <a:t>כ"ט/סיון/תשע"ה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A7B49A6-CAB7-4D92-8D2E-2887259FCB86}" type="slidenum">
              <a:rPr lang="he-IL" smtClean="0"/>
              <a:t>‹#›</a:t>
            </a:fld>
            <a:endParaRPr lang="he-IL"/>
          </a:p>
        </p:txBody>
      </p:sp>
    </p:spTree>
    <p:extLst>
      <p:ext uri="{BB962C8B-B14F-4D97-AF65-F5344CB8AC3E}">
        <p14:creationId xmlns:p14="http://schemas.microsoft.com/office/powerpoint/2010/main" val="458324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he-IL" smtClean="0"/>
          </a:p>
        </p:txBody>
      </p:sp>
      <p:sp>
        <p:nvSpPr>
          <p:cNvPr id="24580"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fld id="{EC7D4B65-5ED4-435B-B237-DCEFF441F376}" type="slidenum">
              <a:rPr lang="he-IL" altLang="he-IL" smtClean="0">
                <a:solidFill>
                  <a:srgbClr val="000000"/>
                </a:solidFill>
              </a:rPr>
              <a:pPr algn="l" fontAlgn="base">
                <a:spcBef>
                  <a:spcPct val="0"/>
                </a:spcBef>
                <a:spcAft>
                  <a:spcPct val="0"/>
                </a:spcAft>
              </a:pPr>
              <a:t>21</a:t>
            </a:fld>
            <a:endParaRPr lang="he-IL" altLang="he-IL" smtClean="0">
              <a:solidFill>
                <a:srgbClr val="000000"/>
              </a:solidFill>
            </a:endParaRPr>
          </a:p>
        </p:txBody>
      </p:sp>
    </p:spTree>
    <p:extLst>
      <p:ext uri="{BB962C8B-B14F-4D97-AF65-F5344CB8AC3E}">
        <p14:creationId xmlns:p14="http://schemas.microsoft.com/office/powerpoint/2010/main" val="2139127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he-IL" smtClean="0"/>
          </a:p>
        </p:txBody>
      </p:sp>
      <p:sp>
        <p:nvSpPr>
          <p:cNvPr id="28676"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fld id="{6BE9872B-B4DB-4064-BD00-32B8DE15EA31}" type="slidenum">
              <a:rPr lang="he-IL" altLang="he-IL" smtClean="0">
                <a:solidFill>
                  <a:srgbClr val="000000"/>
                </a:solidFill>
              </a:rPr>
              <a:pPr algn="l" fontAlgn="base">
                <a:spcBef>
                  <a:spcPct val="0"/>
                </a:spcBef>
                <a:spcAft>
                  <a:spcPct val="0"/>
                </a:spcAft>
              </a:pPr>
              <a:t>24</a:t>
            </a:fld>
            <a:endParaRPr lang="he-IL" altLang="he-IL" smtClean="0">
              <a:solidFill>
                <a:srgbClr val="000000"/>
              </a:solidFill>
            </a:endParaRPr>
          </a:p>
        </p:txBody>
      </p:sp>
    </p:spTree>
    <p:extLst>
      <p:ext uri="{BB962C8B-B14F-4D97-AF65-F5344CB8AC3E}">
        <p14:creationId xmlns:p14="http://schemas.microsoft.com/office/powerpoint/2010/main" val="3420801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he-IL" smtClean="0"/>
          </a:p>
        </p:txBody>
      </p:sp>
      <p:sp>
        <p:nvSpPr>
          <p:cNvPr id="39940"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fld id="{51B63D06-D8FC-4793-B59D-C8859CFD9728}" type="slidenum">
              <a:rPr lang="he-IL" altLang="he-IL" smtClean="0">
                <a:solidFill>
                  <a:srgbClr val="000000"/>
                </a:solidFill>
              </a:rPr>
              <a:pPr algn="l" fontAlgn="base">
                <a:spcBef>
                  <a:spcPct val="0"/>
                </a:spcBef>
                <a:spcAft>
                  <a:spcPct val="0"/>
                </a:spcAft>
              </a:pPr>
              <a:t>34</a:t>
            </a:fld>
            <a:endParaRPr lang="he-IL" altLang="he-IL" smtClean="0">
              <a:solidFill>
                <a:srgbClr val="000000"/>
              </a:solidFill>
            </a:endParaRPr>
          </a:p>
        </p:txBody>
      </p:sp>
    </p:spTree>
    <p:extLst>
      <p:ext uri="{BB962C8B-B14F-4D97-AF65-F5344CB8AC3E}">
        <p14:creationId xmlns:p14="http://schemas.microsoft.com/office/powerpoint/2010/main" val="256187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he-IL" smtClean="0"/>
          </a:p>
        </p:txBody>
      </p:sp>
      <p:sp>
        <p:nvSpPr>
          <p:cNvPr id="54276"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fld id="{BDD036E7-DF82-42EE-B1E7-A4239CF0FE0B}" type="slidenum">
              <a:rPr lang="he-IL" altLang="he-IL" smtClean="0">
                <a:solidFill>
                  <a:srgbClr val="000000"/>
                </a:solidFill>
              </a:rPr>
              <a:pPr algn="l" fontAlgn="base">
                <a:spcBef>
                  <a:spcPct val="0"/>
                </a:spcBef>
                <a:spcAft>
                  <a:spcPct val="0"/>
                </a:spcAft>
              </a:pPr>
              <a:t>47</a:t>
            </a:fld>
            <a:endParaRPr lang="he-IL" altLang="he-IL" smtClean="0">
              <a:solidFill>
                <a:srgbClr val="000000"/>
              </a:solidFill>
            </a:endParaRPr>
          </a:p>
        </p:txBody>
      </p:sp>
    </p:spTree>
    <p:extLst>
      <p:ext uri="{BB962C8B-B14F-4D97-AF65-F5344CB8AC3E}">
        <p14:creationId xmlns:p14="http://schemas.microsoft.com/office/powerpoint/2010/main" val="583725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E69992D9-5362-4BA0-AF52-D83ABC715DBD}" type="datetimeFigureOut">
              <a:rPr lang="he-IL"/>
              <a:pPr>
                <a:defRPr/>
              </a:pPr>
              <a:t>כ"ט/סיון/תשע"ה</a:t>
            </a:fld>
            <a:endParaRPr lang="he-IL"/>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p:cNvSpPr>
            <a:spLocks noGrp="1"/>
          </p:cNvSpPr>
          <p:nvPr>
            <p:ph type="sldNum" sz="quarter" idx="12"/>
          </p:nvPr>
        </p:nvSpPr>
        <p:spPr/>
        <p:txBody>
          <a:bodyPr/>
          <a:lstStyle>
            <a:lvl1pPr>
              <a:defRPr/>
            </a:lvl1pPr>
          </a:lstStyle>
          <a:p>
            <a:pPr>
              <a:defRPr/>
            </a:pPr>
            <a:fld id="{05F125FC-2386-46C3-8316-F9EA1D8AFA23}" type="slidenum">
              <a:rPr lang="he-IL"/>
              <a:pPr>
                <a:defRPr/>
              </a:pPr>
              <a:t>‹#›</a:t>
            </a:fld>
            <a:endParaRPr lang="he-IL"/>
          </a:p>
        </p:txBody>
      </p:sp>
    </p:spTree>
    <p:extLst>
      <p:ext uri="{BB962C8B-B14F-4D97-AF65-F5344CB8AC3E}">
        <p14:creationId xmlns:p14="http://schemas.microsoft.com/office/powerpoint/2010/main" val="1339324123"/>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0DCAEE05-38F6-430B-8DE2-2852B7B5B855}" type="datetimeFigureOut">
              <a:rPr lang="he-IL"/>
              <a:pPr>
                <a:defRPr/>
              </a:pPr>
              <a:t>כ"ט/סיון/תשע"ה</a:t>
            </a:fld>
            <a:endParaRPr lang="he-IL"/>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p:cNvSpPr>
            <a:spLocks noGrp="1"/>
          </p:cNvSpPr>
          <p:nvPr>
            <p:ph type="sldNum" sz="quarter" idx="12"/>
          </p:nvPr>
        </p:nvSpPr>
        <p:spPr/>
        <p:txBody>
          <a:bodyPr/>
          <a:lstStyle>
            <a:lvl1pPr>
              <a:defRPr/>
            </a:lvl1pPr>
          </a:lstStyle>
          <a:p>
            <a:pPr>
              <a:defRPr/>
            </a:pPr>
            <a:fld id="{401CA7BF-F811-450C-8316-44746C4E6884}" type="slidenum">
              <a:rPr lang="he-IL"/>
              <a:pPr>
                <a:defRPr/>
              </a:pPr>
              <a:t>‹#›</a:t>
            </a:fld>
            <a:endParaRPr lang="he-IL"/>
          </a:p>
        </p:txBody>
      </p:sp>
    </p:spTree>
    <p:extLst>
      <p:ext uri="{BB962C8B-B14F-4D97-AF65-F5344CB8AC3E}">
        <p14:creationId xmlns:p14="http://schemas.microsoft.com/office/powerpoint/2010/main" val="386603921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435BC8CA-2223-430E-860D-AA343BA8EC28}" type="datetimeFigureOut">
              <a:rPr lang="he-IL"/>
              <a:pPr>
                <a:defRPr/>
              </a:pPr>
              <a:t>כ"ט/סיון/תשע"ה</a:t>
            </a:fld>
            <a:endParaRPr lang="he-IL"/>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p:cNvSpPr>
            <a:spLocks noGrp="1"/>
          </p:cNvSpPr>
          <p:nvPr>
            <p:ph type="sldNum" sz="quarter" idx="12"/>
          </p:nvPr>
        </p:nvSpPr>
        <p:spPr/>
        <p:txBody>
          <a:bodyPr/>
          <a:lstStyle>
            <a:lvl1pPr>
              <a:defRPr/>
            </a:lvl1pPr>
          </a:lstStyle>
          <a:p>
            <a:pPr>
              <a:defRPr/>
            </a:pPr>
            <a:fld id="{B573CAAA-B3D4-49DA-8752-24FC803280BD}" type="slidenum">
              <a:rPr lang="he-IL"/>
              <a:pPr>
                <a:defRPr/>
              </a:pPr>
              <a:t>‹#›</a:t>
            </a:fld>
            <a:endParaRPr lang="he-IL"/>
          </a:p>
        </p:txBody>
      </p:sp>
    </p:spTree>
    <p:extLst>
      <p:ext uri="{BB962C8B-B14F-4D97-AF65-F5344CB8AC3E}">
        <p14:creationId xmlns:p14="http://schemas.microsoft.com/office/powerpoint/2010/main" val="394451544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633629E3-B8DB-4880-B602-0BEFEA5B28D2}" type="datetimeFigureOut">
              <a:rPr lang="he-IL"/>
              <a:pPr>
                <a:defRPr/>
              </a:pPr>
              <a:t>כ"ט/סיון/תשע"ה</a:t>
            </a:fld>
            <a:endParaRPr lang="he-IL"/>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p:cNvSpPr>
            <a:spLocks noGrp="1"/>
          </p:cNvSpPr>
          <p:nvPr>
            <p:ph type="sldNum" sz="quarter" idx="12"/>
          </p:nvPr>
        </p:nvSpPr>
        <p:spPr/>
        <p:txBody>
          <a:bodyPr/>
          <a:lstStyle>
            <a:lvl1pPr>
              <a:defRPr/>
            </a:lvl1pPr>
          </a:lstStyle>
          <a:p>
            <a:pPr>
              <a:defRPr/>
            </a:pPr>
            <a:fld id="{3EDDE479-4B5A-4AC1-8D65-639C95D9FEA5}" type="slidenum">
              <a:rPr lang="he-IL"/>
              <a:pPr>
                <a:defRPr/>
              </a:pPr>
              <a:t>‹#›</a:t>
            </a:fld>
            <a:endParaRPr lang="he-IL"/>
          </a:p>
        </p:txBody>
      </p:sp>
    </p:spTree>
    <p:extLst>
      <p:ext uri="{BB962C8B-B14F-4D97-AF65-F5344CB8AC3E}">
        <p14:creationId xmlns:p14="http://schemas.microsoft.com/office/powerpoint/2010/main" val="87779518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a:lvl1pPr>
          </a:lstStyle>
          <a:p>
            <a:pPr>
              <a:defRPr/>
            </a:pPr>
            <a:fld id="{5B7DE706-4B16-4C30-99D5-40389A5D714F}" type="datetimeFigureOut">
              <a:rPr lang="he-IL"/>
              <a:pPr>
                <a:defRPr/>
              </a:pPr>
              <a:t>כ"ט/סיון/תשע"ה</a:t>
            </a:fld>
            <a:endParaRPr lang="he-IL"/>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p:cNvSpPr>
            <a:spLocks noGrp="1"/>
          </p:cNvSpPr>
          <p:nvPr>
            <p:ph type="sldNum" sz="quarter" idx="12"/>
          </p:nvPr>
        </p:nvSpPr>
        <p:spPr/>
        <p:txBody>
          <a:bodyPr/>
          <a:lstStyle>
            <a:lvl1pPr>
              <a:defRPr/>
            </a:lvl1pPr>
          </a:lstStyle>
          <a:p>
            <a:pPr>
              <a:defRPr/>
            </a:pPr>
            <a:fld id="{935E14FF-E563-4EBF-BE7E-37FF1F3ADC24}" type="slidenum">
              <a:rPr lang="he-IL"/>
              <a:pPr>
                <a:defRPr/>
              </a:pPr>
              <a:t>‹#›</a:t>
            </a:fld>
            <a:endParaRPr lang="he-IL"/>
          </a:p>
        </p:txBody>
      </p:sp>
    </p:spTree>
    <p:extLst>
      <p:ext uri="{BB962C8B-B14F-4D97-AF65-F5344CB8AC3E}">
        <p14:creationId xmlns:p14="http://schemas.microsoft.com/office/powerpoint/2010/main" val="45246082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3"/>
          <p:cNvSpPr>
            <a:spLocks noGrp="1"/>
          </p:cNvSpPr>
          <p:nvPr>
            <p:ph type="dt" sz="half" idx="10"/>
          </p:nvPr>
        </p:nvSpPr>
        <p:spPr/>
        <p:txBody>
          <a:bodyPr/>
          <a:lstStyle>
            <a:lvl1pPr>
              <a:defRPr/>
            </a:lvl1pPr>
          </a:lstStyle>
          <a:p>
            <a:pPr>
              <a:defRPr/>
            </a:pPr>
            <a:fld id="{7E3D2D9E-3141-44F2-9235-61E1A0E1BEA1}" type="datetimeFigureOut">
              <a:rPr lang="he-IL"/>
              <a:pPr>
                <a:defRPr/>
              </a:pPr>
              <a:t>כ"ט/סיון/תשע"ה</a:t>
            </a:fld>
            <a:endParaRPr lang="he-IL"/>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p:cNvSpPr>
            <a:spLocks noGrp="1"/>
          </p:cNvSpPr>
          <p:nvPr>
            <p:ph type="sldNum" sz="quarter" idx="12"/>
          </p:nvPr>
        </p:nvSpPr>
        <p:spPr/>
        <p:txBody>
          <a:bodyPr/>
          <a:lstStyle>
            <a:lvl1pPr>
              <a:defRPr/>
            </a:lvl1pPr>
          </a:lstStyle>
          <a:p>
            <a:pPr>
              <a:defRPr/>
            </a:pPr>
            <a:fld id="{4A3103AD-E053-476F-934F-6FC1BE0B0029}" type="slidenum">
              <a:rPr lang="he-IL"/>
              <a:pPr>
                <a:defRPr/>
              </a:pPr>
              <a:t>‹#›</a:t>
            </a:fld>
            <a:endParaRPr lang="he-IL"/>
          </a:p>
        </p:txBody>
      </p:sp>
    </p:spTree>
    <p:extLst>
      <p:ext uri="{BB962C8B-B14F-4D97-AF65-F5344CB8AC3E}">
        <p14:creationId xmlns:p14="http://schemas.microsoft.com/office/powerpoint/2010/main" val="273589225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3"/>
          <p:cNvSpPr>
            <a:spLocks noGrp="1"/>
          </p:cNvSpPr>
          <p:nvPr>
            <p:ph type="dt" sz="half" idx="10"/>
          </p:nvPr>
        </p:nvSpPr>
        <p:spPr/>
        <p:txBody>
          <a:bodyPr/>
          <a:lstStyle>
            <a:lvl1pPr>
              <a:defRPr/>
            </a:lvl1pPr>
          </a:lstStyle>
          <a:p>
            <a:pPr>
              <a:defRPr/>
            </a:pPr>
            <a:fld id="{67EE1CF2-1D98-4E25-AA3D-D74AE50C6A2B}" type="datetimeFigureOut">
              <a:rPr lang="he-IL"/>
              <a:pPr>
                <a:defRPr/>
              </a:pPr>
              <a:t>כ"ט/סיון/תשע"ה</a:t>
            </a:fld>
            <a:endParaRPr lang="he-IL"/>
          </a:p>
        </p:txBody>
      </p:sp>
      <p:sp>
        <p:nvSpPr>
          <p:cNvPr id="8"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9" name="מציין מיקום של מספר שקופית 5"/>
          <p:cNvSpPr>
            <a:spLocks noGrp="1"/>
          </p:cNvSpPr>
          <p:nvPr>
            <p:ph type="sldNum" sz="quarter" idx="12"/>
          </p:nvPr>
        </p:nvSpPr>
        <p:spPr/>
        <p:txBody>
          <a:bodyPr/>
          <a:lstStyle>
            <a:lvl1pPr>
              <a:defRPr/>
            </a:lvl1pPr>
          </a:lstStyle>
          <a:p>
            <a:pPr>
              <a:defRPr/>
            </a:pPr>
            <a:fld id="{0C2F71E7-CDFB-4152-8140-83A447414D26}" type="slidenum">
              <a:rPr lang="he-IL"/>
              <a:pPr>
                <a:defRPr/>
              </a:pPr>
              <a:t>‹#›</a:t>
            </a:fld>
            <a:endParaRPr lang="he-IL"/>
          </a:p>
        </p:txBody>
      </p:sp>
    </p:spTree>
    <p:extLst>
      <p:ext uri="{BB962C8B-B14F-4D97-AF65-F5344CB8AC3E}">
        <p14:creationId xmlns:p14="http://schemas.microsoft.com/office/powerpoint/2010/main" val="45016434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3"/>
          <p:cNvSpPr>
            <a:spLocks noGrp="1"/>
          </p:cNvSpPr>
          <p:nvPr>
            <p:ph type="dt" sz="half" idx="10"/>
          </p:nvPr>
        </p:nvSpPr>
        <p:spPr/>
        <p:txBody>
          <a:bodyPr/>
          <a:lstStyle>
            <a:lvl1pPr>
              <a:defRPr/>
            </a:lvl1pPr>
          </a:lstStyle>
          <a:p>
            <a:pPr>
              <a:defRPr/>
            </a:pPr>
            <a:fld id="{D64D83FB-E6EF-4B46-A6FC-727DC4761F8F}" type="datetimeFigureOut">
              <a:rPr lang="he-IL"/>
              <a:pPr>
                <a:defRPr/>
              </a:pPr>
              <a:t>כ"ט/סיון/תשע"ה</a:t>
            </a:fld>
            <a:endParaRPr lang="he-IL"/>
          </a:p>
        </p:txBody>
      </p:sp>
      <p:sp>
        <p:nvSpPr>
          <p:cNvPr id="4"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5" name="מציין מיקום של מספר שקופית 5"/>
          <p:cNvSpPr>
            <a:spLocks noGrp="1"/>
          </p:cNvSpPr>
          <p:nvPr>
            <p:ph type="sldNum" sz="quarter" idx="12"/>
          </p:nvPr>
        </p:nvSpPr>
        <p:spPr/>
        <p:txBody>
          <a:bodyPr/>
          <a:lstStyle>
            <a:lvl1pPr>
              <a:defRPr/>
            </a:lvl1pPr>
          </a:lstStyle>
          <a:p>
            <a:pPr>
              <a:defRPr/>
            </a:pPr>
            <a:fld id="{F52E041E-5C56-49A7-8472-1AC7E906AC5B}" type="slidenum">
              <a:rPr lang="he-IL"/>
              <a:pPr>
                <a:defRPr/>
              </a:pPr>
              <a:t>‹#›</a:t>
            </a:fld>
            <a:endParaRPr lang="he-IL"/>
          </a:p>
        </p:txBody>
      </p:sp>
    </p:spTree>
    <p:extLst>
      <p:ext uri="{BB962C8B-B14F-4D97-AF65-F5344CB8AC3E}">
        <p14:creationId xmlns:p14="http://schemas.microsoft.com/office/powerpoint/2010/main" val="183399891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3"/>
          <p:cNvSpPr>
            <a:spLocks noGrp="1"/>
          </p:cNvSpPr>
          <p:nvPr>
            <p:ph type="dt" sz="half" idx="10"/>
          </p:nvPr>
        </p:nvSpPr>
        <p:spPr/>
        <p:txBody>
          <a:bodyPr/>
          <a:lstStyle>
            <a:lvl1pPr>
              <a:defRPr/>
            </a:lvl1pPr>
          </a:lstStyle>
          <a:p>
            <a:pPr>
              <a:defRPr/>
            </a:pPr>
            <a:fld id="{7AE2D5EC-9ADF-469C-BA8F-308DD4DEC0E5}" type="datetimeFigureOut">
              <a:rPr lang="he-IL"/>
              <a:pPr>
                <a:defRPr/>
              </a:pPr>
              <a:t>כ"ט/סיון/תשע"ה</a:t>
            </a:fld>
            <a:endParaRPr lang="he-IL"/>
          </a:p>
        </p:txBody>
      </p:sp>
      <p:sp>
        <p:nvSpPr>
          <p:cNvPr id="3"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4" name="מציין מיקום של מספר שקופית 5"/>
          <p:cNvSpPr>
            <a:spLocks noGrp="1"/>
          </p:cNvSpPr>
          <p:nvPr>
            <p:ph type="sldNum" sz="quarter" idx="12"/>
          </p:nvPr>
        </p:nvSpPr>
        <p:spPr/>
        <p:txBody>
          <a:bodyPr/>
          <a:lstStyle>
            <a:lvl1pPr>
              <a:defRPr/>
            </a:lvl1pPr>
          </a:lstStyle>
          <a:p>
            <a:pPr>
              <a:defRPr/>
            </a:pPr>
            <a:fld id="{13F8A0C2-162C-4EF7-B9F3-CDA574F3BD03}" type="slidenum">
              <a:rPr lang="he-IL"/>
              <a:pPr>
                <a:defRPr/>
              </a:pPr>
              <a:t>‹#›</a:t>
            </a:fld>
            <a:endParaRPr lang="he-IL"/>
          </a:p>
        </p:txBody>
      </p:sp>
    </p:spTree>
    <p:extLst>
      <p:ext uri="{BB962C8B-B14F-4D97-AF65-F5344CB8AC3E}">
        <p14:creationId xmlns:p14="http://schemas.microsoft.com/office/powerpoint/2010/main" val="3623582375"/>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3"/>
          <p:cNvSpPr>
            <a:spLocks noGrp="1"/>
          </p:cNvSpPr>
          <p:nvPr>
            <p:ph type="dt" sz="half" idx="10"/>
          </p:nvPr>
        </p:nvSpPr>
        <p:spPr/>
        <p:txBody>
          <a:bodyPr/>
          <a:lstStyle>
            <a:lvl1pPr>
              <a:defRPr/>
            </a:lvl1pPr>
          </a:lstStyle>
          <a:p>
            <a:pPr>
              <a:defRPr/>
            </a:pPr>
            <a:fld id="{0FB813D0-3BC9-447B-AC2C-57FA7A4E58F5}" type="datetimeFigureOut">
              <a:rPr lang="he-IL"/>
              <a:pPr>
                <a:defRPr/>
              </a:pPr>
              <a:t>כ"ט/סיון/תשע"ה</a:t>
            </a:fld>
            <a:endParaRPr lang="he-IL"/>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p:cNvSpPr>
            <a:spLocks noGrp="1"/>
          </p:cNvSpPr>
          <p:nvPr>
            <p:ph type="sldNum" sz="quarter" idx="12"/>
          </p:nvPr>
        </p:nvSpPr>
        <p:spPr/>
        <p:txBody>
          <a:bodyPr/>
          <a:lstStyle>
            <a:lvl1pPr>
              <a:defRPr/>
            </a:lvl1pPr>
          </a:lstStyle>
          <a:p>
            <a:pPr>
              <a:defRPr/>
            </a:pPr>
            <a:fld id="{81377ED3-A245-4E46-89CA-378ACEA010BD}" type="slidenum">
              <a:rPr lang="he-IL"/>
              <a:pPr>
                <a:defRPr/>
              </a:pPr>
              <a:t>‹#›</a:t>
            </a:fld>
            <a:endParaRPr lang="he-IL"/>
          </a:p>
        </p:txBody>
      </p:sp>
    </p:spTree>
    <p:extLst>
      <p:ext uri="{BB962C8B-B14F-4D97-AF65-F5344CB8AC3E}">
        <p14:creationId xmlns:p14="http://schemas.microsoft.com/office/powerpoint/2010/main" val="161976846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3"/>
          <p:cNvSpPr>
            <a:spLocks noGrp="1"/>
          </p:cNvSpPr>
          <p:nvPr>
            <p:ph type="dt" sz="half" idx="10"/>
          </p:nvPr>
        </p:nvSpPr>
        <p:spPr/>
        <p:txBody>
          <a:bodyPr/>
          <a:lstStyle>
            <a:lvl1pPr>
              <a:defRPr/>
            </a:lvl1pPr>
          </a:lstStyle>
          <a:p>
            <a:pPr>
              <a:defRPr/>
            </a:pPr>
            <a:fld id="{582E3EC0-21BC-48CC-835A-83BB86D6C758}" type="datetimeFigureOut">
              <a:rPr lang="he-IL"/>
              <a:pPr>
                <a:defRPr/>
              </a:pPr>
              <a:t>כ"ט/סיון/תשע"ה</a:t>
            </a:fld>
            <a:endParaRPr lang="he-IL"/>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p:cNvSpPr>
            <a:spLocks noGrp="1"/>
          </p:cNvSpPr>
          <p:nvPr>
            <p:ph type="sldNum" sz="quarter" idx="12"/>
          </p:nvPr>
        </p:nvSpPr>
        <p:spPr/>
        <p:txBody>
          <a:bodyPr/>
          <a:lstStyle>
            <a:lvl1pPr>
              <a:defRPr/>
            </a:lvl1pPr>
          </a:lstStyle>
          <a:p>
            <a:pPr>
              <a:defRPr/>
            </a:pPr>
            <a:fld id="{6142DC48-0B5C-40F4-B60D-6718A2894EA6}" type="slidenum">
              <a:rPr lang="he-IL"/>
              <a:pPr>
                <a:defRPr/>
              </a:pPr>
              <a:t>‹#›</a:t>
            </a:fld>
            <a:endParaRPr lang="he-IL"/>
          </a:p>
        </p:txBody>
      </p:sp>
    </p:spTree>
    <p:extLst>
      <p:ext uri="{BB962C8B-B14F-4D97-AF65-F5344CB8AC3E}">
        <p14:creationId xmlns:p14="http://schemas.microsoft.com/office/powerpoint/2010/main" val="424798179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מציין מיקום של כותרת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he-IL" smtClean="0"/>
              <a:t>לחץ כדי לערוך סגנון כותרת של תבנית בסיס</a:t>
            </a:r>
          </a:p>
        </p:txBody>
      </p:sp>
      <p:sp>
        <p:nvSpPr>
          <p:cNvPr id="1027" name="מציין מיקום טקסט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he-IL" smtClean="0"/>
              <a:t>לחץ כדי לערוך סגנונות טקסט של תבנית בסיס</a:t>
            </a:r>
          </a:p>
          <a:p>
            <a:pPr lvl="1"/>
            <a:r>
              <a:rPr lang="he-IL" altLang="he-IL" smtClean="0"/>
              <a:t>רמה שנייה</a:t>
            </a:r>
          </a:p>
          <a:p>
            <a:pPr lvl="2"/>
            <a:r>
              <a:rPr lang="he-IL" altLang="he-IL" smtClean="0"/>
              <a:t>רמה שלישית</a:t>
            </a:r>
          </a:p>
          <a:p>
            <a:pPr lvl="3"/>
            <a:r>
              <a:rPr lang="he-IL" altLang="he-IL" smtClean="0"/>
              <a:t>רמה רביעית</a:t>
            </a:r>
          </a:p>
          <a:p>
            <a:pPr lvl="4"/>
            <a:r>
              <a:rPr lang="he-IL" altLang="he-IL" smtClean="0"/>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a:solidFill>
                  <a:prstClr val="black">
                    <a:tint val="75000"/>
                  </a:prstClr>
                </a:solidFill>
                <a:latin typeface="+mn-lt"/>
                <a:cs typeface="+mn-cs"/>
              </a:defRPr>
            </a:lvl1pPr>
          </a:lstStyle>
          <a:p>
            <a:pPr>
              <a:defRPr/>
            </a:pPr>
            <a:fld id="{0157DCD0-0051-4964-A039-7ADD096692DF}" type="datetimeFigureOut">
              <a:rPr lang="he-IL"/>
              <a:pPr>
                <a:defRPr/>
              </a:pPr>
              <a:t>כ"ט/סיון/תשע"ה</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prstClr val="black">
                    <a:tint val="75000"/>
                  </a:prstClr>
                </a:solidFill>
                <a:latin typeface="+mn-lt"/>
                <a:cs typeface="+mn-cs"/>
              </a:defRPr>
            </a:lvl1pPr>
          </a:lstStyle>
          <a:p>
            <a:pPr>
              <a:defRPr/>
            </a:pPr>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rtl="1" eaLnBrk="1" fontAlgn="auto" hangingPunct="1">
              <a:spcBef>
                <a:spcPts val="0"/>
              </a:spcBef>
              <a:spcAft>
                <a:spcPts val="0"/>
              </a:spcAft>
              <a:defRPr sz="1200">
                <a:solidFill>
                  <a:prstClr val="black">
                    <a:tint val="75000"/>
                  </a:prstClr>
                </a:solidFill>
                <a:latin typeface="+mn-lt"/>
                <a:cs typeface="+mn-cs"/>
              </a:defRPr>
            </a:lvl1pPr>
          </a:lstStyle>
          <a:p>
            <a:pPr>
              <a:defRPr/>
            </a:pPr>
            <a:fld id="{DC1E4EB5-9C67-4418-AB86-D03194B4FDB5}" type="slidenum">
              <a:rPr lang="he-IL"/>
              <a:pPr>
                <a:defRPr/>
              </a:pPr>
              <a:t>‹#›</a:t>
            </a:fld>
            <a:endParaRPr lang="he-IL"/>
          </a:p>
        </p:txBody>
      </p:sp>
    </p:spTree>
    <p:extLst>
      <p:ext uri="{BB962C8B-B14F-4D97-AF65-F5344CB8AC3E}">
        <p14:creationId xmlns:p14="http://schemas.microsoft.com/office/powerpoint/2010/main" val="1503406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r" rtl="1" eaLnBrk="0" fontAlgn="base" hangingPunct="0">
        <a:lnSpc>
          <a:spcPct val="90000"/>
        </a:lnSpc>
        <a:spcBef>
          <a:spcPct val="0"/>
        </a:spcBef>
        <a:spcAft>
          <a:spcPct val="0"/>
        </a:spcAft>
        <a:defRPr sz="4400" kern="1200">
          <a:solidFill>
            <a:schemeClr val="tx1"/>
          </a:solidFill>
          <a:latin typeface="+mj-lt"/>
          <a:ea typeface="+mj-ea"/>
          <a:cs typeface="+mj-cs"/>
        </a:defRPr>
      </a:lvl1pPr>
      <a:lvl2pPr algn="r" rtl="1" eaLnBrk="0" fontAlgn="base" hangingPunct="0">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2pPr>
      <a:lvl3pPr algn="r" rtl="1" eaLnBrk="0" fontAlgn="base" hangingPunct="0">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3pPr>
      <a:lvl4pPr algn="r" rtl="1" eaLnBrk="0" fontAlgn="base" hangingPunct="0">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4pPr>
      <a:lvl5pPr algn="r" rtl="1" eaLnBrk="0" fontAlgn="base" hangingPunct="0">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5pPr>
      <a:lvl6pPr marL="4572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6pPr>
      <a:lvl7pPr marL="9144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7pPr>
      <a:lvl8pPr marL="13716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8pPr>
      <a:lvl9pPr marL="18288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9pPr>
    </p:titleStyle>
    <p:bodyStyle>
      <a:lvl1pPr marL="228600" indent="-228600" algn="r" rtl="1"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r" rtl="1"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r" rtl="1"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r" rtl="1"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r" rtl="1"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hyperlink" Target="http://assaffeller.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1723"/>
        </a:solidFill>
        <a:effectLst/>
      </p:bgPr>
    </p:bg>
    <p:spTree>
      <p:nvGrpSpPr>
        <p:cNvPr id="1" name=""/>
        <p:cNvGrpSpPr/>
        <p:nvPr/>
      </p:nvGrpSpPr>
      <p:grpSpPr>
        <a:xfrm>
          <a:off x="0" y="0"/>
          <a:ext cx="0" cy="0"/>
          <a:chOff x="0" y="0"/>
          <a:chExt cx="0" cy="0"/>
        </a:xfrm>
      </p:grpSpPr>
      <p:pic>
        <p:nvPicPr>
          <p:cNvPr id="3074" name="תמונה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515938"/>
            <a:ext cx="97536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מלבן 4"/>
          <p:cNvSpPr>
            <a:spLocks noChangeArrowheads="1"/>
          </p:cNvSpPr>
          <p:nvPr/>
        </p:nvSpPr>
        <p:spPr bwMode="auto">
          <a:xfrm>
            <a:off x="8882063" y="5507038"/>
            <a:ext cx="242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en-US" altLang="he-IL" sz="1800">
                <a:solidFill>
                  <a:srgbClr val="000000"/>
                </a:solidFill>
              </a:rPr>
              <a:t>.</a:t>
            </a:r>
            <a:endParaRPr lang="he-IL" altLang="he-IL" sz="1800">
              <a:solidFill>
                <a:srgbClr val="000000"/>
              </a:solidFill>
            </a:endParaRPr>
          </a:p>
        </p:txBody>
      </p:sp>
      <p:sp>
        <p:nvSpPr>
          <p:cNvPr id="3076" name="מלבן 6"/>
          <p:cNvSpPr>
            <a:spLocks noChangeArrowheads="1"/>
          </p:cNvSpPr>
          <p:nvPr/>
        </p:nvSpPr>
        <p:spPr bwMode="auto">
          <a:xfrm>
            <a:off x="1017588" y="6450013"/>
            <a:ext cx="7754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Cornelis de Vos , Triumph of Bacchus, 17th century, Museo del Prado, Madrid</a:t>
            </a:r>
          </a:p>
        </p:txBody>
      </p:sp>
      <p:sp>
        <p:nvSpPr>
          <p:cNvPr id="2" name="מלבן 1"/>
          <p:cNvSpPr/>
          <p:nvPr/>
        </p:nvSpPr>
        <p:spPr>
          <a:xfrm>
            <a:off x="174768" y="-84074"/>
            <a:ext cx="11479350" cy="1015663"/>
          </a:xfrm>
          <a:prstGeom prst="rect">
            <a:avLst/>
          </a:prstGeom>
          <a:noFill/>
        </p:spPr>
        <p:txBody>
          <a:bodyPr>
            <a:spAutoFit/>
          </a:bodyPr>
          <a:lstStyle/>
          <a:p>
            <a:pPr>
              <a:defRPr/>
            </a:pPr>
            <a:r>
              <a:rPr lang="he-IL" sz="6000" b="1" dirty="0">
                <a:ln w="10160">
                  <a:solidFill>
                    <a:srgbClr val="4472C4"/>
                  </a:solidFill>
                  <a:prstDash val="solid"/>
                </a:ln>
                <a:solidFill>
                  <a:srgbClr val="FFFFFF"/>
                </a:solidFill>
                <a:effectLst>
                  <a:outerShdw blurRad="38100" dist="22860" dir="5400000" algn="tl" rotWithShape="0">
                    <a:srgbClr val="000000">
                      <a:alpha val="30000"/>
                    </a:srgbClr>
                  </a:outerShdw>
                </a:effectLst>
              </a:rPr>
              <a:t>החמור במיתולוגיה</a:t>
            </a:r>
          </a:p>
        </p:txBody>
      </p:sp>
    </p:spTree>
    <p:extLst>
      <p:ext uri="{BB962C8B-B14F-4D97-AF65-F5344CB8AC3E}">
        <p14:creationId xmlns:p14="http://schemas.microsoft.com/office/powerpoint/2010/main" val="1492767160"/>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A201A"/>
        </a:solidFill>
        <a:effectLst/>
      </p:bgPr>
    </p:bg>
    <p:spTree>
      <p:nvGrpSpPr>
        <p:cNvPr id="1" name=""/>
        <p:cNvGrpSpPr/>
        <p:nvPr/>
      </p:nvGrpSpPr>
      <p:grpSpPr>
        <a:xfrm>
          <a:off x="0" y="0"/>
          <a:ext cx="0" cy="0"/>
          <a:chOff x="0" y="0"/>
          <a:chExt cx="0" cy="0"/>
        </a:xfrm>
      </p:grpSpPr>
      <p:pic>
        <p:nvPicPr>
          <p:cNvPr id="12290"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0" y="649288"/>
            <a:ext cx="1068705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אליפסה 2"/>
          <p:cNvSpPr/>
          <p:nvPr/>
        </p:nvSpPr>
        <p:spPr>
          <a:xfrm>
            <a:off x="4921250" y="3122613"/>
            <a:ext cx="1944688" cy="20843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12292" name="מלבן 3"/>
          <p:cNvSpPr>
            <a:spLocks noChangeArrowheads="1"/>
          </p:cNvSpPr>
          <p:nvPr/>
        </p:nvSpPr>
        <p:spPr bwMode="auto">
          <a:xfrm>
            <a:off x="587375" y="6229350"/>
            <a:ext cx="10964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HEEMSKERCK, Maerten van, Triumphal Procession of Bacchus, 1537-38, Kunsthistorisches Museum, Vienna</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97778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E4CA"/>
        </a:solidFill>
        <a:effectLst/>
      </p:bgPr>
    </p:bg>
    <p:spTree>
      <p:nvGrpSpPr>
        <p:cNvPr id="1" name=""/>
        <p:cNvGrpSpPr/>
        <p:nvPr/>
      </p:nvGrpSpPr>
      <p:grpSpPr>
        <a:xfrm>
          <a:off x="0" y="0"/>
          <a:ext cx="0" cy="0"/>
          <a:chOff x="0" y="0"/>
          <a:chExt cx="0" cy="0"/>
        </a:xfrm>
      </p:grpSpPr>
      <p:pic>
        <p:nvPicPr>
          <p:cNvPr id="13314"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3938" y="877888"/>
            <a:ext cx="7013575"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מלבן 4"/>
          <p:cNvSpPr>
            <a:spLocks noChangeArrowheads="1"/>
          </p:cNvSpPr>
          <p:nvPr/>
        </p:nvSpPr>
        <p:spPr bwMode="auto">
          <a:xfrm>
            <a:off x="2179638" y="6089650"/>
            <a:ext cx="7842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343319"/>
                </a:solidFill>
                <a:latin typeface="Times New Roman" panose="02020603050405020304" pitchFamily="18" charset="0"/>
                <a:cs typeface="Times New Roman" panose="02020603050405020304" pitchFamily="18" charset="0"/>
              </a:rPr>
              <a:t>Hendrick van Balen, The Triumph of Bacchus, c. 1600-1609, Glasgow Museums </a:t>
            </a:r>
          </a:p>
        </p:txBody>
      </p:sp>
    </p:spTree>
    <p:extLst>
      <p:ext uri="{BB962C8B-B14F-4D97-AF65-F5344CB8AC3E}">
        <p14:creationId xmlns:p14="http://schemas.microsoft.com/office/powerpoint/2010/main" val="314947713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22600"/>
        </a:solidFill>
        <a:effectLst/>
      </p:bgPr>
    </p:bg>
    <p:spTree>
      <p:nvGrpSpPr>
        <p:cNvPr id="1" name=""/>
        <p:cNvGrpSpPr/>
        <p:nvPr/>
      </p:nvGrpSpPr>
      <p:grpSpPr>
        <a:xfrm>
          <a:off x="0" y="0"/>
          <a:ext cx="0" cy="0"/>
          <a:chOff x="0" y="0"/>
          <a:chExt cx="0" cy="0"/>
        </a:xfrm>
      </p:grpSpPr>
      <p:sp>
        <p:nvSpPr>
          <p:cNvPr id="14338" name="מלבן 4"/>
          <p:cNvSpPr>
            <a:spLocks noChangeArrowheads="1"/>
          </p:cNvSpPr>
          <p:nvPr/>
        </p:nvSpPr>
        <p:spPr bwMode="auto">
          <a:xfrm>
            <a:off x="1763713" y="5835650"/>
            <a:ext cx="821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Frans Francken (II), Triumph of Bacchus,  first half of 17th century</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pic>
        <p:nvPicPr>
          <p:cNvPr id="14339"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1500" y="962025"/>
            <a:ext cx="8323263"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9084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1C0E"/>
        </a:solidFill>
        <a:effectLst/>
      </p:bgPr>
    </p:bg>
    <p:spTree>
      <p:nvGrpSpPr>
        <p:cNvPr id="1" name=""/>
        <p:cNvGrpSpPr/>
        <p:nvPr/>
      </p:nvGrpSpPr>
      <p:grpSpPr>
        <a:xfrm>
          <a:off x="0" y="0"/>
          <a:ext cx="0" cy="0"/>
          <a:chOff x="0" y="0"/>
          <a:chExt cx="0" cy="0"/>
        </a:xfrm>
      </p:grpSpPr>
      <p:sp>
        <p:nvSpPr>
          <p:cNvPr id="15362" name="כותרת 1"/>
          <p:cNvSpPr>
            <a:spLocks noGrp="1"/>
          </p:cNvSpPr>
          <p:nvPr>
            <p:ph type="title"/>
          </p:nvPr>
        </p:nvSpPr>
        <p:spPr/>
        <p:txBody>
          <a:bodyPr/>
          <a:lstStyle/>
          <a:p>
            <a:pPr eaLnBrk="1" hangingPunct="1"/>
            <a:endParaRPr lang="he-IL" altLang="he-IL" smtClean="0"/>
          </a:p>
        </p:txBody>
      </p:sp>
      <p:sp>
        <p:nvSpPr>
          <p:cNvPr id="15363" name="מציין מיקום תוכן 2"/>
          <p:cNvSpPr>
            <a:spLocks noGrp="1"/>
          </p:cNvSpPr>
          <p:nvPr>
            <p:ph idx="1"/>
          </p:nvPr>
        </p:nvSpPr>
        <p:spPr/>
        <p:txBody>
          <a:bodyPr/>
          <a:lstStyle/>
          <a:p>
            <a:pPr eaLnBrk="1" hangingPunct="1"/>
            <a:endParaRPr lang="he-IL" altLang="he-IL" smtClean="0"/>
          </a:p>
        </p:txBody>
      </p:sp>
      <p:pic>
        <p:nvPicPr>
          <p:cNvPr id="15364"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938" y="9525"/>
            <a:ext cx="1141412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מלבן 4"/>
          <p:cNvSpPr>
            <a:spLocks noChangeArrowheads="1"/>
          </p:cNvSpPr>
          <p:nvPr/>
        </p:nvSpPr>
        <p:spPr bwMode="auto">
          <a:xfrm>
            <a:off x="388938" y="6343650"/>
            <a:ext cx="1075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Piero di Cosimo , The Misfortunes of Silenus, 1505-1510, Fogg Art Museum, Harvard University, Cambridge</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74710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1C0E"/>
        </a:solidFill>
        <a:effectLst/>
      </p:bgPr>
    </p:bg>
    <p:spTree>
      <p:nvGrpSpPr>
        <p:cNvPr id="1" name=""/>
        <p:cNvGrpSpPr/>
        <p:nvPr/>
      </p:nvGrpSpPr>
      <p:grpSpPr>
        <a:xfrm>
          <a:off x="0" y="0"/>
          <a:ext cx="0" cy="0"/>
          <a:chOff x="0" y="0"/>
          <a:chExt cx="0" cy="0"/>
        </a:xfrm>
      </p:grpSpPr>
      <p:sp>
        <p:nvSpPr>
          <p:cNvPr id="16386" name="כותרת 1"/>
          <p:cNvSpPr>
            <a:spLocks noGrp="1"/>
          </p:cNvSpPr>
          <p:nvPr>
            <p:ph type="title"/>
          </p:nvPr>
        </p:nvSpPr>
        <p:spPr/>
        <p:txBody>
          <a:bodyPr/>
          <a:lstStyle/>
          <a:p>
            <a:pPr eaLnBrk="1" hangingPunct="1"/>
            <a:endParaRPr lang="he-IL" altLang="he-IL" smtClean="0"/>
          </a:p>
        </p:txBody>
      </p:sp>
      <p:sp>
        <p:nvSpPr>
          <p:cNvPr id="16387" name="מציין מיקום תוכן 4"/>
          <p:cNvSpPr>
            <a:spLocks noGrp="1"/>
          </p:cNvSpPr>
          <p:nvPr>
            <p:ph idx="1"/>
          </p:nvPr>
        </p:nvSpPr>
        <p:spPr/>
        <p:txBody>
          <a:bodyPr/>
          <a:lstStyle/>
          <a:p>
            <a:pPr eaLnBrk="1" hangingPunct="1"/>
            <a:endParaRPr lang="he-IL" altLang="he-IL" smtClean="0"/>
          </a:p>
        </p:txBody>
      </p:sp>
      <p:pic>
        <p:nvPicPr>
          <p:cNvPr id="16388" name="תמונה 5"/>
          <p:cNvPicPr>
            <a:picLocks noChangeAspect="1"/>
          </p:cNvPicPr>
          <p:nvPr/>
        </p:nvPicPr>
        <p:blipFill>
          <a:blip r:embed="rId2">
            <a:extLst>
              <a:ext uri="{28A0092B-C50C-407E-A947-70E740481C1C}">
                <a14:useLocalDpi xmlns:a14="http://schemas.microsoft.com/office/drawing/2010/main" val="0"/>
              </a:ext>
            </a:extLst>
          </a:blip>
          <a:srcRect b="15"/>
          <a:stretch>
            <a:fillRect/>
          </a:stretch>
        </p:blipFill>
        <p:spPr bwMode="auto">
          <a:xfrm>
            <a:off x="336550" y="-11113"/>
            <a:ext cx="115728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מלבן 2"/>
          <p:cNvSpPr>
            <a:spLocks noChangeArrowheads="1"/>
          </p:cNvSpPr>
          <p:nvPr/>
        </p:nvSpPr>
        <p:spPr bwMode="auto">
          <a:xfrm>
            <a:off x="309563" y="6488113"/>
            <a:ext cx="8437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Piero di Cosimo , The Discovery of Honey by Bacchus, circa 1500, Worcester Art Museum </a:t>
            </a:r>
          </a:p>
        </p:txBody>
      </p:sp>
      <p:sp>
        <p:nvSpPr>
          <p:cNvPr id="16390" name="מלבן 3"/>
          <p:cNvSpPr>
            <a:spLocks noChangeArrowheads="1"/>
          </p:cNvSpPr>
          <p:nvPr/>
        </p:nvSpPr>
        <p:spPr bwMode="auto">
          <a:xfrm>
            <a:off x="4933950" y="79375"/>
            <a:ext cx="6646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בספר השלישי של "פסטיבלים" </a:t>
            </a:r>
            <a:r>
              <a:rPr lang="en-US" altLang="he-IL" sz="1400">
                <a:solidFill>
                  <a:srgbClr val="FFFFFF"/>
                </a:solidFill>
                <a:latin typeface="Tahoma" panose="020B0604030504040204" pitchFamily="34" charset="0"/>
                <a:cs typeface="Tahoma" panose="020B0604030504040204" pitchFamily="34" charset="0"/>
              </a:rPr>
              <a:t>Fasti</a:t>
            </a:r>
            <a:r>
              <a:rPr lang="he-IL" altLang="he-IL" sz="1400">
                <a:solidFill>
                  <a:srgbClr val="FFFFFF"/>
                </a:solidFill>
                <a:latin typeface="Tahoma" panose="020B0604030504040204" pitchFamily="34" charset="0"/>
                <a:cs typeface="Tahoma" panose="020B0604030504040204" pitchFamily="34" charset="0"/>
              </a:rPr>
              <a:t> מספר אובידיוס כיצד גילה בכחוס את הדבש</a:t>
            </a:r>
          </a:p>
        </p:txBody>
      </p:sp>
    </p:spTree>
    <p:extLst>
      <p:ext uri="{BB962C8B-B14F-4D97-AF65-F5344CB8AC3E}">
        <p14:creationId xmlns:p14="http://schemas.microsoft.com/office/powerpoint/2010/main" val="313443333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D0F01"/>
        </a:solidFill>
        <a:effectLst/>
      </p:bgPr>
    </p:bg>
    <p:spTree>
      <p:nvGrpSpPr>
        <p:cNvPr id="1" name=""/>
        <p:cNvGrpSpPr/>
        <p:nvPr/>
      </p:nvGrpSpPr>
      <p:grpSpPr>
        <a:xfrm>
          <a:off x="0" y="0"/>
          <a:ext cx="0" cy="0"/>
          <a:chOff x="0" y="0"/>
          <a:chExt cx="0" cy="0"/>
        </a:xfrm>
      </p:grpSpPr>
      <p:pic>
        <p:nvPicPr>
          <p:cNvPr id="17410" name="תמונה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0238" y="0"/>
            <a:ext cx="8561387"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מלבן 4"/>
          <p:cNvSpPr>
            <a:spLocks noChangeArrowheads="1"/>
          </p:cNvSpPr>
          <p:nvPr/>
        </p:nvSpPr>
        <p:spPr bwMode="auto">
          <a:xfrm>
            <a:off x="1816100" y="6553200"/>
            <a:ext cx="6726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it-IT" altLang="he-IL" sz="1400">
                <a:solidFill>
                  <a:srgbClr val="FFFFFF"/>
                </a:solidFill>
              </a:rPr>
              <a:t> </a:t>
            </a:r>
            <a:r>
              <a:rPr lang="it-IT" altLang="he-IL" sz="1400" b="1" i="1">
                <a:solidFill>
                  <a:srgbClr val="FFFFFF"/>
                </a:solidFill>
                <a:latin typeface="Times New Roman" panose="02020603050405020304" pitchFamily="18" charset="0"/>
                <a:cs typeface="Times New Roman" panose="02020603050405020304" pitchFamily="18" charset="0"/>
              </a:rPr>
              <a:t>Jusepe de ribera, Drunken Silenus, 1626, Galleria Napoletana (Museo di Capodimonte)</a:t>
            </a:r>
            <a:r>
              <a:rPr lang="it-IT" altLang="he-IL" sz="1400">
                <a:solidFill>
                  <a:srgbClr val="FFFFFF"/>
                </a:solidFill>
              </a:rPr>
              <a:t>‎</a:t>
            </a:r>
            <a:endParaRPr lang="he-IL" altLang="he-IL" sz="1400">
              <a:solidFill>
                <a:srgbClr val="FFFFFF"/>
              </a:solidFill>
            </a:endParaRPr>
          </a:p>
        </p:txBody>
      </p:sp>
    </p:spTree>
    <p:extLst>
      <p:ext uri="{BB962C8B-B14F-4D97-AF65-F5344CB8AC3E}">
        <p14:creationId xmlns:p14="http://schemas.microsoft.com/office/powerpoint/2010/main" val="106430199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31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מלבן 4"/>
          <p:cNvSpPr>
            <a:spLocks noChangeArrowheads="1"/>
          </p:cNvSpPr>
          <p:nvPr/>
        </p:nvSpPr>
        <p:spPr bwMode="auto">
          <a:xfrm>
            <a:off x="6423025" y="6045200"/>
            <a:ext cx="24336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Aimé-Jules Dalou,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The Triumph of Silenus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Jardin du Luxembourg, Paris </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pic>
        <p:nvPicPr>
          <p:cNvPr id="18436" name="תמונה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3538" y="1125538"/>
            <a:ext cx="5091112"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60648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0CECE"/>
        </a:solidFill>
        <a:effectLst/>
      </p:bgPr>
    </p:bg>
    <p:spTree>
      <p:nvGrpSpPr>
        <p:cNvPr id="1" name=""/>
        <p:cNvGrpSpPr/>
        <p:nvPr/>
      </p:nvGrpSpPr>
      <p:grpSpPr>
        <a:xfrm>
          <a:off x="0" y="0"/>
          <a:ext cx="0" cy="0"/>
          <a:chOff x="0" y="0"/>
          <a:chExt cx="0" cy="0"/>
        </a:xfrm>
      </p:grpSpPr>
      <p:pic>
        <p:nvPicPr>
          <p:cNvPr id="19458"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379413"/>
            <a:ext cx="4427538" cy="612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תמונה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5813" y="379413"/>
            <a:ext cx="4098925"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מלבן 3"/>
          <p:cNvSpPr>
            <a:spLocks noChangeArrowheads="1"/>
          </p:cNvSpPr>
          <p:nvPr/>
        </p:nvSpPr>
        <p:spPr bwMode="auto">
          <a:xfrm>
            <a:off x="0" y="6483350"/>
            <a:ext cx="6613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The Tripumph of Silenus,” by Albert-Ernest Carrier-Belleuse (1824-1887). </a:t>
            </a:r>
            <a:endParaRPr lang="he-IL" altLang="he-IL" sz="1400" b="1" i="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91575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92207"/>
        </a:solidFill>
        <a:effectLst/>
      </p:bgPr>
    </p:bg>
    <p:spTree>
      <p:nvGrpSpPr>
        <p:cNvPr id="1" name=""/>
        <p:cNvGrpSpPr/>
        <p:nvPr/>
      </p:nvGrpSpPr>
      <p:grpSpPr>
        <a:xfrm>
          <a:off x="0" y="0"/>
          <a:ext cx="0" cy="0"/>
          <a:chOff x="0" y="0"/>
          <a:chExt cx="0" cy="0"/>
        </a:xfrm>
      </p:grpSpPr>
      <p:pic>
        <p:nvPicPr>
          <p:cNvPr id="20482"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276225"/>
            <a:ext cx="5634037" cy="605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מלבן 2"/>
          <p:cNvSpPr>
            <a:spLocks noChangeArrowheads="1"/>
          </p:cNvSpPr>
          <p:nvPr/>
        </p:nvSpPr>
        <p:spPr bwMode="auto">
          <a:xfrm>
            <a:off x="177800" y="6281738"/>
            <a:ext cx="69484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600" b="1" i="1">
                <a:solidFill>
                  <a:srgbClr val="FFFFFF"/>
                </a:solidFill>
                <a:latin typeface="Times New Roman" panose="02020603050405020304" pitchFamily="18" charset="0"/>
                <a:cs typeface="Times New Roman" panose="02020603050405020304" pitchFamily="18" charset="0"/>
              </a:rPr>
              <a:t>Vernon March (British 1891-1930) </a:t>
            </a:r>
          </a:p>
          <a:p>
            <a:pPr algn="l" fontAlgn="base">
              <a:lnSpc>
                <a:spcPct val="100000"/>
              </a:lnSpc>
              <a:spcBef>
                <a:spcPct val="0"/>
              </a:spcBef>
              <a:spcAft>
                <a:spcPct val="0"/>
              </a:spcAft>
              <a:buFontTx/>
              <a:buNone/>
            </a:pPr>
            <a:r>
              <a:rPr lang="en-US" altLang="he-IL" sz="1600" b="1" i="1">
                <a:solidFill>
                  <a:srgbClr val="FFFFFF"/>
                </a:solidFill>
                <a:latin typeface="Times New Roman" panose="02020603050405020304" pitchFamily="18" charset="0"/>
                <a:cs typeface="Times New Roman" panose="02020603050405020304" pitchFamily="18" charset="0"/>
              </a:rPr>
              <a:t>The infant Bacchus aside Silenus on his donkey ,  bronze sculpture</a:t>
            </a:r>
          </a:p>
          <a:p>
            <a:pPr algn="l" fontAlgn="base">
              <a:lnSpc>
                <a:spcPct val="100000"/>
              </a:lnSpc>
              <a:spcBef>
                <a:spcPct val="0"/>
              </a:spcBef>
              <a:spcAft>
                <a:spcPct val="0"/>
              </a:spcAft>
              <a:buFontTx/>
              <a:buNone/>
            </a:pPr>
            <a:endParaRPr lang="en-US" altLang="he-IL" sz="1600" b="1" i="1">
              <a:solidFill>
                <a:srgbClr val="FFFFFF"/>
              </a:solidFill>
              <a:latin typeface="Times New Roman" panose="02020603050405020304" pitchFamily="18" charset="0"/>
              <a:cs typeface="Times New Roman" panose="02020603050405020304" pitchFamily="18" charset="0"/>
            </a:endParaRPr>
          </a:p>
        </p:txBody>
      </p:sp>
      <p:pic>
        <p:nvPicPr>
          <p:cNvPr id="20484" name="תמונה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4325" y="71438"/>
            <a:ext cx="2387600" cy="669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728922"/>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52A3F"/>
        </a:solidFill>
        <a:effectLst/>
      </p:bgPr>
    </p:bg>
    <p:spTree>
      <p:nvGrpSpPr>
        <p:cNvPr id="1" name=""/>
        <p:cNvGrpSpPr/>
        <p:nvPr/>
      </p:nvGrpSpPr>
      <p:grpSpPr>
        <a:xfrm>
          <a:off x="0" y="0"/>
          <a:ext cx="0" cy="0"/>
          <a:chOff x="0" y="0"/>
          <a:chExt cx="0" cy="0"/>
        </a:xfrm>
      </p:grpSpPr>
      <p:pic>
        <p:nvPicPr>
          <p:cNvPr id="21506"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4788"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אליפסה 4"/>
          <p:cNvSpPr/>
          <p:nvPr/>
        </p:nvSpPr>
        <p:spPr>
          <a:xfrm>
            <a:off x="7445375" y="1658938"/>
            <a:ext cx="1143000" cy="12668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21508" name="מלבן 5"/>
          <p:cNvSpPr>
            <a:spLocks noChangeArrowheads="1"/>
          </p:cNvSpPr>
          <p:nvPr/>
        </p:nvSpPr>
        <p:spPr bwMode="auto">
          <a:xfrm>
            <a:off x="9094788" y="490538"/>
            <a:ext cx="2932112"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זכר לדימויים מיתולוגיים של החמור הוא הסיפור בדבר אוזני החמור שהצמיח אפולון למלך מידאס לאחר שמידאס פסק כי נגינתו של הסאטיר מרסיאס הייתה טובה יותר מזו שלו.</a:t>
            </a:r>
          </a:p>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על כך הגיב אפולון:</a:t>
            </a:r>
          </a:p>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"רק חמור לא יכול להבדיל בין נגינתו של אל לבין נגינתו של סאטיר".</a:t>
            </a:r>
          </a:p>
        </p:txBody>
      </p:sp>
      <p:sp>
        <p:nvSpPr>
          <p:cNvPr id="21509" name="מלבן 7"/>
          <p:cNvSpPr>
            <a:spLocks noChangeArrowheads="1"/>
          </p:cNvSpPr>
          <p:nvPr/>
        </p:nvSpPr>
        <p:spPr bwMode="auto">
          <a:xfrm>
            <a:off x="8469313" y="5811838"/>
            <a:ext cx="37226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Workshop of Jacob Jordaens (1593–1678)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The Judgement of Midas</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Museum of Fine Arts, Ghent </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394714"/>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6D9"/>
        </a:solidFill>
        <a:effectLst/>
      </p:bgPr>
    </p:bg>
    <p:spTree>
      <p:nvGrpSpPr>
        <p:cNvPr id="1" name=""/>
        <p:cNvGrpSpPr/>
        <p:nvPr/>
      </p:nvGrpSpPr>
      <p:grpSpPr>
        <a:xfrm>
          <a:off x="0" y="0"/>
          <a:ext cx="0" cy="0"/>
          <a:chOff x="0" y="0"/>
          <a:chExt cx="0" cy="0"/>
        </a:xfrm>
      </p:grpSpPr>
      <p:sp>
        <p:nvSpPr>
          <p:cNvPr id="4098" name="מציין מיקום תוכן 2"/>
          <p:cNvSpPr>
            <a:spLocks noGrp="1"/>
          </p:cNvSpPr>
          <p:nvPr>
            <p:ph idx="1"/>
          </p:nvPr>
        </p:nvSpPr>
        <p:spPr>
          <a:xfrm>
            <a:off x="5705475" y="1066800"/>
            <a:ext cx="5976938" cy="4351338"/>
          </a:xfrm>
        </p:spPr>
        <p:txBody>
          <a:bodyPr/>
          <a:lstStyle/>
          <a:p>
            <a:pPr marL="0" indent="0" eaLnBrk="1" hangingPunct="1">
              <a:lnSpc>
                <a:spcPct val="150000"/>
              </a:lnSpc>
              <a:buFont typeface="Arial" panose="020B0604020202020204" pitchFamily="34" charset="0"/>
              <a:buNone/>
            </a:pPr>
            <a:r>
              <a:rPr lang="he-IL" altLang="he-IL" sz="1400" smtClean="0">
                <a:solidFill>
                  <a:srgbClr val="6A310A"/>
                </a:solidFill>
                <a:latin typeface="Tahoma" panose="020B0604030504040204" pitchFamily="34" charset="0"/>
                <a:cs typeface="Tahoma" panose="020B0604030504040204" pitchFamily="34" charset="0"/>
              </a:rPr>
              <a:t>אצל עמים שונים היה החמור קשור בפולחן האלים. בתעודות מארי מדובר בזבח חמור בשעת כריתת ברית. קרבן אתון נזכר גם בכתובות אוגרית. האל המצרי סת מתואר לפעמים כבעל ראש חמור</a:t>
            </a:r>
          </a:p>
        </p:txBody>
      </p:sp>
      <p:pic>
        <p:nvPicPr>
          <p:cNvPr id="4099"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577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מלבן 4"/>
          <p:cNvSpPr>
            <a:spLocks noChangeArrowheads="1"/>
          </p:cNvSpPr>
          <p:nvPr/>
        </p:nvSpPr>
        <p:spPr bwMode="auto">
          <a:xfrm>
            <a:off x="5308600" y="6550025"/>
            <a:ext cx="3227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en-US" altLang="he-IL" sz="1400" b="1" i="1">
                <a:solidFill>
                  <a:srgbClr val="6A310A"/>
                </a:solidFill>
                <a:latin typeface="Times New Roman" panose="02020603050405020304" pitchFamily="18" charset="0"/>
                <a:cs typeface="Times New Roman" panose="02020603050405020304" pitchFamily="18" charset="0"/>
              </a:rPr>
              <a:t>Wall relief of Seth, temple of Edfu, Egypt</a:t>
            </a:r>
            <a:endParaRPr lang="he-IL" altLang="he-IL" sz="1400" b="1" i="1">
              <a:solidFill>
                <a:srgbClr val="6A310A"/>
              </a:solidFill>
              <a:latin typeface="Times New Roman" panose="02020603050405020304" pitchFamily="18" charset="0"/>
              <a:cs typeface="Times New Roman" panose="02020603050405020304" pitchFamily="18" charset="0"/>
            </a:endParaRPr>
          </a:p>
        </p:txBody>
      </p:sp>
      <p:sp>
        <p:nvSpPr>
          <p:cNvPr id="4101" name="מלבן 1"/>
          <p:cNvSpPr>
            <a:spLocks noChangeArrowheads="1"/>
          </p:cNvSpPr>
          <p:nvPr/>
        </p:nvSpPr>
        <p:spPr bwMode="auto">
          <a:xfrm>
            <a:off x="9548813" y="592138"/>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he-IL" altLang="he-IL" sz="1400" b="1">
                <a:solidFill>
                  <a:srgbClr val="6A310A"/>
                </a:solidFill>
                <a:latin typeface="Tahoma" panose="020B0604030504040204" pitchFamily="34" charset="0"/>
                <a:cs typeface="Tahoma" panose="020B0604030504040204" pitchFamily="34" charset="0"/>
              </a:rPr>
              <a:t>החמור ופולחני האלים</a:t>
            </a:r>
          </a:p>
        </p:txBody>
      </p:sp>
    </p:spTree>
    <p:extLst>
      <p:ext uri="{BB962C8B-B14F-4D97-AF65-F5344CB8AC3E}">
        <p14:creationId xmlns:p14="http://schemas.microsoft.com/office/powerpoint/2010/main" val="233988951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2240E"/>
        </a:solidFill>
        <a:effectLst/>
      </p:bgPr>
    </p:bg>
    <p:spTree>
      <p:nvGrpSpPr>
        <p:cNvPr id="1" name=""/>
        <p:cNvGrpSpPr/>
        <p:nvPr/>
      </p:nvGrpSpPr>
      <p:grpSpPr>
        <a:xfrm>
          <a:off x="0" y="0"/>
          <a:ext cx="0" cy="0"/>
          <a:chOff x="0" y="0"/>
          <a:chExt cx="0" cy="0"/>
        </a:xfrm>
      </p:grpSpPr>
      <p:pic>
        <p:nvPicPr>
          <p:cNvPr id="2253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3563" y="365125"/>
            <a:ext cx="874395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אליפסה 4"/>
          <p:cNvSpPr/>
          <p:nvPr/>
        </p:nvSpPr>
        <p:spPr>
          <a:xfrm>
            <a:off x="7275513" y="1441450"/>
            <a:ext cx="914400" cy="914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22532" name="מלבן 5"/>
          <p:cNvSpPr>
            <a:spLocks noChangeArrowheads="1"/>
          </p:cNvSpPr>
          <p:nvPr/>
        </p:nvSpPr>
        <p:spPr bwMode="auto">
          <a:xfrm>
            <a:off x="1736725" y="6462713"/>
            <a:ext cx="8196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CLERCK, Hendrik de, The Punishment of Midas, c. 1620, Rijksmuseum, Amsterdam</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6632371"/>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0CECE">
            <a:alpha val="34117"/>
          </a:srgbClr>
        </a:solidFill>
        <a:effectLst/>
      </p:bgPr>
    </p:bg>
    <p:spTree>
      <p:nvGrpSpPr>
        <p:cNvPr id="1" name=""/>
        <p:cNvGrpSpPr/>
        <p:nvPr/>
      </p:nvGrpSpPr>
      <p:grpSpPr>
        <a:xfrm>
          <a:off x="0" y="0"/>
          <a:ext cx="0" cy="0"/>
          <a:chOff x="0" y="0"/>
          <a:chExt cx="0" cy="0"/>
        </a:xfrm>
      </p:grpSpPr>
      <p:sp>
        <p:nvSpPr>
          <p:cNvPr id="23554" name="מלבן 3"/>
          <p:cNvSpPr>
            <a:spLocks noChangeArrowheads="1"/>
          </p:cNvSpPr>
          <p:nvPr/>
        </p:nvSpPr>
        <p:spPr bwMode="auto">
          <a:xfrm>
            <a:off x="73025" y="80963"/>
            <a:ext cx="11958638"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000000"/>
                </a:solidFill>
                <a:latin typeface="Tahoma" panose="020B0604030504040204" pitchFamily="34" charset="0"/>
                <a:cs typeface="Tahoma" panose="020B0604030504040204" pitchFamily="34" charset="0"/>
              </a:rPr>
              <a:t>מעשה בהרה שהתקוטטה עם זאוס בגלל הרקולס,  והפייסטוס צידד בזכותה של אמו. בכעסו תפס זאוס ברגלו של הפייסטוס והשליכו מן האולימפוס ארצה.  הפייסטוס היה נתון יום שלם בין השמים והארץ ולפנות ערב נפל על האי למנוס. בנפילה זו נפגע ונשאר צולע על ירכו. </a:t>
            </a:r>
          </a:p>
          <a:p>
            <a:pPr fontAlgn="base">
              <a:lnSpc>
                <a:spcPct val="150000"/>
              </a:lnSpc>
              <a:spcBef>
                <a:spcPct val="0"/>
              </a:spcBef>
              <a:spcAft>
                <a:spcPct val="0"/>
              </a:spcAft>
              <a:buFontTx/>
              <a:buNone/>
            </a:pPr>
            <a:r>
              <a:rPr lang="he-IL" altLang="he-IL" sz="1400">
                <a:solidFill>
                  <a:srgbClr val="000000"/>
                </a:solidFill>
                <a:latin typeface="Tahoma" panose="020B0604030504040204" pitchFamily="34" charset="0"/>
                <a:cs typeface="Tahoma" panose="020B0604030504040204" pitchFamily="34" charset="0"/>
              </a:rPr>
              <a:t>מסורת אחרת מספרת כי הפייסטוס היה מכוער ופיסח, כפות רגליו היו הפוכות: אצבעות לאחור ועקבים לפנים והרה אימו, שנתביישה בו, החליטה להעלימו מעיניהם של אלי האולימפוס והשליכה אותו ממרומי ההר. הפייסטוס נפל לתוך האוקיינוס ותטיס ואורינומי הצילו אותו מטביעה רפאו את פצעיו ונתנו לו מחסה במשך תשע שנים. כשבגר והיה לנער מסרה אותו תטיס לידי משפחת קיקלופים, שגידלוהו ולימדו אותו את מלאכת הנפחות. יום אחד הגיע זאוס למקום עבודתו של הפייסטוס, התפעל מאוד מעבודתו היפה והזמין אותו להעביר את הנפחייה שלו אל האולימפוס. הפייסטוס בנה כסאות מלכות לזאוס, האדס, ולפוסידון ועוד כיסא זהב אחד יפה ומעוטר מכל האחרים הכין בשביל אמו הרה. כדי להתנקם באמו עשה הפייסטוס את הכסא כך  שהיו בו אזיקים מוסתרים, וכל מי שישב עליו רותק אליו בלא שיכול לזוז ממקומו. את הכסא שלח הפייסטוס לאמו וכשישבה עליו נצמדה אליו ושוב לא יכלה לקום. הבעיה נפתרה רק עם התערבותו של דיוניסוס, שהישקה את הפייסטוס יין, גרם לו לשכוח את עלבונו וכאבו הרכיבו על חמור אל הר האלים. בהיותו שם, ניאות הפייסטוס לשחרר את הרה לאחר שהובטחה לו אפרודיטה, אלת היופי והאהבה, לאישה.</a:t>
            </a:r>
          </a:p>
          <a:p>
            <a:pPr fontAlgn="base">
              <a:lnSpc>
                <a:spcPct val="150000"/>
              </a:lnSpc>
              <a:spcBef>
                <a:spcPct val="0"/>
              </a:spcBef>
              <a:spcAft>
                <a:spcPct val="0"/>
              </a:spcAft>
              <a:buFontTx/>
              <a:buNone/>
            </a:pPr>
            <a:endParaRPr lang="he-IL" altLang="he-IL" sz="1400">
              <a:solidFill>
                <a:srgbClr val="000000"/>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he-IL" altLang="he-IL" sz="1400">
              <a:solidFill>
                <a:srgbClr val="000000"/>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endParaRPr lang="he-IL" altLang="he-IL" sz="1400">
              <a:solidFill>
                <a:srgbClr val="000000"/>
              </a:solidFill>
              <a:latin typeface="Tahoma" panose="020B0604030504040204" pitchFamily="34" charset="0"/>
              <a:cs typeface="Tahoma" panose="020B0604030504040204" pitchFamily="34" charset="0"/>
            </a:endParaRPr>
          </a:p>
        </p:txBody>
      </p:sp>
      <p:pic>
        <p:nvPicPr>
          <p:cNvPr id="23555" name="תמונה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63" y="3265488"/>
            <a:ext cx="51371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תמונה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7413" y="3319463"/>
            <a:ext cx="34242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מלבן 7"/>
          <p:cNvSpPr>
            <a:spLocks noChangeArrowheads="1"/>
          </p:cNvSpPr>
          <p:nvPr/>
        </p:nvSpPr>
        <p:spPr bwMode="auto">
          <a:xfrm>
            <a:off x="107950" y="5983288"/>
            <a:ext cx="1173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Hephaistos returns to Olympos, riding on the back of a donkey, and holding a hammer and tongs in his hands. He is led by Dionysos, carrying a thyrsos (pine-cone tipped staff) and drinking cup, and a Satyriskos (boy satyr) playing the double-flute. Queen Hera, wearing a crown and veil, sits trapped on her throne, a cursed gift from Hephaistos, who sought to punish her for casting him out of Olympos as a babe.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Attic Red Figure  Skyphos, ca 430 - 420 BC, Toledo Museum of Art, Toledo, Ohio</a:t>
            </a:r>
          </a:p>
        </p:txBody>
      </p:sp>
    </p:spTree>
    <p:extLst>
      <p:ext uri="{BB962C8B-B14F-4D97-AF65-F5344CB8AC3E}">
        <p14:creationId xmlns:p14="http://schemas.microsoft.com/office/powerpoint/2010/main" val="3742100622"/>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471488"/>
            <a:ext cx="51435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מלבן 4"/>
          <p:cNvSpPr>
            <a:spLocks noChangeArrowheads="1"/>
          </p:cNvSpPr>
          <p:nvPr/>
        </p:nvSpPr>
        <p:spPr bwMode="auto">
          <a:xfrm>
            <a:off x="314325" y="6176963"/>
            <a:ext cx="6249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Attic Red-figure Column Krater, 470 - 460 BC</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Museum of Cycladic Art</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pic>
        <p:nvPicPr>
          <p:cNvPr id="25604" name="תמונה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2450" y="1519238"/>
            <a:ext cx="620712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מלבן 6"/>
          <p:cNvSpPr>
            <a:spLocks noChangeArrowheads="1"/>
          </p:cNvSpPr>
          <p:nvPr/>
        </p:nvSpPr>
        <p:spPr bwMode="auto">
          <a:xfrm>
            <a:off x="5549900" y="6176963"/>
            <a:ext cx="3938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Attic Red Figure, Calyx krater, ca 430 BC</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Antikensammlungen, Munich</a:t>
            </a:r>
          </a:p>
        </p:txBody>
      </p:sp>
      <p:sp>
        <p:nvSpPr>
          <p:cNvPr id="25606" name="מלבן 7"/>
          <p:cNvSpPr>
            <a:spLocks noChangeArrowheads="1"/>
          </p:cNvSpPr>
          <p:nvPr/>
        </p:nvSpPr>
        <p:spPr bwMode="auto">
          <a:xfrm>
            <a:off x="7656513" y="627063"/>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en-US" altLang="he-IL" sz="1400">
                <a:solidFill>
                  <a:srgbClr val="FFFFFF"/>
                </a:solidFill>
                <a:latin typeface="Tahoma" panose="020B0604030504040204" pitchFamily="34" charset="0"/>
                <a:cs typeface="Tahoma" panose="020B0604030504040204" pitchFamily="34" charset="0"/>
              </a:rPr>
              <a:t>THE RETURN OF HEPHAISTOS </a:t>
            </a:r>
          </a:p>
        </p:txBody>
      </p:sp>
    </p:spTree>
    <p:extLst>
      <p:ext uri="{BB962C8B-B14F-4D97-AF65-F5344CB8AC3E}">
        <p14:creationId xmlns:p14="http://schemas.microsoft.com/office/powerpoint/2010/main" val="399313163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FBFBF">
            <a:alpha val="89018"/>
          </a:srgbClr>
        </a:solidFill>
        <a:effectLst/>
      </p:bgPr>
    </p:bg>
    <p:spTree>
      <p:nvGrpSpPr>
        <p:cNvPr id="1" name=""/>
        <p:cNvGrpSpPr/>
        <p:nvPr/>
      </p:nvGrpSpPr>
      <p:grpSpPr>
        <a:xfrm>
          <a:off x="0" y="0"/>
          <a:ext cx="0" cy="0"/>
          <a:chOff x="0" y="0"/>
          <a:chExt cx="0" cy="0"/>
        </a:xfrm>
      </p:grpSpPr>
      <p:sp>
        <p:nvSpPr>
          <p:cNvPr id="26626" name="מלבן 4"/>
          <p:cNvSpPr>
            <a:spLocks noChangeArrowheads="1"/>
          </p:cNvSpPr>
          <p:nvPr/>
        </p:nvSpPr>
        <p:spPr bwMode="auto">
          <a:xfrm>
            <a:off x="6892925" y="4826000"/>
            <a:ext cx="52990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endParaRPr lang="en-US" altLang="he-IL" sz="1400" b="1" i="1">
              <a:solidFill>
                <a:srgbClr val="000000"/>
              </a:solidFill>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Hephaistos is led back to heaven by the god Dionysos.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The pair ride together on the back of a donkey, one wearing a workman's hat and carrying tongs, the other crowned with ivy and holding a drinking cup.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A flute-playing Satyros leads the procession, followed by a Satyriskos (boy satyr) waving the thyrsos (pine-cone tipped staff) of Dionysos.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Attic Red Figure Oinochoe,  ca 430 BC</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Metropolitan Museum of Art, New York </a:t>
            </a:r>
          </a:p>
        </p:txBody>
      </p:sp>
      <p:pic>
        <p:nvPicPr>
          <p:cNvPr id="26627"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6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41372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04D10"/>
        </a:solidFill>
        <a:effectLst/>
      </p:bgPr>
    </p:bg>
    <p:spTree>
      <p:nvGrpSpPr>
        <p:cNvPr id="1" name=""/>
        <p:cNvGrpSpPr/>
        <p:nvPr/>
      </p:nvGrpSpPr>
      <p:grpSpPr>
        <a:xfrm>
          <a:off x="0" y="0"/>
          <a:ext cx="0" cy="0"/>
          <a:chOff x="0" y="0"/>
          <a:chExt cx="0" cy="0"/>
        </a:xfrm>
      </p:grpSpPr>
      <p:sp>
        <p:nvSpPr>
          <p:cNvPr id="27650" name="כותרת 1"/>
          <p:cNvSpPr>
            <a:spLocks noGrp="1"/>
          </p:cNvSpPr>
          <p:nvPr>
            <p:ph type="title"/>
          </p:nvPr>
        </p:nvSpPr>
        <p:spPr/>
        <p:txBody>
          <a:bodyPr/>
          <a:lstStyle/>
          <a:p>
            <a:pPr eaLnBrk="1" hangingPunct="1"/>
            <a:endParaRPr lang="he-IL" altLang="he-IL" smtClean="0"/>
          </a:p>
        </p:txBody>
      </p:sp>
      <p:pic>
        <p:nvPicPr>
          <p:cNvPr id="27651" name="תמונה 3"/>
          <p:cNvPicPr>
            <a:picLocks noChangeAspect="1"/>
          </p:cNvPicPr>
          <p:nvPr/>
        </p:nvPicPr>
        <p:blipFill>
          <a:blip r:embed="rId3">
            <a:extLst>
              <a:ext uri="{28A0092B-C50C-407E-A947-70E740481C1C}">
                <a14:useLocalDpi xmlns:a14="http://schemas.microsoft.com/office/drawing/2010/main" val="0"/>
              </a:ext>
            </a:extLst>
          </a:blip>
          <a:srcRect r="3"/>
          <a:stretch>
            <a:fillRect/>
          </a:stretch>
        </p:blipFill>
        <p:spPr bwMode="auto">
          <a:xfrm>
            <a:off x="0" y="0"/>
            <a:ext cx="122047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מלבן 4"/>
          <p:cNvSpPr>
            <a:spLocks noChangeArrowheads="1"/>
          </p:cNvSpPr>
          <p:nvPr/>
        </p:nvSpPr>
        <p:spPr bwMode="auto">
          <a:xfrm>
            <a:off x="117475" y="5991225"/>
            <a:ext cx="87931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Hephaistos, who rides his mule as though it were a horse, is escorted by Dionysos.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Terracotta , Attic black-figure kylix, ca. 550 B.C.</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The Metropolitan Museum of Art, New York</a:t>
            </a:r>
          </a:p>
        </p:txBody>
      </p:sp>
    </p:spTree>
    <p:extLst>
      <p:ext uri="{BB962C8B-B14F-4D97-AF65-F5344CB8AC3E}">
        <p14:creationId xmlns:p14="http://schemas.microsoft.com/office/powerpoint/2010/main" val="47701366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7450D"/>
        </a:solidFill>
        <a:effectLst/>
      </p:bgPr>
    </p:bg>
    <p:spTree>
      <p:nvGrpSpPr>
        <p:cNvPr id="1" name=""/>
        <p:cNvGrpSpPr/>
        <p:nvPr/>
      </p:nvGrpSpPr>
      <p:grpSpPr>
        <a:xfrm>
          <a:off x="0" y="0"/>
          <a:ext cx="0" cy="0"/>
          <a:chOff x="0" y="0"/>
          <a:chExt cx="0" cy="0"/>
        </a:xfrm>
      </p:grpSpPr>
      <p:pic>
        <p:nvPicPr>
          <p:cNvPr id="29698"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050" y="525463"/>
            <a:ext cx="714375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מלבן 4"/>
          <p:cNvSpPr>
            <a:spLocks noChangeArrowheads="1"/>
          </p:cNvSpPr>
          <p:nvPr/>
        </p:nvSpPr>
        <p:spPr bwMode="auto">
          <a:xfrm>
            <a:off x="7670800" y="5767388"/>
            <a:ext cx="452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Terracotta figurine of a donkey carrying vessels</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Archaeological Museum of Rhodes</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
        <p:nvSpPr>
          <p:cNvPr id="29700" name="TextBox 5"/>
          <p:cNvSpPr txBox="1">
            <a:spLocks noChangeArrowheads="1"/>
          </p:cNvSpPr>
          <p:nvPr/>
        </p:nvSpPr>
        <p:spPr bwMode="auto">
          <a:xfrm>
            <a:off x="7556500" y="796925"/>
            <a:ext cx="42703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במאה השלישית לפנה"ס,  הסופר היווני מנסיאס מפטראס ומאוחר יותר טקיטוס ופלוטרך הרומיים העלילו על היהודים עלילת פולחן החמור ואף הקרבת קרבן-אדם אחת  ל-3 או ל-7 שנים. </a:t>
            </a:r>
          </a:p>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יוסף בן מתתיהו דן בעלילות אלו (נגד אפיון, ב, ז-ח).</a:t>
            </a:r>
          </a:p>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לאחר מכן טפלו את האשמת פולחן החמור על הנוצרים הראשונים.</a:t>
            </a:r>
          </a:p>
        </p:txBody>
      </p:sp>
    </p:spTree>
    <p:extLst>
      <p:ext uri="{BB962C8B-B14F-4D97-AF65-F5344CB8AC3E}">
        <p14:creationId xmlns:p14="http://schemas.microsoft.com/office/powerpoint/2010/main" val="1419063746"/>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4141E"/>
        </a:solidFill>
        <a:effectLst/>
      </p:bgPr>
    </p:bg>
    <p:spTree>
      <p:nvGrpSpPr>
        <p:cNvPr id="1" name=""/>
        <p:cNvGrpSpPr/>
        <p:nvPr/>
      </p:nvGrpSpPr>
      <p:grpSpPr>
        <a:xfrm>
          <a:off x="0" y="0"/>
          <a:ext cx="0" cy="0"/>
          <a:chOff x="0" y="0"/>
          <a:chExt cx="0" cy="0"/>
        </a:xfrm>
      </p:grpSpPr>
      <p:pic>
        <p:nvPicPr>
          <p:cNvPr id="3072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689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מלבן 5"/>
          <p:cNvSpPr/>
          <p:nvPr/>
        </p:nvSpPr>
        <p:spPr>
          <a:xfrm>
            <a:off x="5307497" y="94926"/>
            <a:ext cx="6790746" cy="2691250"/>
          </a:xfrm>
          <a:prstGeom prst="rect">
            <a:avLst/>
          </a:prstGeom>
          <a:noFill/>
        </p:spPr>
        <p:txBody>
          <a:bodyPr>
            <a:spAutoFit/>
          </a:bodyPr>
          <a:lstStyle/>
          <a:p>
            <a:pPr algn="ctr">
              <a:lnSpc>
                <a:spcPct val="150000"/>
              </a:lnSpc>
              <a:defRPr/>
            </a:pPr>
            <a:r>
              <a:rPr lang="he-IL" sz="6000" b="1" spc="50" dirty="0">
                <a:ln w="0">
                  <a:solidFill>
                    <a:prstClr val="white"/>
                  </a:solidFill>
                </a:ln>
                <a:solidFill>
                  <a:prstClr val="white"/>
                </a:solidFill>
                <a:effectLst>
                  <a:outerShdw blurRad="50800" dist="38100" dir="8100000" algn="tr" rotWithShape="0">
                    <a:prstClr val="black">
                      <a:alpha val="40000"/>
                    </a:prstClr>
                  </a:outerShdw>
                </a:effectLst>
              </a:rPr>
              <a:t>החמור בספרות ובפולקלור</a:t>
            </a:r>
          </a:p>
        </p:txBody>
      </p:sp>
    </p:spTree>
    <p:extLst>
      <p:ext uri="{BB962C8B-B14F-4D97-AF65-F5344CB8AC3E}">
        <p14:creationId xmlns:p14="http://schemas.microsoft.com/office/powerpoint/2010/main" val="1579998581"/>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6633">
            <a:alpha val="41960"/>
          </a:srgbClr>
        </a:solidFill>
        <a:effectLst/>
      </p:bgPr>
    </p:bg>
    <p:spTree>
      <p:nvGrpSpPr>
        <p:cNvPr id="1" name=""/>
        <p:cNvGrpSpPr/>
        <p:nvPr/>
      </p:nvGrpSpPr>
      <p:grpSpPr>
        <a:xfrm>
          <a:off x="0" y="0"/>
          <a:ext cx="0" cy="0"/>
          <a:chOff x="0" y="0"/>
          <a:chExt cx="0" cy="0"/>
        </a:xfrm>
      </p:grpSpPr>
      <p:pic>
        <p:nvPicPr>
          <p:cNvPr id="31746"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561975"/>
            <a:ext cx="7513638"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מלבן 4"/>
          <p:cNvSpPr>
            <a:spLocks noChangeArrowheads="1"/>
          </p:cNvSpPr>
          <p:nvPr/>
        </p:nvSpPr>
        <p:spPr bwMode="auto">
          <a:xfrm>
            <a:off x="298450" y="6032500"/>
            <a:ext cx="9053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2A1500"/>
                </a:solidFill>
                <a:latin typeface="Times New Roman" panose="02020603050405020304" pitchFamily="18" charset="0"/>
                <a:cs typeface="Times New Roman" panose="02020603050405020304" pitchFamily="18" charset="0"/>
              </a:rPr>
              <a:t> Marcus Gheeraerts the Elder, An illustration of a laden ass eating thistles </a:t>
            </a:r>
          </a:p>
          <a:p>
            <a:pPr algn="l" fontAlgn="base">
              <a:lnSpc>
                <a:spcPct val="100000"/>
              </a:lnSpc>
              <a:spcBef>
                <a:spcPct val="0"/>
              </a:spcBef>
              <a:spcAft>
                <a:spcPct val="0"/>
              </a:spcAft>
              <a:buFontTx/>
              <a:buNone/>
            </a:pPr>
            <a:r>
              <a:rPr lang="en-US" altLang="he-IL" sz="1400" b="1" i="1">
                <a:solidFill>
                  <a:srgbClr val="2A1500"/>
                </a:solidFill>
                <a:latin typeface="Times New Roman" panose="02020603050405020304" pitchFamily="18" charset="0"/>
                <a:cs typeface="Times New Roman" panose="02020603050405020304" pitchFamily="18" charset="0"/>
              </a:rPr>
              <a:t>The Flemish fable collection De warachtighe fabulen der dieren (Written by Aesop)  (1567)</a:t>
            </a:r>
            <a:endParaRPr lang="he-IL" altLang="he-IL" sz="1400" b="1" i="1">
              <a:solidFill>
                <a:srgbClr val="2A1500"/>
              </a:solidFill>
              <a:latin typeface="Times New Roman" panose="02020603050405020304" pitchFamily="18" charset="0"/>
              <a:cs typeface="Times New Roman" panose="02020603050405020304" pitchFamily="18" charset="0"/>
            </a:endParaRPr>
          </a:p>
        </p:txBody>
      </p:sp>
      <p:sp>
        <p:nvSpPr>
          <p:cNvPr id="31748" name="TextBox 7"/>
          <p:cNvSpPr txBox="1">
            <a:spLocks noChangeArrowheads="1"/>
          </p:cNvSpPr>
          <p:nvPr/>
        </p:nvSpPr>
        <p:spPr bwMode="auto">
          <a:xfrm>
            <a:off x="8004175" y="658813"/>
            <a:ext cx="384333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2A1500"/>
                </a:solidFill>
                <a:latin typeface="Tahoma" panose="020B0604030504040204" pitchFamily="34" charset="0"/>
                <a:cs typeface="Tahoma" panose="020B0604030504040204" pitchFamily="34" charset="0"/>
              </a:rPr>
              <a:t>החמור תופס מקום נכבד בפתגמים ובסיפורים של עמים רבים.  הוא מופיע בעשרים ושבעה משלים של איזופוס.</a:t>
            </a:r>
          </a:p>
        </p:txBody>
      </p:sp>
      <p:pic>
        <p:nvPicPr>
          <p:cNvPr id="31749" name="תמונה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3425" y="2032000"/>
            <a:ext cx="34480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050256"/>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43C0C">
            <a:alpha val="21960"/>
          </a:srgbClr>
        </a:solidFill>
        <a:effectLst/>
      </p:bgPr>
    </p:bg>
    <p:spTree>
      <p:nvGrpSpPr>
        <p:cNvPr id="1" name=""/>
        <p:cNvGrpSpPr/>
        <p:nvPr/>
      </p:nvGrpSpPr>
      <p:grpSpPr>
        <a:xfrm>
          <a:off x="0" y="0"/>
          <a:ext cx="0" cy="0"/>
          <a:chOff x="0" y="0"/>
          <a:chExt cx="0" cy="0"/>
        </a:xfrm>
      </p:grpSpPr>
      <p:pic>
        <p:nvPicPr>
          <p:cNvPr id="32770" name="מציין מיקום תוכן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6725" y="357188"/>
            <a:ext cx="3976688" cy="6113462"/>
          </a:xfrm>
        </p:spPr>
      </p:pic>
      <p:pic>
        <p:nvPicPr>
          <p:cNvPr id="32771" name="תמונה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0175" y="357188"/>
            <a:ext cx="48736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מלבן 5"/>
          <p:cNvSpPr>
            <a:spLocks noChangeArrowheads="1"/>
          </p:cNvSpPr>
          <p:nvPr/>
        </p:nvSpPr>
        <p:spPr bwMode="auto">
          <a:xfrm>
            <a:off x="6400800" y="6519863"/>
            <a:ext cx="2998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The Lion, the fox, and the donkey</a:t>
            </a:r>
            <a:endParaRPr lang="he-IL" altLang="he-IL" sz="1400" b="1" i="1">
              <a:solidFill>
                <a:srgbClr val="000000"/>
              </a:solidFill>
              <a:latin typeface="Times New Roman" panose="02020603050405020304" pitchFamily="18" charset="0"/>
              <a:cs typeface="Times New Roman" panose="02020603050405020304" pitchFamily="18" charset="0"/>
            </a:endParaRPr>
          </a:p>
        </p:txBody>
      </p:sp>
      <p:sp>
        <p:nvSpPr>
          <p:cNvPr id="32773" name="מלבן 6"/>
          <p:cNvSpPr>
            <a:spLocks noChangeArrowheads="1"/>
          </p:cNvSpPr>
          <p:nvPr/>
        </p:nvSpPr>
        <p:spPr bwMode="auto">
          <a:xfrm>
            <a:off x="342900" y="6550025"/>
            <a:ext cx="1927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The Ass and his Master</a:t>
            </a:r>
            <a:endParaRPr lang="he-IL" altLang="he-IL" sz="1400" b="1" i="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3944079"/>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25252">
            <a:alpha val="12941"/>
          </a:srgbClr>
        </a:solidFill>
        <a:effectLst/>
      </p:bgPr>
    </p:bg>
    <p:spTree>
      <p:nvGrpSpPr>
        <p:cNvPr id="1" name=""/>
        <p:cNvGrpSpPr/>
        <p:nvPr/>
      </p:nvGrpSpPr>
      <p:grpSpPr>
        <a:xfrm>
          <a:off x="0" y="0"/>
          <a:ext cx="0" cy="0"/>
          <a:chOff x="0" y="0"/>
          <a:chExt cx="0" cy="0"/>
        </a:xfrm>
      </p:grpSpPr>
      <p:pic>
        <p:nvPicPr>
          <p:cNvPr id="33794"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6088" y="596900"/>
            <a:ext cx="5715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מלבן 2"/>
          <p:cNvSpPr>
            <a:spLocks noChangeArrowheads="1"/>
          </p:cNvSpPr>
          <p:nvPr/>
        </p:nvSpPr>
        <p:spPr bwMode="auto">
          <a:xfrm>
            <a:off x="6161088" y="5797550"/>
            <a:ext cx="317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1D3A"/>
                </a:solidFill>
                <a:latin typeface="Times New Roman" panose="02020603050405020304" pitchFamily="18" charset="0"/>
                <a:cs typeface="Times New Roman" panose="02020603050405020304" pitchFamily="18" charset="0"/>
              </a:rPr>
              <a:t>Walter Crane, Baby's Own Aesop (1887)</a:t>
            </a:r>
          </a:p>
          <a:p>
            <a:pPr algn="l" fontAlgn="base">
              <a:lnSpc>
                <a:spcPct val="100000"/>
              </a:lnSpc>
              <a:spcBef>
                <a:spcPct val="0"/>
              </a:spcBef>
              <a:spcAft>
                <a:spcPct val="0"/>
              </a:spcAft>
              <a:buFontTx/>
              <a:buNone/>
            </a:pPr>
            <a:r>
              <a:rPr lang="en-US" altLang="he-IL" sz="1400" b="1" i="1">
                <a:solidFill>
                  <a:srgbClr val="001D3A"/>
                </a:solidFill>
                <a:latin typeface="Times New Roman" panose="02020603050405020304" pitchFamily="18" charset="0"/>
                <a:cs typeface="Times New Roman" panose="02020603050405020304" pitchFamily="18" charset="0"/>
              </a:rPr>
              <a:t>The Ass in the Lion's Skin</a:t>
            </a:r>
            <a:endParaRPr lang="he-IL" altLang="he-IL" sz="1400" b="1" i="1">
              <a:solidFill>
                <a:srgbClr val="001D3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4669317"/>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pic>
        <p:nvPicPr>
          <p:cNvPr id="5122" name="תמונה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81525"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תמונה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2016125"/>
            <a:ext cx="683260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מלבן 5"/>
          <p:cNvSpPr>
            <a:spLocks noChangeArrowheads="1"/>
          </p:cNvSpPr>
          <p:nvPr/>
        </p:nvSpPr>
        <p:spPr bwMode="auto">
          <a:xfrm>
            <a:off x="4794250" y="6137275"/>
            <a:ext cx="4324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Mosaic  of Silenus with  his ass, Museum El Jem Tunis </a:t>
            </a:r>
            <a:endParaRPr lang="he-IL" altLang="he-IL" sz="1400" b="1" i="1">
              <a:solidFill>
                <a:srgbClr val="000000"/>
              </a:solidFill>
              <a:latin typeface="Times New Roman" panose="02020603050405020304" pitchFamily="18" charset="0"/>
              <a:cs typeface="Times New Roman" panose="02020603050405020304" pitchFamily="18" charset="0"/>
            </a:endParaRPr>
          </a:p>
        </p:txBody>
      </p:sp>
      <p:sp>
        <p:nvSpPr>
          <p:cNvPr id="5125" name="TextBox 1"/>
          <p:cNvSpPr txBox="1">
            <a:spLocks noChangeArrowheads="1"/>
          </p:cNvSpPr>
          <p:nvPr/>
        </p:nvSpPr>
        <p:spPr bwMode="auto">
          <a:xfrm>
            <a:off x="4956175" y="508000"/>
            <a:ext cx="6832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000000"/>
                </a:solidFill>
                <a:latin typeface="Tahoma" panose="020B0604030504040204" pitchFamily="34" charset="0"/>
                <a:cs typeface="Tahoma" panose="020B0604030504040204" pitchFamily="34" charset="0"/>
              </a:rPr>
              <a:t>במיתולוגיה היוונית היה סילנוס רוכב על חמור וחבריו, הסילנים, היו, כנראה, מעיקרם שדים בצורת חמורים. כך קשור החמור בדיוניסוס (בכחוס במיתולוגיה הרומית) ובפולחנו ועם המסורת על ראשית גידול הגפן. </a:t>
            </a:r>
          </a:p>
        </p:txBody>
      </p:sp>
    </p:spTree>
    <p:extLst>
      <p:ext uri="{BB962C8B-B14F-4D97-AF65-F5344CB8AC3E}">
        <p14:creationId xmlns:p14="http://schemas.microsoft.com/office/powerpoint/2010/main" val="1271032864"/>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pic>
        <p:nvPicPr>
          <p:cNvPr id="34818"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625" y="1192213"/>
            <a:ext cx="561022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מלבן 4"/>
          <p:cNvSpPr>
            <a:spLocks noChangeArrowheads="1"/>
          </p:cNvSpPr>
          <p:nvPr/>
        </p:nvSpPr>
        <p:spPr bwMode="auto">
          <a:xfrm>
            <a:off x="844550" y="5973763"/>
            <a:ext cx="68484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Edmond Malassis</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An illustration of La Fontaine's "The Ass Carrying Relics" , (1856-1941) from Fables Choisies" (Paris, 1930)</a:t>
            </a:r>
            <a:endParaRPr lang="he-IL" altLang="he-IL" sz="1400" b="1" i="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1298831"/>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F9000">
            <a:alpha val="14902"/>
          </a:srgbClr>
        </a:solidFill>
        <a:effectLst/>
      </p:bgPr>
    </p:bg>
    <p:spTree>
      <p:nvGrpSpPr>
        <p:cNvPr id="1" name=""/>
        <p:cNvGrpSpPr/>
        <p:nvPr/>
      </p:nvGrpSpPr>
      <p:grpSpPr>
        <a:xfrm>
          <a:off x="0" y="0"/>
          <a:ext cx="0" cy="0"/>
          <a:chOff x="0" y="0"/>
          <a:chExt cx="0" cy="0"/>
        </a:xfrm>
      </p:grpSpPr>
      <p:pic>
        <p:nvPicPr>
          <p:cNvPr id="35842" name="תמונה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1438" y="2241550"/>
            <a:ext cx="3752850"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תמונה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225" y="3182938"/>
            <a:ext cx="494030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מלבן 5"/>
          <p:cNvSpPr>
            <a:spLocks noChangeArrowheads="1"/>
          </p:cNvSpPr>
          <p:nvPr/>
        </p:nvSpPr>
        <p:spPr bwMode="auto">
          <a:xfrm>
            <a:off x="4786313" y="395288"/>
            <a:ext cx="71866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2A1500"/>
                </a:solidFill>
                <a:latin typeface="Tahoma" panose="020B0604030504040204" pitchFamily="34" charset="0"/>
                <a:cs typeface="Tahoma" panose="020B0604030504040204" pitchFamily="34" charset="0"/>
              </a:rPr>
              <a:t>חמורו של בורידן הוא משל מפורסם המדגים את בעיית חופש הרצון. במשל מתואר חמור הניצב במרחק שווה בין חבילת מספוא וכלי מלא מים. במצב זה החמור אינו יכול להחליט מה להעדיף. מכיוון שאינו הולך לשום מקום הוא מת מרעב ומצמא. המשל נקרא על שם הפילוסוף הצרפתי בן המאה ה-14 ז'אן בורידן, על אף שמקורו אצל אריסטו.</a:t>
            </a:r>
          </a:p>
        </p:txBody>
      </p:sp>
      <p:sp>
        <p:nvSpPr>
          <p:cNvPr id="35845" name="מלבן 7"/>
          <p:cNvSpPr>
            <a:spLocks noChangeArrowheads="1"/>
          </p:cNvSpPr>
          <p:nvPr/>
        </p:nvSpPr>
        <p:spPr bwMode="auto">
          <a:xfrm>
            <a:off x="7556500" y="5969000"/>
            <a:ext cx="4486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2A1500"/>
                </a:solidFill>
                <a:latin typeface="Times New Roman" panose="02020603050405020304" pitchFamily="18" charset="0"/>
                <a:cs typeface="Times New Roman" panose="02020603050405020304" pitchFamily="18" charset="0"/>
              </a:rPr>
              <a:t>Political cartoon c. 1900, showing the United States Congress as Buridan's ass (the two hay piles version), hesitating between a Panama route or a Nicaragua route for an Atlantic-Pacific canal.</a:t>
            </a:r>
            <a:endParaRPr lang="he-IL" altLang="he-IL" sz="1400" b="1" i="1">
              <a:solidFill>
                <a:srgbClr val="2A1500"/>
              </a:solidFill>
              <a:latin typeface="Times New Roman" panose="02020603050405020304" pitchFamily="18" charset="0"/>
              <a:cs typeface="Times New Roman" panose="02020603050405020304" pitchFamily="18" charset="0"/>
            </a:endParaRPr>
          </a:p>
        </p:txBody>
      </p:sp>
      <p:pic>
        <p:nvPicPr>
          <p:cNvPr id="35846" name="תמונה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688" y="296863"/>
            <a:ext cx="4144962"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מלבן 10"/>
          <p:cNvSpPr>
            <a:spLocks noChangeArrowheads="1"/>
          </p:cNvSpPr>
          <p:nvPr/>
        </p:nvSpPr>
        <p:spPr bwMode="auto">
          <a:xfrm>
            <a:off x="412750" y="5757863"/>
            <a:ext cx="72437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2A1500"/>
                </a:solidFill>
                <a:latin typeface="Times New Roman" panose="02020603050405020304" pitchFamily="18" charset="0"/>
                <a:cs typeface="Times New Roman" panose="02020603050405020304" pitchFamily="18" charset="0"/>
              </a:rPr>
              <a:t>Walther Eberbach - 1916 Cast Iron Satirical Medal</a:t>
            </a:r>
          </a:p>
          <a:p>
            <a:pPr algn="l" fontAlgn="base">
              <a:lnSpc>
                <a:spcPct val="100000"/>
              </a:lnSpc>
              <a:spcBef>
                <a:spcPct val="0"/>
              </a:spcBef>
              <a:spcAft>
                <a:spcPct val="0"/>
              </a:spcAft>
              <a:buFontTx/>
              <a:buNone/>
            </a:pPr>
            <a:r>
              <a:rPr lang="en-US" altLang="he-IL" sz="1400" b="1" i="1">
                <a:solidFill>
                  <a:srgbClr val="2A1500"/>
                </a:solidFill>
                <a:latin typeface="Times New Roman" panose="02020603050405020304" pitchFamily="18" charset="0"/>
                <a:cs typeface="Times New Roman" panose="02020603050405020304" pitchFamily="18" charset="0"/>
              </a:rPr>
              <a:t>Donkey, standing between a haystack on which is planted a German flag, and a small haycock, on which the French tricolor is planted. In border, "Der Esel Buridarzs" (Buridan's donkey). Reverse, an oblong shield inscribed, "Den bedenklichen Rumaenien gewidmet 1916-" (Dedicated to the doubtful Roumanians)</a:t>
            </a:r>
            <a:endParaRPr lang="he-IL" altLang="he-IL" sz="1400" b="1" i="1">
              <a:solidFill>
                <a:srgbClr val="2A15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8838591"/>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138" y="833438"/>
            <a:ext cx="6202362"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מלבן 4"/>
          <p:cNvSpPr>
            <a:spLocks noChangeArrowheads="1"/>
          </p:cNvSpPr>
          <p:nvPr/>
        </p:nvSpPr>
        <p:spPr bwMode="auto">
          <a:xfrm>
            <a:off x="352425" y="5656263"/>
            <a:ext cx="1135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A platter from the Spode Pottery in their Aesop's Fables series dating from about 1831.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This one illustrates the fable of "The Horse and the Donkey".</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pic>
        <p:nvPicPr>
          <p:cNvPr id="36868" name="תמונה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0863" y="833438"/>
            <a:ext cx="5011737"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797803"/>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9324B"/>
        </a:solidFill>
        <a:effectLst/>
      </p:bgPr>
    </p:bg>
    <p:spTree>
      <p:nvGrpSpPr>
        <p:cNvPr id="1" name=""/>
        <p:cNvGrpSpPr/>
        <p:nvPr/>
      </p:nvGrpSpPr>
      <p:grpSpPr>
        <a:xfrm>
          <a:off x="0" y="0"/>
          <a:ext cx="0" cy="0"/>
          <a:chOff x="0" y="0"/>
          <a:chExt cx="0" cy="0"/>
        </a:xfrm>
      </p:grpSpPr>
      <p:pic>
        <p:nvPicPr>
          <p:cNvPr id="3789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8738" y="1196975"/>
            <a:ext cx="554355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מלבן 4"/>
          <p:cNvSpPr>
            <a:spLocks noChangeArrowheads="1"/>
          </p:cNvSpPr>
          <p:nvPr/>
        </p:nvSpPr>
        <p:spPr bwMode="auto">
          <a:xfrm>
            <a:off x="1227138" y="5264150"/>
            <a:ext cx="5662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This 16th-century fresco by an unknown artist depicts a scene from Metamorphoses, better known as the Golden Ass</a:t>
            </a:r>
            <a:r>
              <a:rPr lang="he-IL" altLang="he-IL" sz="1400" b="1" i="1">
                <a:solidFill>
                  <a:srgbClr val="FFFFFF"/>
                </a:solidFill>
                <a:latin typeface="Times New Roman" panose="02020603050405020304" pitchFamily="18" charset="0"/>
                <a:cs typeface="Times New Roman" panose="02020603050405020304" pitchFamily="18" charset="0"/>
              </a:rPr>
              <a:t> </a:t>
            </a:r>
          </a:p>
        </p:txBody>
      </p:sp>
      <p:sp>
        <p:nvSpPr>
          <p:cNvPr id="37892" name="מלבן 7"/>
          <p:cNvSpPr>
            <a:spLocks noChangeArrowheads="1"/>
          </p:cNvSpPr>
          <p:nvPr/>
        </p:nvSpPr>
        <p:spPr bwMode="auto">
          <a:xfrm>
            <a:off x="6938963" y="1169988"/>
            <a:ext cx="4813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'המטמורפוזות', או בכינויו האחר, 'חמור הזהב', הוא רומן קומי מאת לוקיוס אפוליאוס. </a:t>
            </a:r>
          </a:p>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הוא נכתב במחצית השנייה של המאה השנייה לספירה והינו הרומן היחיד בשפה הלטינית הקלאסית ששרד במלואו עד לימינו.</a:t>
            </a:r>
          </a:p>
          <a:p>
            <a:pPr fontAlgn="base">
              <a:lnSpc>
                <a:spcPct val="150000"/>
              </a:lnSpc>
              <a:spcBef>
                <a:spcPct val="0"/>
              </a:spcBef>
              <a:spcAft>
                <a:spcPct val="0"/>
              </a:spcAft>
              <a:buFontTx/>
              <a:buNone/>
            </a:pPr>
            <a:endParaRPr lang="he-IL" altLang="he-IL" sz="14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החיבור כתוב בגוף ראשון ומגולל את סיפורו של לוקיוס, בן טובים מקורינתוס, אשר בעת ביקורו בתסאליה שביוון, עיר שהייתה ידועה כמרכז מאגי, מנסה את כוחו בכישוף. </a:t>
            </a:r>
          </a:p>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כתוצאה משימוש לא אחראי בשיקוי הלא נכון, הופך לוקיוס לחמור. בדמותו החדשה הוא עובר תלאות וייסורים עד שהוא מצליח, בעזרתה של האלה המצרית איזיס, להשיב לעצמו את דמותו האנושית. הרומן משלב אלמנטים רבים מן המיתולוגיה היוונית-רומית ומהתרבות העממית בת התקופה</a:t>
            </a:r>
          </a:p>
        </p:txBody>
      </p:sp>
    </p:spTree>
    <p:extLst>
      <p:ext uri="{BB962C8B-B14F-4D97-AF65-F5344CB8AC3E}">
        <p14:creationId xmlns:p14="http://schemas.microsoft.com/office/powerpoint/2010/main" val="114922065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pic>
        <p:nvPicPr>
          <p:cNvPr id="38914" name="תמונה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1200" y="501650"/>
            <a:ext cx="4403725"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מלבן 8"/>
          <p:cNvSpPr>
            <a:spLocks noChangeArrowheads="1"/>
          </p:cNvSpPr>
          <p:nvPr/>
        </p:nvSpPr>
        <p:spPr bwMode="auto">
          <a:xfrm>
            <a:off x="6953250" y="5780088"/>
            <a:ext cx="49149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Arthur Rackham,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Gold pieces fell down on the cloth illustration to Washing Table, Golden Ass and Cudgel from Fairy Tales of the Brothers Grimm, 1900</a:t>
            </a:r>
            <a:endParaRPr lang="he-IL" altLang="he-IL" sz="1400" b="1" i="1">
              <a:solidFill>
                <a:srgbClr val="000000"/>
              </a:solidFill>
              <a:latin typeface="Times New Roman" panose="02020603050405020304" pitchFamily="18" charset="0"/>
              <a:cs typeface="Times New Roman" panose="02020603050405020304" pitchFamily="18" charset="0"/>
            </a:endParaRPr>
          </a:p>
        </p:txBody>
      </p:sp>
      <p:pic>
        <p:nvPicPr>
          <p:cNvPr id="38916" name="תמונה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7425" y="971550"/>
            <a:ext cx="33337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264712"/>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43C0C">
            <a:alpha val="45882"/>
          </a:srgbClr>
        </a:solidFill>
        <a:effectLst/>
      </p:bgPr>
    </p:bg>
    <p:spTree>
      <p:nvGrpSpPr>
        <p:cNvPr id="1" name=""/>
        <p:cNvGrpSpPr/>
        <p:nvPr/>
      </p:nvGrpSpPr>
      <p:grpSpPr>
        <a:xfrm>
          <a:off x="0" y="0"/>
          <a:ext cx="0" cy="0"/>
          <a:chOff x="0" y="0"/>
          <a:chExt cx="0" cy="0"/>
        </a:xfrm>
      </p:grpSpPr>
      <p:sp>
        <p:nvSpPr>
          <p:cNvPr id="40962" name="מלבן 4"/>
          <p:cNvSpPr>
            <a:spLocks noChangeArrowheads="1"/>
          </p:cNvSpPr>
          <p:nvPr/>
        </p:nvSpPr>
        <p:spPr bwMode="auto">
          <a:xfrm>
            <a:off x="1182688" y="5686425"/>
            <a:ext cx="6019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462300"/>
                </a:solidFill>
                <a:latin typeface="Times New Roman" panose="02020603050405020304" pitchFamily="18" charset="0"/>
                <a:cs typeface="Times New Roman" panose="02020603050405020304" pitchFamily="18" charset="0"/>
              </a:rPr>
              <a:t>Nicolai Abraham Abildgaard </a:t>
            </a:r>
          </a:p>
          <a:p>
            <a:pPr algn="l" fontAlgn="base">
              <a:lnSpc>
                <a:spcPct val="100000"/>
              </a:lnSpc>
              <a:spcBef>
                <a:spcPct val="0"/>
              </a:spcBef>
              <a:spcAft>
                <a:spcPct val="0"/>
              </a:spcAft>
              <a:buFontTx/>
              <a:buNone/>
            </a:pPr>
            <a:r>
              <a:rPr lang="en-US" altLang="he-IL" sz="1400" b="1" i="1">
                <a:solidFill>
                  <a:srgbClr val="462300"/>
                </a:solidFill>
                <a:latin typeface="Times New Roman" panose="02020603050405020304" pitchFamily="18" charset="0"/>
                <a:cs typeface="Times New Roman" panose="02020603050405020304" pitchFamily="18" charset="0"/>
              </a:rPr>
              <a:t>From Apuleius´ The Golden Ass’, 1800, </a:t>
            </a:r>
          </a:p>
          <a:p>
            <a:pPr algn="l" fontAlgn="base">
              <a:lnSpc>
                <a:spcPct val="100000"/>
              </a:lnSpc>
              <a:spcBef>
                <a:spcPct val="0"/>
              </a:spcBef>
              <a:spcAft>
                <a:spcPct val="0"/>
              </a:spcAft>
              <a:buFontTx/>
              <a:buNone/>
            </a:pPr>
            <a:r>
              <a:rPr lang="nn-NO" altLang="he-IL" sz="1400" b="1" i="1">
                <a:solidFill>
                  <a:srgbClr val="462300"/>
                </a:solidFill>
                <a:latin typeface="Times New Roman" panose="02020603050405020304" pitchFamily="18" charset="0"/>
                <a:cs typeface="Times New Roman" panose="02020603050405020304" pitchFamily="18" charset="0"/>
              </a:rPr>
              <a:t>Statens Museum for Kunst, Copenhagen</a:t>
            </a:r>
          </a:p>
        </p:txBody>
      </p:sp>
      <p:pic>
        <p:nvPicPr>
          <p:cNvPr id="40963"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603250"/>
            <a:ext cx="57150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תמונה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603250"/>
            <a:ext cx="382905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מלבן 8"/>
          <p:cNvSpPr>
            <a:spLocks noChangeArrowheads="1"/>
          </p:cNvSpPr>
          <p:nvPr/>
        </p:nvSpPr>
        <p:spPr bwMode="auto">
          <a:xfrm>
            <a:off x="7011988" y="3652838"/>
            <a:ext cx="40782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462300"/>
                </a:solidFill>
                <a:latin typeface="Times New Roman" panose="02020603050405020304" pitchFamily="18" charset="0"/>
                <a:cs typeface="Times New Roman" panose="02020603050405020304" pitchFamily="18" charset="0"/>
              </a:rPr>
              <a:t>Nicolai Abraham Abildgaard </a:t>
            </a:r>
          </a:p>
          <a:p>
            <a:pPr algn="l" fontAlgn="base">
              <a:lnSpc>
                <a:spcPct val="100000"/>
              </a:lnSpc>
              <a:spcBef>
                <a:spcPct val="0"/>
              </a:spcBef>
              <a:spcAft>
                <a:spcPct val="0"/>
              </a:spcAft>
              <a:buFontTx/>
              <a:buNone/>
            </a:pPr>
            <a:r>
              <a:rPr lang="en-US" altLang="he-IL" sz="1400" b="1" i="1">
                <a:solidFill>
                  <a:srgbClr val="462300"/>
                </a:solidFill>
                <a:latin typeface="Times New Roman" panose="02020603050405020304" pitchFamily="18" charset="0"/>
                <a:cs typeface="Times New Roman" panose="02020603050405020304" pitchFamily="18" charset="0"/>
              </a:rPr>
              <a:t>From Apuleius´ The Golden Ass’,  Ca. 1809</a:t>
            </a:r>
          </a:p>
          <a:p>
            <a:pPr algn="l" fontAlgn="base">
              <a:lnSpc>
                <a:spcPct val="100000"/>
              </a:lnSpc>
              <a:spcBef>
                <a:spcPct val="0"/>
              </a:spcBef>
              <a:spcAft>
                <a:spcPct val="0"/>
              </a:spcAft>
              <a:buFontTx/>
              <a:buNone/>
            </a:pPr>
            <a:r>
              <a:rPr lang="en-US" altLang="he-IL" sz="1400" b="1" i="1">
                <a:solidFill>
                  <a:srgbClr val="462300"/>
                </a:solidFill>
                <a:latin typeface="Times New Roman" panose="02020603050405020304" pitchFamily="18" charset="0"/>
                <a:cs typeface="Times New Roman" panose="02020603050405020304" pitchFamily="18" charset="0"/>
              </a:rPr>
              <a:t>Statens Museum for Kunst, Copenhagen</a:t>
            </a:r>
          </a:p>
        </p:txBody>
      </p:sp>
    </p:spTree>
    <p:extLst>
      <p:ext uri="{BB962C8B-B14F-4D97-AF65-F5344CB8AC3E}">
        <p14:creationId xmlns:p14="http://schemas.microsoft.com/office/powerpoint/2010/main" val="316664309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D2D43"/>
        </a:solidFill>
        <a:effectLst/>
      </p:bgPr>
    </p:bg>
    <p:spTree>
      <p:nvGrpSpPr>
        <p:cNvPr id="1" name=""/>
        <p:cNvGrpSpPr/>
        <p:nvPr/>
      </p:nvGrpSpPr>
      <p:grpSpPr>
        <a:xfrm>
          <a:off x="0" y="0"/>
          <a:ext cx="0" cy="0"/>
          <a:chOff x="0" y="0"/>
          <a:chExt cx="0" cy="0"/>
        </a:xfrm>
      </p:grpSpPr>
      <p:sp>
        <p:nvSpPr>
          <p:cNvPr id="41986" name="מציין מיקום תוכן 2"/>
          <p:cNvSpPr>
            <a:spLocks noGrp="1"/>
          </p:cNvSpPr>
          <p:nvPr>
            <p:ph idx="1"/>
          </p:nvPr>
        </p:nvSpPr>
        <p:spPr>
          <a:xfrm>
            <a:off x="8578850" y="585788"/>
            <a:ext cx="3302000" cy="825500"/>
          </a:xfrm>
        </p:spPr>
        <p:txBody>
          <a:bodyPr/>
          <a:lstStyle/>
          <a:p>
            <a:pPr marL="0" indent="0" eaLnBrk="1" hangingPunct="1">
              <a:lnSpc>
                <a:spcPct val="150000"/>
              </a:lnSpc>
              <a:buFont typeface="Arial" panose="020B0604020202020204" pitchFamily="34" charset="0"/>
              <a:buNone/>
            </a:pPr>
            <a:r>
              <a:rPr lang="he-IL" altLang="he-IL" sz="1400" smtClean="0">
                <a:solidFill>
                  <a:schemeClr val="bg1"/>
                </a:solidFill>
                <a:latin typeface="Tahoma" panose="020B0604030504040204" pitchFamily="34" charset="0"/>
                <a:cs typeface="Tahoma" panose="020B0604030504040204" pitchFamily="34" charset="0"/>
              </a:rPr>
              <a:t>במוטיב של גלגול אדם בחמור השתמש  גם שייקספיר ב"חלום ליל קיץ"</a:t>
            </a:r>
          </a:p>
        </p:txBody>
      </p:sp>
      <p:pic>
        <p:nvPicPr>
          <p:cNvPr id="41987" name="תמונה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725" y="0"/>
            <a:ext cx="8566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מלבן 5"/>
          <p:cNvSpPr>
            <a:spLocks noChangeArrowheads="1"/>
          </p:cNvSpPr>
          <p:nvPr/>
        </p:nvSpPr>
        <p:spPr bwMode="auto">
          <a:xfrm>
            <a:off x="8226425" y="5903913"/>
            <a:ext cx="3240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endParaRPr lang="en-US" altLang="he-IL" sz="1400" b="1" i="1">
              <a:solidFill>
                <a:srgbClr val="FFFFFF"/>
              </a:solidFill>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Henry Fuseli 1741–1825</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Titania and Bottom, c.1790</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Tate Gallery</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954075"/>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מלבן 2"/>
          <p:cNvSpPr>
            <a:spLocks noChangeArrowheads="1"/>
          </p:cNvSpPr>
          <p:nvPr/>
        </p:nvSpPr>
        <p:spPr bwMode="auto">
          <a:xfrm>
            <a:off x="5843588" y="5984875"/>
            <a:ext cx="609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Johann Heinrich Füssli</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Titania Caresses Bottom with the Donkey's Head, 1793/1794</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Kunsthaus Zürich, Switzerland</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pic>
        <p:nvPicPr>
          <p:cNvPr id="43011" name="תמונה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58166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תמונה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0688" y="334963"/>
            <a:ext cx="4449762"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161692"/>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2240E"/>
        </a:solidFill>
        <a:effectLst/>
      </p:bgPr>
    </p:bg>
    <p:spTree>
      <p:nvGrpSpPr>
        <p:cNvPr id="1" name=""/>
        <p:cNvGrpSpPr/>
        <p:nvPr/>
      </p:nvGrpSpPr>
      <p:grpSpPr>
        <a:xfrm>
          <a:off x="0" y="0"/>
          <a:ext cx="0" cy="0"/>
          <a:chOff x="0" y="0"/>
          <a:chExt cx="0" cy="0"/>
        </a:xfrm>
      </p:grpSpPr>
      <p:pic>
        <p:nvPicPr>
          <p:cNvPr id="44034" name="תמונה 3"/>
          <p:cNvPicPr>
            <a:picLocks noChangeAspect="1"/>
          </p:cNvPicPr>
          <p:nvPr/>
        </p:nvPicPr>
        <p:blipFill>
          <a:blip r:embed="rId2">
            <a:extLst>
              <a:ext uri="{28A0092B-C50C-407E-A947-70E740481C1C}">
                <a14:useLocalDpi xmlns:a14="http://schemas.microsoft.com/office/drawing/2010/main" val="0"/>
              </a:ext>
            </a:extLst>
          </a:blip>
          <a:srcRect r="15"/>
          <a:stretch>
            <a:fillRect/>
          </a:stretch>
        </p:blipFill>
        <p:spPr bwMode="auto">
          <a:xfrm>
            <a:off x="655638" y="1003300"/>
            <a:ext cx="7069137"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מלבן 4"/>
          <p:cNvSpPr>
            <a:spLocks noChangeArrowheads="1"/>
          </p:cNvSpPr>
          <p:nvPr/>
        </p:nvSpPr>
        <p:spPr bwMode="auto">
          <a:xfrm>
            <a:off x="6664325" y="0"/>
            <a:ext cx="242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en-US" altLang="he-IL" sz="1800">
                <a:solidFill>
                  <a:srgbClr val="000000"/>
                </a:solidFill>
              </a:rPr>
              <a:t>.</a:t>
            </a:r>
            <a:endParaRPr lang="he-IL" altLang="he-IL" sz="1800">
              <a:solidFill>
                <a:srgbClr val="000000"/>
              </a:solidFill>
            </a:endParaRPr>
          </a:p>
        </p:txBody>
      </p:sp>
      <p:sp>
        <p:nvSpPr>
          <p:cNvPr id="44036" name="מלבן 6"/>
          <p:cNvSpPr>
            <a:spLocks noChangeArrowheads="1"/>
          </p:cNvSpPr>
          <p:nvPr/>
        </p:nvSpPr>
        <p:spPr bwMode="auto">
          <a:xfrm>
            <a:off x="7883525" y="4959350"/>
            <a:ext cx="340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Pieter Bruegel the Elder</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Netherlandish Proverbs, 1559</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Detail: To fall from the ox onto the ass meaning To fall on hard times</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Gemäldegalerie, Berlin</a:t>
            </a:r>
          </a:p>
        </p:txBody>
      </p:sp>
      <p:sp>
        <p:nvSpPr>
          <p:cNvPr id="44037" name="מלבן 2"/>
          <p:cNvSpPr>
            <a:spLocks noChangeArrowheads="1"/>
          </p:cNvSpPr>
          <p:nvPr/>
        </p:nvSpPr>
        <p:spPr bwMode="auto">
          <a:xfrm>
            <a:off x="7708900" y="1263650"/>
            <a:ext cx="399573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הפתגם ההולנדי אומר:</a:t>
            </a:r>
            <a:endParaRPr lang="en-US" altLang="he-IL" sz="1400">
              <a:solidFill>
                <a:srgbClr val="FFFFFF"/>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לקפוץ מן השור אל החמור </a:t>
            </a:r>
          </a:p>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ומשמעו מאיגרא רמא לבירא עמיקתא</a:t>
            </a:r>
          </a:p>
        </p:txBody>
      </p:sp>
    </p:spTree>
    <p:extLst>
      <p:ext uri="{BB962C8B-B14F-4D97-AF65-F5344CB8AC3E}">
        <p14:creationId xmlns:p14="http://schemas.microsoft.com/office/powerpoint/2010/main" val="2382959408"/>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pic>
        <p:nvPicPr>
          <p:cNvPr id="45058" name="תמונה 3"/>
          <p:cNvPicPr>
            <a:picLocks noChangeAspect="1"/>
          </p:cNvPicPr>
          <p:nvPr/>
        </p:nvPicPr>
        <p:blipFill>
          <a:blip r:embed="rId2">
            <a:extLst>
              <a:ext uri="{28A0092B-C50C-407E-A947-70E740481C1C}">
                <a14:useLocalDpi xmlns:a14="http://schemas.microsoft.com/office/drawing/2010/main" val="0"/>
              </a:ext>
            </a:extLst>
          </a:blip>
          <a:srcRect r="18" b="82"/>
          <a:stretch>
            <a:fillRect/>
          </a:stretch>
        </p:blipFill>
        <p:spPr bwMode="auto">
          <a:xfrm>
            <a:off x="696913" y="822325"/>
            <a:ext cx="6924675"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מלבן 4"/>
          <p:cNvSpPr>
            <a:spLocks noChangeArrowheads="1"/>
          </p:cNvSpPr>
          <p:nvPr/>
        </p:nvSpPr>
        <p:spPr bwMode="auto">
          <a:xfrm>
            <a:off x="7621588" y="5338763"/>
            <a:ext cx="45704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Pieter Bruegel the Elder</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The Ass in the School, 1556</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allegorical painting</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Staatliche Museen zu Berlin, Gemäldegalerie</a:t>
            </a:r>
            <a:endParaRPr lang="he-IL" altLang="he-IL" sz="1400" b="1" i="1">
              <a:solidFill>
                <a:srgbClr val="000000"/>
              </a:solidFill>
              <a:latin typeface="Times New Roman" panose="02020603050405020304" pitchFamily="18" charset="0"/>
              <a:cs typeface="Times New Roman" panose="02020603050405020304" pitchFamily="18" charset="0"/>
            </a:endParaRPr>
          </a:p>
        </p:txBody>
      </p:sp>
      <p:sp>
        <p:nvSpPr>
          <p:cNvPr id="45060" name="מלבן 5"/>
          <p:cNvSpPr>
            <a:spLocks noChangeArrowheads="1"/>
          </p:cNvSpPr>
          <p:nvPr/>
        </p:nvSpPr>
        <p:spPr bwMode="auto">
          <a:xfrm>
            <a:off x="7646988" y="822325"/>
            <a:ext cx="4329112"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000000"/>
                </a:solidFill>
                <a:latin typeface="Tahoma" panose="020B0604030504040204" pitchFamily="34" charset="0"/>
                <a:cs typeface="Tahoma" panose="020B0604030504040204" pitchFamily="34" charset="0"/>
              </a:rPr>
              <a:t>החינוך בפרובינציות ההולנדיות היה ברמה גבוהה. נוסע איטלקי העז להתבטא כי כל אחד יכול לקרוא ולכתוב. </a:t>
            </a:r>
          </a:p>
          <a:p>
            <a:pPr fontAlgn="base">
              <a:lnSpc>
                <a:spcPct val="150000"/>
              </a:lnSpc>
              <a:spcBef>
                <a:spcPct val="0"/>
              </a:spcBef>
              <a:spcAft>
                <a:spcPct val="0"/>
              </a:spcAft>
              <a:buFontTx/>
              <a:buNone/>
            </a:pPr>
            <a:r>
              <a:rPr lang="he-IL" altLang="he-IL" sz="1400">
                <a:solidFill>
                  <a:srgbClr val="000000"/>
                </a:solidFill>
                <a:latin typeface="Tahoma" panose="020B0604030504040204" pitchFamily="34" charset="0"/>
                <a:cs typeface="Tahoma" panose="020B0604030504040204" pitchFamily="34" charset="0"/>
              </a:rPr>
              <a:t>ברויגל צוחק על להיטותה של ארצו להעניק השכלה: וכותב תחת הרישום: "חמור, לעולם לא יהפוך לסוס, גם אם ילך לבית הספר."</a:t>
            </a:r>
          </a:p>
        </p:txBody>
      </p:sp>
    </p:spTree>
    <p:extLst>
      <p:ext uri="{BB962C8B-B14F-4D97-AF65-F5344CB8AC3E}">
        <p14:creationId xmlns:p14="http://schemas.microsoft.com/office/powerpoint/2010/main" val="108913239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A310A"/>
        </a:solidFill>
        <a:effectLst/>
      </p:bgPr>
    </p:bg>
    <p:spTree>
      <p:nvGrpSpPr>
        <p:cNvPr id="1" name=""/>
        <p:cNvGrpSpPr/>
        <p:nvPr/>
      </p:nvGrpSpPr>
      <p:grpSpPr>
        <a:xfrm>
          <a:off x="0" y="0"/>
          <a:ext cx="0" cy="0"/>
          <a:chOff x="0" y="0"/>
          <a:chExt cx="0" cy="0"/>
        </a:xfrm>
      </p:grpSpPr>
      <p:sp>
        <p:nvSpPr>
          <p:cNvPr id="6146" name="כותרת 1"/>
          <p:cNvSpPr>
            <a:spLocks noGrp="1"/>
          </p:cNvSpPr>
          <p:nvPr>
            <p:ph type="title"/>
          </p:nvPr>
        </p:nvSpPr>
        <p:spPr>
          <a:xfrm>
            <a:off x="546100" y="5400675"/>
            <a:ext cx="10202863" cy="612775"/>
          </a:xfrm>
        </p:spPr>
        <p:txBody>
          <a:bodyPr/>
          <a:lstStyle/>
          <a:p>
            <a:pPr algn="l" eaLnBrk="1" hangingPunct="1"/>
            <a:r>
              <a:rPr lang="en-US" altLang="he-IL" sz="1400" b="1" i="1" smtClean="0">
                <a:solidFill>
                  <a:schemeClr val="bg1"/>
                </a:solidFill>
                <a:latin typeface="Times New Roman" panose="02020603050405020304" pitchFamily="18" charset="0"/>
              </a:rPr>
              <a:t>Silenus riding a donkey. White marble, late 1st century BC. </a:t>
            </a:r>
            <a:br>
              <a:rPr lang="en-US" altLang="he-IL" sz="1400" b="1" i="1" smtClean="0">
                <a:solidFill>
                  <a:schemeClr val="bg1"/>
                </a:solidFill>
                <a:latin typeface="Times New Roman" panose="02020603050405020304" pitchFamily="18" charset="0"/>
              </a:rPr>
            </a:br>
            <a:r>
              <a:rPr lang="en-US" altLang="he-IL" sz="1400" b="1" i="1" smtClean="0">
                <a:solidFill>
                  <a:schemeClr val="bg1"/>
                </a:solidFill>
                <a:latin typeface="Times New Roman" panose="02020603050405020304" pitchFamily="18" charset="0"/>
              </a:rPr>
              <a:t>Cabinet des Médailles, Paris</a:t>
            </a:r>
            <a:endParaRPr lang="he-IL" altLang="he-IL" sz="1400" b="1" i="1" smtClean="0">
              <a:solidFill>
                <a:schemeClr val="bg1"/>
              </a:solidFill>
              <a:latin typeface="Times New Roman" panose="02020603050405020304" pitchFamily="18" charset="0"/>
            </a:endParaRPr>
          </a:p>
        </p:txBody>
      </p:sp>
      <p:pic>
        <p:nvPicPr>
          <p:cNvPr id="6147"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75" y="1047750"/>
            <a:ext cx="6251575"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תמונה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0113" y="1047750"/>
            <a:ext cx="4344987"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מלבן 4"/>
          <p:cNvSpPr>
            <a:spLocks noChangeArrowheads="1"/>
          </p:cNvSpPr>
          <p:nvPr/>
        </p:nvSpPr>
        <p:spPr bwMode="auto">
          <a:xfrm>
            <a:off x="7165975" y="5400675"/>
            <a:ext cx="4711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Drunken silenus, Roman mosaic.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Naples National Archaeological Museum</a:t>
            </a:r>
          </a:p>
        </p:txBody>
      </p:sp>
    </p:spTree>
    <p:extLst>
      <p:ext uri="{BB962C8B-B14F-4D97-AF65-F5344CB8AC3E}">
        <p14:creationId xmlns:p14="http://schemas.microsoft.com/office/powerpoint/2010/main" val="287349295"/>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4608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6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מלבן 4"/>
          <p:cNvSpPr>
            <a:spLocks noChangeArrowheads="1"/>
          </p:cNvSpPr>
          <p:nvPr/>
        </p:nvSpPr>
        <p:spPr bwMode="auto">
          <a:xfrm>
            <a:off x="4651375" y="6218238"/>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Bronze statues of Don Quixote and Sancho Panza</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Plaza de España in Madrid</a:t>
            </a:r>
            <a:endParaRPr lang="he-IL" altLang="he-IL" sz="1400" b="1" i="1">
              <a:solidFill>
                <a:srgbClr val="000000"/>
              </a:solidFill>
              <a:latin typeface="Times New Roman" panose="02020603050405020304" pitchFamily="18" charset="0"/>
              <a:cs typeface="Times New Roman" panose="02020603050405020304" pitchFamily="18" charset="0"/>
            </a:endParaRPr>
          </a:p>
        </p:txBody>
      </p:sp>
      <p:sp>
        <p:nvSpPr>
          <p:cNvPr id="46084" name="מלבן 5"/>
          <p:cNvSpPr>
            <a:spLocks noChangeArrowheads="1"/>
          </p:cNvSpPr>
          <p:nvPr/>
        </p:nvSpPr>
        <p:spPr bwMode="auto">
          <a:xfrm>
            <a:off x="4832350" y="703263"/>
            <a:ext cx="68834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000000"/>
                </a:solidFill>
                <a:latin typeface="Tahoma" panose="020B0604030504040204" pitchFamily="34" charset="0"/>
                <a:cs typeface="Tahoma" panose="020B0604030504040204" pitchFamily="34" charset="0"/>
              </a:rPr>
              <a:t>ברומן המפורסם של מיגל דה סרוואנטס, “דון קישוט איש למנשה”, רכוב האביר על הסוס האציל ואילו נושא כליו רכוב לצידו על חמור. חלוקה זו, בין הסוס הלוחם לבין החמור, הנושא במשימות לוגיסטיות, משקפת את תפקודם בשדות הקרב הקדומים. </a:t>
            </a:r>
          </a:p>
          <a:p>
            <a:pPr fontAlgn="base">
              <a:lnSpc>
                <a:spcPct val="150000"/>
              </a:lnSpc>
              <a:spcBef>
                <a:spcPct val="0"/>
              </a:spcBef>
              <a:spcAft>
                <a:spcPct val="0"/>
              </a:spcAft>
              <a:buFontTx/>
              <a:buNone/>
            </a:pPr>
            <a:r>
              <a:rPr lang="he-IL" altLang="he-IL" sz="1400">
                <a:solidFill>
                  <a:srgbClr val="000000"/>
                </a:solidFill>
                <a:latin typeface="Tahoma" panose="020B0604030504040204" pitchFamily="34" charset="0"/>
                <a:cs typeface="Tahoma" panose="020B0604030504040204" pitchFamily="34" charset="0"/>
              </a:rPr>
              <a:t>הסוסים המהירים שימשו את הפרשים והקשתים, אך חמורים ופרידות נשאו בעול הלוגיסטי של הובלת גייסות, ציוד וצידה. </a:t>
            </a:r>
          </a:p>
        </p:txBody>
      </p:sp>
    </p:spTree>
    <p:extLst>
      <p:ext uri="{BB962C8B-B14F-4D97-AF65-F5344CB8AC3E}">
        <p14:creationId xmlns:p14="http://schemas.microsoft.com/office/powerpoint/2010/main" val="3293254387"/>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
        <p:cNvGrpSpPr/>
        <p:nvPr/>
      </p:nvGrpSpPr>
      <p:grpSpPr>
        <a:xfrm>
          <a:off x="0" y="0"/>
          <a:ext cx="0" cy="0"/>
          <a:chOff x="0" y="0"/>
          <a:chExt cx="0" cy="0"/>
        </a:xfrm>
      </p:grpSpPr>
      <p:pic>
        <p:nvPicPr>
          <p:cNvPr id="47106"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מלבן 4"/>
          <p:cNvSpPr>
            <a:spLocks noChangeArrowheads="1"/>
          </p:cNvSpPr>
          <p:nvPr/>
        </p:nvSpPr>
        <p:spPr bwMode="auto">
          <a:xfrm>
            <a:off x="5614988" y="5403850"/>
            <a:ext cx="58626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 </a:t>
            </a:r>
          </a:p>
          <a:p>
            <a:pPr algn="l" fontAlgn="base">
              <a:lnSpc>
                <a:spcPct val="100000"/>
              </a:lnSpc>
              <a:spcBef>
                <a:spcPct val="0"/>
              </a:spcBef>
              <a:spcAft>
                <a:spcPct val="0"/>
              </a:spcAft>
              <a:buFontTx/>
              <a:buNone/>
            </a:pPr>
            <a:endParaRPr lang="en-US" altLang="he-IL" sz="1400" b="1" i="1">
              <a:solidFill>
                <a:srgbClr val="000000"/>
              </a:solidFill>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buFontTx/>
              <a:buNone/>
            </a:pPr>
            <a:endParaRPr lang="en-US" altLang="he-IL" sz="1400" b="1" i="1">
              <a:solidFill>
                <a:srgbClr val="000000"/>
              </a:solidFill>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Honoré Daumier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Don Quixote in the Mountains, circa 1850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Bridgestone Museum of Art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 </a:t>
            </a:r>
          </a:p>
        </p:txBody>
      </p:sp>
      <p:pic>
        <p:nvPicPr>
          <p:cNvPr id="47108" name="תמונה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8338" y="481013"/>
            <a:ext cx="61404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מלבן 6"/>
          <p:cNvSpPr>
            <a:spLocks noChangeArrowheads="1"/>
          </p:cNvSpPr>
          <p:nvPr/>
        </p:nvSpPr>
        <p:spPr bwMode="auto">
          <a:xfrm>
            <a:off x="5648325" y="5186363"/>
            <a:ext cx="45291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Honoré Daumier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Don Quixote and Sancho Panza, 1866 or 1868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Alte Nationalgalerie  Berlin</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6898079"/>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3175"/>
            <a:ext cx="9726613"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מלבן 4"/>
          <p:cNvSpPr>
            <a:spLocks noChangeArrowheads="1"/>
          </p:cNvSpPr>
          <p:nvPr/>
        </p:nvSpPr>
        <p:spPr bwMode="auto">
          <a:xfrm>
            <a:off x="1349375" y="5829300"/>
            <a:ext cx="6096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endParaRPr lang="en-US" altLang="he-IL" sz="1400" b="1" i="1">
              <a:solidFill>
                <a:srgbClr val="FFFFFF"/>
              </a:solidFill>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buFontTx/>
              <a:buNone/>
            </a:pPr>
            <a:endParaRPr lang="en-US" altLang="he-IL" sz="1400" b="1" i="1">
              <a:solidFill>
                <a:srgbClr val="FFFFFF"/>
              </a:solidFill>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buFontTx/>
              <a:buNone/>
            </a:pPr>
            <a:endParaRPr lang="en-US" altLang="he-IL" sz="1400" b="1" i="1">
              <a:solidFill>
                <a:srgbClr val="FFFFFF"/>
              </a:solidFill>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Hippolyte Lecomte, Return of Don Quixote home, by 1857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9758558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6DCE5"/>
        </a:solidFill>
        <a:effectLst/>
      </p:bgPr>
    </p:bg>
    <p:spTree>
      <p:nvGrpSpPr>
        <p:cNvPr id="1" name=""/>
        <p:cNvGrpSpPr/>
        <p:nvPr/>
      </p:nvGrpSpPr>
      <p:grpSpPr>
        <a:xfrm>
          <a:off x="0" y="0"/>
          <a:ext cx="0" cy="0"/>
          <a:chOff x="0" y="0"/>
          <a:chExt cx="0" cy="0"/>
        </a:xfrm>
      </p:grpSpPr>
      <p:pic>
        <p:nvPicPr>
          <p:cNvPr id="49154" name="תמונה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מלבן 5"/>
          <p:cNvSpPr>
            <a:spLocks noChangeArrowheads="1"/>
          </p:cNvSpPr>
          <p:nvPr/>
        </p:nvSpPr>
        <p:spPr bwMode="auto">
          <a:xfrm>
            <a:off x="9251950" y="6334125"/>
            <a:ext cx="2940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Roger Brown</a:t>
            </a:r>
            <a:br>
              <a:rPr lang="en-US" altLang="he-IL" sz="1400" b="1" i="1">
                <a:solidFill>
                  <a:srgbClr val="000000"/>
                </a:solidFill>
                <a:latin typeface="Times New Roman" panose="02020603050405020304" pitchFamily="18" charset="0"/>
                <a:cs typeface="Times New Roman" panose="02020603050405020304" pitchFamily="18" charset="0"/>
              </a:rPr>
            </a:br>
            <a:r>
              <a:rPr lang="en-US" altLang="he-IL" sz="1400" b="1" i="1">
                <a:solidFill>
                  <a:srgbClr val="000000"/>
                </a:solidFill>
                <a:latin typeface="Times New Roman" panose="02020603050405020304" pitchFamily="18" charset="0"/>
                <a:cs typeface="Times New Roman" panose="02020603050405020304" pitchFamily="18" charset="0"/>
              </a:rPr>
              <a:t>Thabo and Donkeys</a:t>
            </a:r>
            <a:endParaRPr lang="he-IL" altLang="he-IL" sz="1400" b="1" i="1">
              <a:solidFill>
                <a:srgbClr val="000000"/>
              </a:solidFill>
              <a:latin typeface="Times New Roman" panose="02020603050405020304" pitchFamily="18" charset="0"/>
              <a:cs typeface="Times New Roman" panose="02020603050405020304" pitchFamily="18" charset="0"/>
            </a:endParaRPr>
          </a:p>
        </p:txBody>
      </p:sp>
      <p:sp>
        <p:nvSpPr>
          <p:cNvPr id="49156" name="מלבן 1"/>
          <p:cNvSpPr>
            <a:spLocks noChangeArrowheads="1"/>
          </p:cNvSpPr>
          <p:nvPr/>
        </p:nvSpPr>
        <p:spPr bwMode="auto">
          <a:xfrm>
            <a:off x="9242425" y="677863"/>
            <a:ext cx="275272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17240E"/>
                </a:solidFill>
                <a:latin typeface="Tahoma" panose="020B0604030504040204" pitchFamily="34" charset="0"/>
                <a:cs typeface="Tahoma" panose="020B0604030504040204" pitchFamily="34" charset="0"/>
              </a:rPr>
              <a:t>בניגוד לדעה המקובלת, החמור פיקח לא פחות מהסוס, ואף יותר ממנו. עקשנותו המפורסמת נגרמת על פי רוב על ידי טיפול לקוי שמטפלים בו, ואין היא נעוצה בטבעו, שהוא נוח. </a:t>
            </a:r>
          </a:p>
        </p:txBody>
      </p:sp>
    </p:spTree>
    <p:extLst>
      <p:ext uri="{BB962C8B-B14F-4D97-AF65-F5344CB8AC3E}">
        <p14:creationId xmlns:p14="http://schemas.microsoft.com/office/powerpoint/2010/main" val="3928130799"/>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2240E"/>
        </a:solidFill>
        <a:effectLst/>
      </p:bgPr>
    </p:bg>
    <p:spTree>
      <p:nvGrpSpPr>
        <p:cNvPr id="1" name=""/>
        <p:cNvGrpSpPr/>
        <p:nvPr/>
      </p:nvGrpSpPr>
      <p:grpSpPr>
        <a:xfrm>
          <a:off x="0" y="0"/>
          <a:ext cx="0" cy="0"/>
          <a:chOff x="0" y="0"/>
          <a:chExt cx="0" cy="0"/>
        </a:xfrm>
      </p:grpSpPr>
      <p:pic>
        <p:nvPicPr>
          <p:cNvPr id="50178"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7950" y="925513"/>
            <a:ext cx="9525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מלבן 4"/>
          <p:cNvSpPr>
            <a:spLocks noChangeArrowheads="1"/>
          </p:cNvSpPr>
          <p:nvPr/>
        </p:nvSpPr>
        <p:spPr bwMode="auto">
          <a:xfrm>
            <a:off x="1289050" y="5957888"/>
            <a:ext cx="61102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endParaRPr lang="en-US" altLang="he-IL" sz="1400" b="1" i="1">
              <a:solidFill>
                <a:srgbClr val="FFFFFF"/>
              </a:solidFill>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Eduardo Zamacois y Zabala , Taming the Donkey , 1868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 </a:t>
            </a:r>
          </a:p>
        </p:txBody>
      </p:sp>
      <p:sp>
        <p:nvSpPr>
          <p:cNvPr id="50180" name="מלבן 5"/>
          <p:cNvSpPr>
            <a:spLocks noChangeArrowheads="1"/>
          </p:cNvSpPr>
          <p:nvPr/>
        </p:nvSpPr>
        <p:spPr bwMode="auto">
          <a:xfrm>
            <a:off x="1387475" y="393700"/>
            <a:ext cx="9615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לחמור יוחסו התכונות עיקשות וטיפשות, למרות שמחקרים שונים גילו שלסטיגמה זו אין בסיס. </a:t>
            </a:r>
          </a:p>
        </p:txBody>
      </p:sp>
    </p:spTree>
    <p:extLst>
      <p:ext uri="{BB962C8B-B14F-4D97-AF65-F5344CB8AC3E}">
        <p14:creationId xmlns:p14="http://schemas.microsoft.com/office/powerpoint/2010/main" val="3784225469"/>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7240E"/>
        </a:solidFill>
        <a:effectLst/>
      </p:bgPr>
    </p:bg>
    <p:spTree>
      <p:nvGrpSpPr>
        <p:cNvPr id="1" name=""/>
        <p:cNvGrpSpPr/>
        <p:nvPr/>
      </p:nvGrpSpPr>
      <p:grpSpPr>
        <a:xfrm>
          <a:off x="0" y="0"/>
          <a:ext cx="0" cy="0"/>
          <a:chOff x="0" y="0"/>
          <a:chExt cx="0" cy="0"/>
        </a:xfrm>
      </p:grpSpPr>
      <p:pic>
        <p:nvPicPr>
          <p:cNvPr id="51202"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4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מלבן 3"/>
          <p:cNvSpPr>
            <a:spLocks noChangeArrowheads="1"/>
          </p:cNvSpPr>
          <p:nvPr/>
        </p:nvSpPr>
        <p:spPr bwMode="auto">
          <a:xfrm>
            <a:off x="9144000" y="5688013"/>
            <a:ext cx="3048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a:solidFill>
                  <a:srgbClr val="FFFFFF"/>
                </a:solidFill>
              </a:rPr>
              <a:t>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Walter Lerche,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Boy on stubborn donkey,  1966</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Bronze Sculpture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Tierpark Berlin</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766209"/>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6633">
            <a:alpha val="32941"/>
          </a:srgbClr>
        </a:solidFill>
        <a:effectLst/>
      </p:bgPr>
    </p:bg>
    <p:spTree>
      <p:nvGrpSpPr>
        <p:cNvPr id="1" name=""/>
        <p:cNvGrpSpPr/>
        <p:nvPr/>
      </p:nvGrpSpPr>
      <p:grpSpPr>
        <a:xfrm>
          <a:off x="0" y="0"/>
          <a:ext cx="0" cy="0"/>
          <a:chOff x="0" y="0"/>
          <a:chExt cx="0" cy="0"/>
        </a:xfrm>
      </p:grpSpPr>
      <p:pic>
        <p:nvPicPr>
          <p:cNvPr id="52226"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188" y="809625"/>
            <a:ext cx="3775075"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מלבן 8"/>
          <p:cNvSpPr>
            <a:spLocks noChangeArrowheads="1"/>
          </p:cNvSpPr>
          <p:nvPr/>
        </p:nvSpPr>
        <p:spPr bwMode="auto">
          <a:xfrm>
            <a:off x="655638" y="6146800"/>
            <a:ext cx="690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No. 37: Si sabra más el discípulo?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(Might not the pupil know more?) </a:t>
            </a:r>
          </a:p>
        </p:txBody>
      </p:sp>
      <p:sp>
        <p:nvSpPr>
          <p:cNvPr id="52228" name="TextBox 9"/>
          <p:cNvSpPr txBox="1">
            <a:spLocks noChangeArrowheads="1"/>
          </p:cNvSpPr>
          <p:nvPr/>
        </p:nvSpPr>
        <p:spPr bwMode="auto">
          <a:xfrm>
            <a:off x="319088" y="188913"/>
            <a:ext cx="111506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000000"/>
                </a:solidFill>
                <a:latin typeface="Tahoma" panose="020B0604030504040204" pitchFamily="34" charset="0"/>
                <a:cs typeface="Tahoma" panose="020B0604030504040204" pitchFamily="34" charset="0"/>
              </a:rPr>
              <a:t>בין השנים   1797-1799 יצר גויה סדרה של שמונים הדפסים סאטיריים הידועים בשם 'לוס קפריצ'וס', בחלקם מככב החמור כמשל לאדם.</a:t>
            </a:r>
          </a:p>
        </p:txBody>
      </p:sp>
      <p:pic>
        <p:nvPicPr>
          <p:cNvPr id="52229" name="תמונה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6175" y="822325"/>
            <a:ext cx="3830638"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מלבן 4"/>
          <p:cNvSpPr>
            <a:spLocks noChangeArrowheads="1"/>
          </p:cNvSpPr>
          <p:nvPr/>
        </p:nvSpPr>
        <p:spPr bwMode="auto">
          <a:xfrm>
            <a:off x="676275" y="481013"/>
            <a:ext cx="4745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es-ES" altLang="he-IL" sz="1400" b="1" i="1">
                <a:solidFill>
                  <a:srgbClr val="000000"/>
                </a:solidFill>
                <a:latin typeface="Times New Roman" panose="02020603050405020304" pitchFamily="18" charset="0"/>
                <a:cs typeface="Times New Roman" panose="02020603050405020304" pitchFamily="18" charset="0"/>
              </a:rPr>
              <a:t>Francisco Goya , Caprichos,  1799,  Museo del Prado Madrid</a:t>
            </a:r>
          </a:p>
        </p:txBody>
      </p:sp>
      <p:sp>
        <p:nvSpPr>
          <p:cNvPr id="52231" name="מלבן 7"/>
          <p:cNvSpPr>
            <a:spLocks noChangeArrowheads="1"/>
          </p:cNvSpPr>
          <p:nvPr/>
        </p:nvSpPr>
        <p:spPr bwMode="auto">
          <a:xfrm>
            <a:off x="7412038" y="6334125"/>
            <a:ext cx="4860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 24: No hubo remedio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(There was no help)</a:t>
            </a:r>
            <a:endParaRPr lang="he-IL" altLang="he-IL" sz="1400" b="1" i="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120130"/>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6633">
            <a:alpha val="45097"/>
          </a:srgbClr>
        </a:solidFill>
        <a:effectLst/>
      </p:bgPr>
    </p:bg>
    <p:spTree>
      <p:nvGrpSpPr>
        <p:cNvPr id="1" name=""/>
        <p:cNvGrpSpPr/>
        <p:nvPr/>
      </p:nvGrpSpPr>
      <p:grpSpPr>
        <a:xfrm>
          <a:off x="0" y="0"/>
          <a:ext cx="0" cy="0"/>
          <a:chOff x="0" y="0"/>
          <a:chExt cx="0" cy="0"/>
        </a:xfrm>
      </p:grpSpPr>
      <p:sp>
        <p:nvSpPr>
          <p:cNvPr id="53250" name="מלבן 2"/>
          <p:cNvSpPr>
            <a:spLocks noChangeArrowheads="1"/>
          </p:cNvSpPr>
          <p:nvPr/>
        </p:nvSpPr>
        <p:spPr bwMode="auto">
          <a:xfrm>
            <a:off x="0" y="225425"/>
            <a:ext cx="609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Francisco Goya , Caprichos,  1799,  Museo del Prado Madrid</a:t>
            </a:r>
          </a:p>
        </p:txBody>
      </p:sp>
      <p:pic>
        <p:nvPicPr>
          <p:cNvPr id="53251" name="תמונה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63575"/>
            <a:ext cx="39655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מלבן 5"/>
          <p:cNvSpPr>
            <a:spLocks noChangeArrowheads="1"/>
          </p:cNvSpPr>
          <p:nvPr/>
        </p:nvSpPr>
        <p:spPr bwMode="auto">
          <a:xfrm>
            <a:off x="0" y="6318250"/>
            <a:ext cx="2089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s-ES" altLang="he-IL" sz="1400" b="1" i="1">
                <a:solidFill>
                  <a:srgbClr val="000000"/>
                </a:solidFill>
                <a:latin typeface="Times New Roman" panose="02020603050405020304" pitchFamily="18" charset="0"/>
                <a:cs typeface="Times New Roman" panose="02020603050405020304" pitchFamily="18" charset="0"/>
              </a:rPr>
              <a:t>No. 38: </a:t>
            </a:r>
          </a:p>
          <a:p>
            <a:pPr algn="l" fontAlgn="base">
              <a:lnSpc>
                <a:spcPct val="100000"/>
              </a:lnSpc>
              <a:spcBef>
                <a:spcPct val="0"/>
              </a:spcBef>
              <a:spcAft>
                <a:spcPct val="0"/>
              </a:spcAft>
              <a:buFontTx/>
              <a:buNone/>
            </a:pPr>
            <a:r>
              <a:rPr lang="es-ES" altLang="he-IL" sz="1400" b="1" i="1">
                <a:solidFill>
                  <a:srgbClr val="000000"/>
                </a:solidFill>
                <a:latin typeface="Times New Roman" panose="02020603050405020304" pitchFamily="18" charset="0"/>
                <a:cs typeface="Times New Roman" panose="02020603050405020304" pitchFamily="18" charset="0"/>
              </a:rPr>
              <a:t>Brabisimo! (Bravissimo!)</a:t>
            </a:r>
          </a:p>
        </p:txBody>
      </p:sp>
      <p:pic>
        <p:nvPicPr>
          <p:cNvPr id="53253" name="תמונה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86225" y="663575"/>
            <a:ext cx="3967163"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מלבן 8"/>
          <p:cNvSpPr>
            <a:spLocks noChangeArrowheads="1"/>
          </p:cNvSpPr>
          <p:nvPr/>
        </p:nvSpPr>
        <p:spPr bwMode="auto">
          <a:xfrm>
            <a:off x="4027488" y="6334125"/>
            <a:ext cx="3582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No. 39 :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Hasta su abuelo (And so was his grandfather)</a:t>
            </a:r>
          </a:p>
        </p:txBody>
      </p:sp>
      <p:pic>
        <p:nvPicPr>
          <p:cNvPr id="53255" name="תמונה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5625" y="663575"/>
            <a:ext cx="40163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מלבן 10"/>
          <p:cNvSpPr>
            <a:spLocks noChangeArrowheads="1"/>
          </p:cNvSpPr>
          <p:nvPr/>
        </p:nvSpPr>
        <p:spPr bwMode="auto">
          <a:xfrm>
            <a:off x="8089900" y="6334125"/>
            <a:ext cx="3521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No. 40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De qué mal morirá? (Of what ill will he die?)</a:t>
            </a:r>
          </a:p>
        </p:txBody>
      </p:sp>
    </p:spTree>
    <p:extLst>
      <p:ext uri="{BB962C8B-B14F-4D97-AF65-F5344CB8AC3E}">
        <p14:creationId xmlns:p14="http://schemas.microsoft.com/office/powerpoint/2010/main" val="3583924867"/>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6633">
            <a:alpha val="52940"/>
          </a:srgbClr>
        </a:solidFill>
        <a:effectLst/>
      </p:bgPr>
    </p:bg>
    <p:spTree>
      <p:nvGrpSpPr>
        <p:cNvPr id="1" name=""/>
        <p:cNvGrpSpPr/>
        <p:nvPr/>
      </p:nvGrpSpPr>
      <p:grpSpPr>
        <a:xfrm>
          <a:off x="0" y="0"/>
          <a:ext cx="0" cy="0"/>
          <a:chOff x="0" y="0"/>
          <a:chExt cx="0" cy="0"/>
        </a:xfrm>
      </p:grpSpPr>
      <p:sp>
        <p:nvSpPr>
          <p:cNvPr id="55298" name="מלבן 5"/>
          <p:cNvSpPr>
            <a:spLocks noChangeArrowheads="1"/>
          </p:cNvSpPr>
          <p:nvPr/>
        </p:nvSpPr>
        <p:spPr bwMode="auto">
          <a:xfrm>
            <a:off x="0" y="6088063"/>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s-ES" altLang="he-IL" sz="1400" b="1" i="1">
                <a:solidFill>
                  <a:srgbClr val="000000"/>
                </a:solidFill>
                <a:latin typeface="Times New Roman" panose="02020603050405020304" pitchFamily="18" charset="0"/>
                <a:cs typeface="Times New Roman" panose="02020603050405020304" pitchFamily="18" charset="0"/>
              </a:rPr>
              <a:t>No. 41: </a:t>
            </a:r>
            <a:endParaRPr lang="he-IL" altLang="he-IL" sz="1400" b="1" i="1">
              <a:solidFill>
                <a:srgbClr val="000000"/>
              </a:solidFill>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buFontTx/>
              <a:buNone/>
            </a:pPr>
            <a:r>
              <a:rPr lang="es-ES" altLang="he-IL" sz="1400" b="1" i="1">
                <a:solidFill>
                  <a:srgbClr val="000000"/>
                </a:solidFill>
                <a:latin typeface="Times New Roman" panose="02020603050405020304" pitchFamily="18" charset="0"/>
                <a:cs typeface="Times New Roman" panose="02020603050405020304" pitchFamily="18" charset="0"/>
              </a:rPr>
              <a:t>Ni más ni menos (Neither more nor less)</a:t>
            </a:r>
          </a:p>
        </p:txBody>
      </p:sp>
      <p:pic>
        <p:nvPicPr>
          <p:cNvPr id="55299" name="תמונה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6125"/>
            <a:ext cx="4084638"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תמונה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785813"/>
            <a:ext cx="3749675"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מלבן 7"/>
          <p:cNvSpPr>
            <a:spLocks noChangeArrowheads="1"/>
          </p:cNvSpPr>
          <p:nvPr/>
        </p:nvSpPr>
        <p:spPr bwMode="auto">
          <a:xfrm>
            <a:off x="4171950" y="6105525"/>
            <a:ext cx="296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s-ES" altLang="he-IL" sz="1400" b="1" i="1">
                <a:solidFill>
                  <a:srgbClr val="000000"/>
                </a:solidFill>
                <a:latin typeface="Times New Roman" panose="02020603050405020304" pitchFamily="18" charset="0"/>
                <a:cs typeface="Times New Roman" panose="02020603050405020304" pitchFamily="18" charset="0"/>
              </a:rPr>
              <a:t>No. 42: </a:t>
            </a:r>
            <a:endParaRPr lang="he-IL" altLang="he-IL" sz="1400" b="1" i="1">
              <a:solidFill>
                <a:srgbClr val="000000"/>
              </a:solidFill>
              <a:latin typeface="Times New Roman" panose="02020603050405020304" pitchFamily="18" charset="0"/>
              <a:cs typeface="Times New Roman" panose="02020603050405020304" pitchFamily="18" charset="0"/>
            </a:endParaRPr>
          </a:p>
          <a:p>
            <a:pPr algn="l" fontAlgn="base">
              <a:lnSpc>
                <a:spcPct val="100000"/>
              </a:lnSpc>
              <a:spcBef>
                <a:spcPct val="0"/>
              </a:spcBef>
              <a:spcAft>
                <a:spcPct val="0"/>
              </a:spcAft>
              <a:buFontTx/>
              <a:buNone/>
            </a:pPr>
            <a:r>
              <a:rPr lang="es-ES" altLang="he-IL" sz="1400" b="1" i="1">
                <a:solidFill>
                  <a:srgbClr val="000000"/>
                </a:solidFill>
                <a:latin typeface="Times New Roman" panose="02020603050405020304" pitchFamily="18" charset="0"/>
                <a:cs typeface="Times New Roman" panose="02020603050405020304" pitchFamily="18" charset="0"/>
              </a:rPr>
              <a:t>Tú que no puedes (Thou who cannot)</a:t>
            </a:r>
          </a:p>
        </p:txBody>
      </p:sp>
      <p:pic>
        <p:nvPicPr>
          <p:cNvPr id="55302" name="תמונה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9588" y="785813"/>
            <a:ext cx="4095750"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מלבן 9"/>
          <p:cNvSpPr>
            <a:spLocks noChangeArrowheads="1"/>
          </p:cNvSpPr>
          <p:nvPr/>
        </p:nvSpPr>
        <p:spPr bwMode="auto">
          <a:xfrm>
            <a:off x="8051800" y="6169025"/>
            <a:ext cx="37353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No. 63: </a:t>
            </a:r>
          </a:p>
          <a:p>
            <a:pPr algn="l" fontAlgn="base">
              <a:lnSpc>
                <a:spcPct val="100000"/>
              </a:lnSpc>
              <a:spcBef>
                <a:spcPct val="0"/>
              </a:spcBef>
              <a:spcAft>
                <a:spcPct val="0"/>
              </a:spcAft>
              <a:buFontTx/>
              <a:buNone/>
            </a:pPr>
            <a:r>
              <a:rPr lang="en-US" altLang="he-IL" sz="1400" b="1" i="1">
                <a:solidFill>
                  <a:srgbClr val="000000"/>
                </a:solidFill>
                <a:latin typeface="Times New Roman" panose="02020603050405020304" pitchFamily="18" charset="0"/>
                <a:cs typeface="Times New Roman" panose="02020603050405020304" pitchFamily="18" charset="0"/>
              </a:rPr>
              <a:t>Miren que graves! (Look how solemn they are!)</a:t>
            </a:r>
          </a:p>
        </p:txBody>
      </p:sp>
      <p:sp>
        <p:nvSpPr>
          <p:cNvPr id="55304" name="מלבן 1"/>
          <p:cNvSpPr>
            <a:spLocks noChangeArrowheads="1"/>
          </p:cNvSpPr>
          <p:nvPr/>
        </p:nvSpPr>
        <p:spPr bwMode="auto">
          <a:xfrm>
            <a:off x="1365250" y="223838"/>
            <a:ext cx="4745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es-ES" altLang="he-IL" sz="1400" b="1" i="1">
                <a:solidFill>
                  <a:srgbClr val="000000"/>
                </a:solidFill>
                <a:latin typeface="Times New Roman" panose="02020603050405020304" pitchFamily="18" charset="0"/>
                <a:cs typeface="Times New Roman" panose="02020603050405020304" pitchFamily="18" charset="0"/>
              </a:rPr>
              <a:t>Francisco Goya , Caprichos,  1799,  Museo del Prado Madrid</a:t>
            </a:r>
          </a:p>
        </p:txBody>
      </p:sp>
    </p:spTree>
    <p:extLst>
      <p:ext uri="{BB962C8B-B14F-4D97-AF65-F5344CB8AC3E}">
        <p14:creationId xmlns:p14="http://schemas.microsoft.com/office/powerpoint/2010/main" val="1557690398"/>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תמונה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47113" y="619125"/>
            <a:ext cx="321945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מלבן 7"/>
          <p:cNvSpPr>
            <a:spLocks noChangeArrowheads="1"/>
          </p:cNvSpPr>
          <p:nvPr/>
        </p:nvSpPr>
        <p:spPr bwMode="auto">
          <a:xfrm>
            <a:off x="0" y="206375"/>
            <a:ext cx="1186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he-IL" altLang="he-IL" sz="1400">
                <a:solidFill>
                  <a:srgbClr val="000000"/>
                </a:solidFill>
                <a:latin typeface="Tahoma" panose="020B0604030504040204" pitchFamily="34" charset="0"/>
                <a:cs typeface="Tahoma" panose="020B0604030504040204" pitchFamily="34" charset="0"/>
              </a:rPr>
              <a:t>פשטותו, הסתפקותו במועט וכניעותו של החמור הפכו אותו לאהוב, כה אהוב עד כי ראמון חימנז התמכר לו בספרו מ- 1917, "פלטרו ואני"</a:t>
            </a:r>
          </a:p>
        </p:txBody>
      </p:sp>
      <p:pic>
        <p:nvPicPr>
          <p:cNvPr id="56324" name="תמונה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636588"/>
            <a:ext cx="3522662"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תמונה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8638" y="636588"/>
            <a:ext cx="384175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תמונה 10"/>
          <p:cNvPicPr>
            <a:picLocks noChangeAspect="1"/>
          </p:cNvPicPr>
          <p:nvPr/>
        </p:nvPicPr>
        <p:blipFill>
          <a:blip r:embed="rId5">
            <a:extLst>
              <a:ext uri="{28A0092B-C50C-407E-A947-70E740481C1C}">
                <a14:useLocalDpi xmlns:a14="http://schemas.microsoft.com/office/drawing/2010/main" val="0"/>
              </a:ext>
            </a:extLst>
          </a:blip>
          <a:srcRect r="27"/>
          <a:stretch>
            <a:fillRect/>
          </a:stretch>
        </p:blipFill>
        <p:spPr bwMode="auto">
          <a:xfrm>
            <a:off x="8599488" y="3919538"/>
            <a:ext cx="326707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03657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מציין מיקום תוכן 2"/>
          <p:cNvSpPr>
            <a:spLocks noGrp="1"/>
          </p:cNvSpPr>
          <p:nvPr>
            <p:ph idx="1"/>
          </p:nvPr>
        </p:nvSpPr>
        <p:spPr>
          <a:xfrm>
            <a:off x="7423150" y="5561013"/>
            <a:ext cx="3930650" cy="1296987"/>
          </a:xfrm>
        </p:spPr>
        <p:txBody>
          <a:bodyPr/>
          <a:lstStyle/>
          <a:p>
            <a:pPr marL="0" indent="0" algn="l" eaLnBrk="1" hangingPunct="1">
              <a:buFont typeface="Arial" panose="020B0604020202020204" pitchFamily="34" charset="0"/>
              <a:buNone/>
            </a:pPr>
            <a:r>
              <a:rPr lang="en-US" altLang="he-IL" sz="1400" b="1" i="1" smtClean="0">
                <a:solidFill>
                  <a:schemeClr val="bg1"/>
                </a:solidFill>
                <a:latin typeface="Times New Roman" panose="02020603050405020304" pitchFamily="18" charset="0"/>
                <a:cs typeface="Times New Roman" panose="02020603050405020304" pitchFamily="18" charset="0"/>
              </a:rPr>
              <a:t>	</a:t>
            </a:r>
          </a:p>
          <a:p>
            <a:pPr marL="0" indent="0" algn="l" eaLnBrk="1" hangingPunct="1">
              <a:buFont typeface="Arial" panose="020B0604020202020204" pitchFamily="34" charset="0"/>
              <a:buNone/>
            </a:pPr>
            <a:r>
              <a:rPr lang="en-US" altLang="he-IL" sz="1400" b="1" i="1" smtClean="0">
                <a:solidFill>
                  <a:schemeClr val="bg1"/>
                </a:solidFill>
                <a:latin typeface="Times New Roman" panose="02020603050405020304" pitchFamily="18" charset="0"/>
                <a:cs typeface="Times New Roman" panose="02020603050405020304" pitchFamily="18" charset="0"/>
              </a:rPr>
              <a:t>Giovanni Bellini and Titian </a:t>
            </a:r>
          </a:p>
          <a:p>
            <a:pPr marL="0" indent="0" algn="l" eaLnBrk="1" hangingPunct="1">
              <a:buFont typeface="Arial" panose="020B0604020202020204" pitchFamily="34" charset="0"/>
              <a:buNone/>
            </a:pPr>
            <a:r>
              <a:rPr lang="en-US" altLang="he-IL" sz="1400" b="1" i="1" smtClean="0">
                <a:solidFill>
                  <a:schemeClr val="bg1"/>
                </a:solidFill>
                <a:latin typeface="Times New Roman" panose="02020603050405020304" pitchFamily="18" charset="0"/>
                <a:cs typeface="Times New Roman" panose="02020603050405020304" pitchFamily="18" charset="0"/>
              </a:rPr>
              <a:t>The Feast of the Gods, 1514/1529</a:t>
            </a:r>
          </a:p>
          <a:p>
            <a:pPr marL="0" indent="0" algn="l" eaLnBrk="1" hangingPunct="1">
              <a:buFont typeface="Arial" panose="020B0604020202020204" pitchFamily="34" charset="0"/>
              <a:buNone/>
            </a:pPr>
            <a:r>
              <a:rPr lang="en-US" altLang="he-IL" sz="1400" b="1" i="1" smtClean="0">
                <a:solidFill>
                  <a:schemeClr val="bg1"/>
                </a:solidFill>
                <a:latin typeface="Times New Roman" panose="02020603050405020304" pitchFamily="18" charset="0"/>
                <a:cs typeface="Times New Roman" panose="02020603050405020304" pitchFamily="18" charset="0"/>
              </a:rPr>
              <a:t>National Gallery of Art  Washington, D.C.</a:t>
            </a:r>
            <a:endParaRPr lang="he-IL" altLang="he-IL" sz="1400" b="1" i="1" smtClean="0">
              <a:solidFill>
                <a:schemeClr val="bg1"/>
              </a:solidFill>
              <a:latin typeface="Times New Roman" panose="02020603050405020304" pitchFamily="18" charset="0"/>
              <a:cs typeface="Times New Roman" panose="02020603050405020304" pitchFamily="18" charset="0"/>
            </a:endParaRPr>
          </a:p>
        </p:txBody>
      </p:sp>
      <p:pic>
        <p:nvPicPr>
          <p:cNvPr id="7171"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231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מלבן 1"/>
          <p:cNvSpPr>
            <a:spLocks noChangeArrowheads="1"/>
          </p:cNvSpPr>
          <p:nvPr/>
        </p:nvSpPr>
        <p:spPr bwMode="auto">
          <a:xfrm>
            <a:off x="7548563" y="825500"/>
            <a:ext cx="4376737"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buFontTx/>
              <a:buNone/>
            </a:pPr>
            <a:r>
              <a:rPr lang="he-IL" altLang="he-IL" sz="1400">
                <a:solidFill>
                  <a:srgbClr val="FFFFFF"/>
                </a:solidFill>
                <a:latin typeface="Tahoma" panose="020B0604030504040204" pitchFamily="34" charset="0"/>
                <a:cs typeface="Tahoma" panose="020B0604030504040204" pitchFamily="34" charset="0"/>
              </a:rPr>
              <a:t>במהלך חגיגת  הבכחנליה ( המשתה של בכחוס, אל היין)  נפלה תרדמה על נימפת  המים היפה  והצנועה - לוטיס (קיצונית מימין) שהייתה מבושמת  מן היין הרב ששתתה.  פריאפוס  (אל הפריון והגנים) שתאוותו גברה עליו,  ניצל את המצב , גחן מעליה ושלח את ידו מתחת לחצאיתה. אך ניסיונו לאונסה נכשל  כשחמורו של סילניוס,  בן לוויתו של בכחוס, נער לפתע בקול גדול. לוטיס הקיצה בבהלה  והדפה מעליה את פריאפוס,  לקול צחוקם המלגלג של הנוכחים. פריאפוס המושפל,  דרש כנקמה  שהחמור יועלה קרבן לכבודו.</a:t>
            </a:r>
          </a:p>
        </p:txBody>
      </p:sp>
      <p:sp>
        <p:nvSpPr>
          <p:cNvPr id="5" name="אליפסה 4"/>
          <p:cNvSpPr/>
          <p:nvPr/>
        </p:nvSpPr>
        <p:spPr>
          <a:xfrm>
            <a:off x="5603875" y="3605213"/>
            <a:ext cx="1819275" cy="27305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Tree>
    <p:extLst>
      <p:ext uri="{BB962C8B-B14F-4D97-AF65-F5344CB8AC3E}">
        <p14:creationId xmlns:p14="http://schemas.microsoft.com/office/powerpoint/2010/main" val="2426981545"/>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תמונה 7"/>
          <p:cNvPicPr>
            <a:picLocks noChangeAspect="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8588" y="0"/>
            <a:ext cx="12320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תמונה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138" y="1200150"/>
            <a:ext cx="85820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מלבן 4"/>
          <p:cNvSpPr>
            <a:spLocks noChangeArrowheads="1"/>
          </p:cNvSpPr>
          <p:nvPr/>
        </p:nvSpPr>
        <p:spPr bwMode="auto">
          <a:xfrm>
            <a:off x="523875" y="5721350"/>
            <a:ext cx="3652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002060"/>
                </a:solidFill>
                <a:latin typeface="Times New Roman" panose="02020603050405020304" pitchFamily="18" charset="0"/>
                <a:cs typeface="Times New Roman" panose="02020603050405020304" pitchFamily="18" charset="0"/>
              </a:rPr>
              <a:t>Franz Marc, Donkey Frieze, 1911</a:t>
            </a:r>
            <a:endParaRPr lang="he-IL" altLang="he-IL" sz="1400" b="1" i="1">
              <a:solidFill>
                <a:srgbClr val="002060"/>
              </a:solidFill>
              <a:latin typeface="Times New Roman" panose="02020603050405020304" pitchFamily="18" charset="0"/>
              <a:cs typeface="Times New Roman" panose="02020603050405020304" pitchFamily="18" charset="0"/>
            </a:endParaRPr>
          </a:p>
        </p:txBody>
      </p:sp>
      <p:sp>
        <p:nvSpPr>
          <p:cNvPr id="57349" name="מלבן 6"/>
          <p:cNvSpPr>
            <a:spLocks noChangeArrowheads="1"/>
          </p:cNvSpPr>
          <p:nvPr/>
        </p:nvSpPr>
        <p:spPr bwMode="auto">
          <a:xfrm>
            <a:off x="9277350" y="5326063"/>
            <a:ext cx="2576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fontAlgn="base">
              <a:lnSpc>
                <a:spcPct val="100000"/>
              </a:lnSpc>
              <a:spcBef>
                <a:spcPct val="0"/>
              </a:spcBef>
              <a:spcAft>
                <a:spcPct val="0"/>
              </a:spcAft>
              <a:buFontTx/>
              <a:buNone/>
            </a:pPr>
            <a:r>
              <a:rPr lang="he-IL" altLang="he-IL" sz="1800" b="1">
                <a:solidFill>
                  <a:srgbClr val="002060"/>
                </a:solidFill>
                <a:latin typeface="Tahoma" panose="020B0604030504040204" pitchFamily="34" charset="0"/>
                <a:cs typeface="Tahoma" panose="020B0604030504040204" pitchFamily="34" charset="0"/>
              </a:rPr>
              <a:t>ליקט וערך: אסף פלר</a:t>
            </a:r>
            <a:endParaRPr lang="en-US" altLang="he-IL" sz="1800" b="1">
              <a:solidFill>
                <a:srgbClr val="002060"/>
              </a:solidFill>
              <a:latin typeface="Tahoma" panose="020B0604030504040204" pitchFamily="34" charset="0"/>
              <a:cs typeface="Tahoma" panose="020B0604030504040204" pitchFamily="34" charset="0"/>
            </a:endParaRPr>
          </a:p>
          <a:p>
            <a:pPr fontAlgn="base">
              <a:lnSpc>
                <a:spcPct val="100000"/>
              </a:lnSpc>
              <a:spcBef>
                <a:spcPct val="0"/>
              </a:spcBef>
              <a:spcAft>
                <a:spcPct val="0"/>
              </a:spcAft>
              <a:buFontTx/>
              <a:buNone/>
            </a:pPr>
            <a:endParaRPr lang="en-US" altLang="he-IL" sz="1800" b="1">
              <a:solidFill>
                <a:srgbClr val="1C1C2A"/>
              </a:solidFill>
              <a:latin typeface="Tahoma" panose="020B0604030504040204" pitchFamily="34" charset="0"/>
              <a:cs typeface="Tahoma" panose="020B0604030504040204" pitchFamily="34" charset="0"/>
            </a:endParaRPr>
          </a:p>
        </p:txBody>
      </p:sp>
      <p:sp>
        <p:nvSpPr>
          <p:cNvPr id="57350" name="מלבן 1"/>
          <p:cNvSpPr>
            <a:spLocks noChangeArrowheads="1"/>
          </p:cNvSpPr>
          <p:nvPr/>
        </p:nvSpPr>
        <p:spPr bwMode="auto">
          <a:xfrm>
            <a:off x="9242425" y="1373188"/>
            <a:ext cx="294957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fontAlgn="base">
              <a:lnSpc>
                <a:spcPct val="150000"/>
              </a:lnSpc>
              <a:spcBef>
                <a:spcPct val="0"/>
              </a:spcBef>
              <a:spcAft>
                <a:spcPct val="0"/>
              </a:spcAft>
              <a:buFontTx/>
              <a:buNone/>
            </a:pPr>
            <a:r>
              <a:rPr lang="he-IL" altLang="he-IL" sz="1800" b="1">
                <a:solidFill>
                  <a:srgbClr val="002060"/>
                </a:solidFill>
                <a:latin typeface="Tahoma" panose="020B0604030504040204" pitchFamily="34" charset="0"/>
                <a:cs typeface="Tahoma" panose="020B0604030504040204" pitchFamily="34" charset="0"/>
              </a:rPr>
              <a:t>שלום לך, </a:t>
            </a:r>
          </a:p>
          <a:p>
            <a:pPr algn="ctr" fontAlgn="base">
              <a:lnSpc>
                <a:spcPct val="150000"/>
              </a:lnSpc>
              <a:spcBef>
                <a:spcPct val="0"/>
              </a:spcBef>
              <a:spcAft>
                <a:spcPct val="0"/>
              </a:spcAft>
              <a:buFontTx/>
              <a:buNone/>
            </a:pPr>
            <a:r>
              <a:rPr lang="he-IL" altLang="he-IL" sz="1800" b="1">
                <a:solidFill>
                  <a:srgbClr val="002060"/>
                </a:solidFill>
                <a:latin typeface="Tahoma" panose="020B0604030504040204" pitchFamily="34" charset="0"/>
                <a:cs typeface="Tahoma" panose="020B0604030504040204" pitchFamily="34" charset="0"/>
              </a:rPr>
              <a:t>אני מזמין אותך לבקר באתר המצגות שלי</a:t>
            </a:r>
          </a:p>
          <a:p>
            <a:pPr algn="ctr" fontAlgn="base">
              <a:lnSpc>
                <a:spcPct val="150000"/>
              </a:lnSpc>
              <a:spcBef>
                <a:spcPct val="0"/>
              </a:spcBef>
              <a:spcAft>
                <a:spcPct val="0"/>
              </a:spcAft>
              <a:buFontTx/>
              <a:buNone/>
            </a:pPr>
            <a:r>
              <a:rPr lang="he-IL" altLang="he-IL" sz="1800" b="1">
                <a:solidFill>
                  <a:srgbClr val="002060"/>
                </a:solidFill>
                <a:latin typeface="Tahoma" panose="020B0604030504040204" pitchFamily="34" charset="0"/>
                <a:cs typeface="Tahoma" panose="020B0604030504040204" pitchFamily="34" charset="0"/>
              </a:rPr>
              <a:t>ולהנות ממצגות נוספות</a:t>
            </a:r>
          </a:p>
          <a:p>
            <a:pPr algn="ctr" fontAlgn="base">
              <a:lnSpc>
                <a:spcPct val="150000"/>
              </a:lnSpc>
              <a:spcBef>
                <a:spcPct val="0"/>
              </a:spcBef>
              <a:spcAft>
                <a:spcPct val="0"/>
              </a:spcAft>
              <a:buFontTx/>
              <a:buNone/>
            </a:pPr>
            <a:r>
              <a:rPr lang="he-IL" altLang="he-IL" sz="1800" b="1">
                <a:solidFill>
                  <a:srgbClr val="002060"/>
                </a:solidFill>
                <a:latin typeface="Tahoma" panose="020B0604030504040204" pitchFamily="34" charset="0"/>
                <a:cs typeface="Tahoma" panose="020B0604030504040204" pitchFamily="34" charset="0"/>
              </a:rPr>
              <a:t>להתראות, אסף פלר</a:t>
            </a:r>
          </a:p>
          <a:p>
            <a:pPr algn="ctr" fontAlgn="base">
              <a:lnSpc>
                <a:spcPct val="150000"/>
              </a:lnSpc>
              <a:spcBef>
                <a:spcPct val="0"/>
              </a:spcBef>
              <a:spcAft>
                <a:spcPct val="0"/>
              </a:spcAft>
              <a:buFontTx/>
              <a:buNone/>
            </a:pPr>
            <a:r>
              <a:rPr lang="en-US" altLang="he-IL" sz="1800" b="1">
                <a:solidFill>
                  <a:prstClr val="black"/>
                </a:solidFill>
                <a:latin typeface="Tahoma" panose="020B0604030504040204" pitchFamily="34" charset="0"/>
                <a:cs typeface="Tahoma" panose="020B0604030504040204" pitchFamily="34" charset="0"/>
                <a:hlinkClick r:id="rId4"/>
              </a:rPr>
              <a:t>http://assaffeller.com</a:t>
            </a:r>
            <a:endParaRPr lang="en-US" altLang="he-IL" sz="1800" b="1">
              <a:solidFill>
                <a:prstClr val="black"/>
              </a:solidFill>
              <a:latin typeface="Tahoma" panose="020B0604030504040204" pitchFamily="34" charset="0"/>
              <a:cs typeface="Tahoma" panose="020B0604030504040204" pitchFamily="34" charset="0"/>
            </a:endParaRPr>
          </a:p>
          <a:p>
            <a:pPr algn="ctr" fontAlgn="base">
              <a:lnSpc>
                <a:spcPct val="150000"/>
              </a:lnSpc>
              <a:spcBef>
                <a:spcPct val="0"/>
              </a:spcBef>
              <a:spcAft>
                <a:spcPct val="0"/>
              </a:spcAft>
              <a:buFontTx/>
              <a:buNone/>
            </a:pPr>
            <a:endParaRPr lang="en-US" altLang="he-IL" sz="1800" b="1">
              <a:solidFill>
                <a:prstClr val="black"/>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8974510"/>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2915">
            <a:alpha val="7843"/>
          </a:srgbClr>
        </a:solidFill>
        <a:effectLst/>
      </p:bgPr>
    </p:bg>
    <p:spTree>
      <p:nvGrpSpPr>
        <p:cNvPr id="1" name=""/>
        <p:cNvGrpSpPr/>
        <p:nvPr/>
      </p:nvGrpSpPr>
      <p:grpSpPr>
        <a:xfrm>
          <a:off x="0" y="0"/>
          <a:ext cx="0" cy="0"/>
          <a:chOff x="0" y="0"/>
          <a:chExt cx="0" cy="0"/>
        </a:xfrm>
      </p:grpSpPr>
      <p:sp>
        <p:nvSpPr>
          <p:cNvPr id="8194" name="מציין מיקום תוכן 2"/>
          <p:cNvSpPr>
            <a:spLocks noGrp="1"/>
          </p:cNvSpPr>
          <p:nvPr>
            <p:ph idx="1"/>
          </p:nvPr>
        </p:nvSpPr>
        <p:spPr>
          <a:xfrm>
            <a:off x="1768475" y="860425"/>
            <a:ext cx="10179050" cy="5827713"/>
          </a:xfrm>
        </p:spPr>
        <p:txBody>
          <a:bodyPr/>
          <a:lstStyle/>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אובידיוס / מטמורפוזות , </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ספר רביעי 18-30, תרגום מרומית שלמה דיקמן</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לא יעברו עלומיך לעד- רענן אתה בכחוס !</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 זיו נעוריך לנצח ! במרום רקיעים מה יפית !</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צלם-עלמה לך, אל, כאשר תתפרק את קרניך !</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עד ירכתי המזרח מלכותך ! הדברת את הודו,</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ארץ שחומי הפנים הרוחצת בזרם הגנגס !</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את נואצך מחצת, קדוש, את פנתאוס, את ליקורגוס</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בעל קרדום-פיפיות, מלחים בטירנום  רמית </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שני נמרונים ברסן רב-צבע מושכים את רכבך </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חבל נשים מתנבאות, סטירים עליזים ילווך,</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גבר ישיש מתנהל בכבדות על ידם הלום יין,</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על משענתו ישען או על גב חמורו מתנודד הוא,</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ובאשר תהלוך, אלוהים, בחורים ירננו,</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קול עלמות ישמע, כפים בתוף תתופפנה,</a:t>
            </a:r>
          </a:p>
          <a:p>
            <a:pPr marL="0" indent="0" eaLnBrk="1" hangingPunct="1">
              <a:buFont typeface="Arial" panose="020B0604020202020204" pitchFamily="34" charset="0"/>
              <a:buNone/>
            </a:pPr>
            <a:r>
              <a:rPr lang="he-IL" altLang="he-IL" sz="1400" smtClean="0">
                <a:solidFill>
                  <a:srgbClr val="001D3A"/>
                </a:solidFill>
                <a:latin typeface="Guttman Vilna" panose="02010401010101010101" pitchFamily="2" charset="-79"/>
                <a:cs typeface="Guttman Vilna" panose="02010401010101010101" pitchFamily="2" charset="-79"/>
              </a:rPr>
              <a:t>קרן נחושת תריע, חליל דק-צוואר יענה לה.</a:t>
            </a:r>
          </a:p>
        </p:txBody>
      </p:sp>
      <p:pic>
        <p:nvPicPr>
          <p:cNvPr id="8195" name="תמונה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08038"/>
            <a:ext cx="7394575"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מלבן 8"/>
          <p:cNvSpPr>
            <a:spLocks noChangeArrowheads="1"/>
          </p:cNvSpPr>
          <p:nvPr/>
        </p:nvSpPr>
        <p:spPr bwMode="auto">
          <a:xfrm>
            <a:off x="233363" y="5995988"/>
            <a:ext cx="6181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it-IT" altLang="he-IL" sz="1400" b="1" i="1">
                <a:solidFill>
                  <a:srgbClr val="003366"/>
                </a:solidFill>
                <a:latin typeface="Times New Roman" panose="02020603050405020304" pitchFamily="18" charset="0"/>
                <a:cs typeface="Times New Roman" panose="02020603050405020304" pitchFamily="18" charset="0"/>
              </a:rPr>
              <a:t>Pietro da Cortona, Triumph of Bacchus, 1626-9</a:t>
            </a:r>
            <a:endParaRPr lang="he-IL" altLang="he-IL" sz="1400" b="1" i="1">
              <a:solidFill>
                <a:srgbClr val="003366"/>
              </a:solidFill>
              <a:latin typeface="Times New Roman" panose="02020603050405020304" pitchFamily="18" charset="0"/>
              <a:cs typeface="Times New Roman" panose="02020603050405020304" pitchFamily="18" charset="0"/>
            </a:endParaRPr>
          </a:p>
        </p:txBody>
      </p:sp>
      <p:sp>
        <p:nvSpPr>
          <p:cNvPr id="10" name="אליפסה 9"/>
          <p:cNvSpPr/>
          <p:nvPr/>
        </p:nvSpPr>
        <p:spPr>
          <a:xfrm rot="2488411">
            <a:off x="1514475" y="4087813"/>
            <a:ext cx="2784475" cy="12096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Tree>
    <p:extLst>
      <p:ext uri="{BB962C8B-B14F-4D97-AF65-F5344CB8AC3E}">
        <p14:creationId xmlns:p14="http://schemas.microsoft.com/office/powerpoint/2010/main" val="157845650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תמונה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063" y="339725"/>
            <a:ext cx="11249025"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מלבן 5"/>
          <p:cNvSpPr>
            <a:spLocks noChangeArrowheads="1"/>
          </p:cNvSpPr>
          <p:nvPr/>
        </p:nvSpPr>
        <p:spPr bwMode="auto">
          <a:xfrm>
            <a:off x="500063" y="6503988"/>
            <a:ext cx="4645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William Bouguereau, The Youth of Bacchus, 1884</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7397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1723"/>
        </a:solidFill>
        <a:effectLst/>
      </p:bgPr>
    </p:bg>
    <p:spTree>
      <p:nvGrpSpPr>
        <p:cNvPr id="1" name=""/>
        <p:cNvGrpSpPr/>
        <p:nvPr/>
      </p:nvGrpSpPr>
      <p:grpSpPr>
        <a:xfrm>
          <a:off x="0" y="0"/>
          <a:ext cx="0" cy="0"/>
          <a:chOff x="0" y="0"/>
          <a:chExt cx="0" cy="0"/>
        </a:xfrm>
      </p:grpSpPr>
      <p:sp>
        <p:nvSpPr>
          <p:cNvPr id="10242" name="כותרת 1"/>
          <p:cNvSpPr>
            <a:spLocks noGrp="1"/>
          </p:cNvSpPr>
          <p:nvPr>
            <p:ph type="title"/>
          </p:nvPr>
        </p:nvSpPr>
        <p:spPr/>
        <p:txBody>
          <a:bodyPr/>
          <a:lstStyle/>
          <a:p>
            <a:pPr eaLnBrk="1" hangingPunct="1"/>
            <a:endParaRPr lang="he-IL" altLang="he-IL" smtClean="0"/>
          </a:p>
        </p:txBody>
      </p:sp>
      <p:sp>
        <p:nvSpPr>
          <p:cNvPr id="10243" name="מציין מיקום תוכן 2"/>
          <p:cNvSpPr>
            <a:spLocks noGrp="1"/>
          </p:cNvSpPr>
          <p:nvPr>
            <p:ph idx="1"/>
          </p:nvPr>
        </p:nvSpPr>
        <p:spPr/>
        <p:txBody>
          <a:bodyPr/>
          <a:lstStyle/>
          <a:p>
            <a:pPr eaLnBrk="1" hangingPunct="1"/>
            <a:endParaRPr lang="he-IL" altLang="he-IL" smtClean="0"/>
          </a:p>
        </p:txBody>
      </p:sp>
      <p:pic>
        <p:nvPicPr>
          <p:cNvPr id="10244" name="תמונה 3"/>
          <p:cNvPicPr>
            <a:picLocks noChangeAspect="1"/>
          </p:cNvPicPr>
          <p:nvPr/>
        </p:nvPicPr>
        <p:blipFill>
          <a:blip r:embed="rId2">
            <a:extLst>
              <a:ext uri="{28A0092B-C50C-407E-A947-70E740481C1C}">
                <a14:useLocalDpi xmlns:a14="http://schemas.microsoft.com/office/drawing/2010/main" val="0"/>
              </a:ext>
            </a:extLst>
          </a:blip>
          <a:srcRect r="34" b="23"/>
          <a:stretch>
            <a:fillRect/>
          </a:stretch>
        </p:blipFill>
        <p:spPr bwMode="auto">
          <a:xfrm>
            <a:off x="-23813" y="365125"/>
            <a:ext cx="12215813"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מלבן 4"/>
          <p:cNvSpPr>
            <a:spLocks noChangeArrowheads="1"/>
          </p:cNvSpPr>
          <p:nvPr/>
        </p:nvSpPr>
        <p:spPr bwMode="auto">
          <a:xfrm>
            <a:off x="0" y="6565900"/>
            <a:ext cx="1208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Annibale Carracci, The Triumph of Bacchus and Ariadne ,  1597,  Farnese Gallery, Rome</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
        <p:nvSpPr>
          <p:cNvPr id="6" name="אליפסה 5"/>
          <p:cNvSpPr/>
          <p:nvPr/>
        </p:nvSpPr>
        <p:spPr>
          <a:xfrm>
            <a:off x="10021888" y="2733675"/>
            <a:ext cx="2170112" cy="14351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Tree>
    <p:extLst>
      <p:ext uri="{BB962C8B-B14F-4D97-AF65-F5344CB8AC3E}">
        <p14:creationId xmlns:p14="http://schemas.microsoft.com/office/powerpoint/2010/main" val="108884861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13018"/>
        </a:solidFill>
        <a:effectLst/>
      </p:bgPr>
    </p:bg>
    <p:spTree>
      <p:nvGrpSpPr>
        <p:cNvPr id="1" name=""/>
        <p:cNvGrpSpPr/>
        <p:nvPr/>
      </p:nvGrpSpPr>
      <p:grpSpPr>
        <a:xfrm>
          <a:off x="0" y="0"/>
          <a:ext cx="0" cy="0"/>
          <a:chOff x="0" y="0"/>
          <a:chExt cx="0" cy="0"/>
        </a:xfrm>
      </p:grpSpPr>
      <p:pic>
        <p:nvPicPr>
          <p:cNvPr id="11266"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8950325"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מלבן 4"/>
          <p:cNvSpPr>
            <a:spLocks noChangeArrowheads="1"/>
          </p:cNvSpPr>
          <p:nvPr/>
        </p:nvSpPr>
        <p:spPr bwMode="auto">
          <a:xfrm>
            <a:off x="8950325" y="5903913"/>
            <a:ext cx="32416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Michaelina Woutiers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The Triumph of Bacchus , </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before 1659</a:t>
            </a:r>
          </a:p>
          <a:p>
            <a:pPr algn="l" fontAlgn="base">
              <a:lnSpc>
                <a:spcPct val="100000"/>
              </a:lnSpc>
              <a:spcBef>
                <a:spcPct val="0"/>
              </a:spcBef>
              <a:spcAft>
                <a:spcPct val="0"/>
              </a:spcAft>
              <a:buFontTx/>
              <a:buNone/>
            </a:pPr>
            <a:r>
              <a:rPr lang="en-US" altLang="he-IL" sz="1400" b="1" i="1">
                <a:solidFill>
                  <a:srgbClr val="FFFFFF"/>
                </a:solidFill>
                <a:latin typeface="Times New Roman" panose="02020603050405020304" pitchFamily="18" charset="0"/>
                <a:cs typeface="Times New Roman" panose="02020603050405020304" pitchFamily="18" charset="0"/>
              </a:rPr>
              <a:t>Kunsthistorisches Museum, Vienna</a:t>
            </a:r>
            <a:endParaRPr lang="he-IL" altLang="he-IL" sz="1400" b="1" i="1">
              <a:solidFill>
                <a:srgbClr val="FFFFFF"/>
              </a:solidFill>
              <a:latin typeface="Times New Roman" panose="02020603050405020304" pitchFamily="18" charset="0"/>
              <a:cs typeface="Times New Roman" panose="02020603050405020304" pitchFamily="18" charset="0"/>
            </a:endParaRPr>
          </a:p>
        </p:txBody>
      </p:sp>
      <p:sp>
        <p:nvSpPr>
          <p:cNvPr id="2" name="אליפסה 1"/>
          <p:cNvSpPr/>
          <p:nvPr/>
        </p:nvSpPr>
        <p:spPr>
          <a:xfrm rot="18980419">
            <a:off x="4518025" y="1587500"/>
            <a:ext cx="1497013" cy="16494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Tree>
    <p:extLst>
      <p:ext uri="{BB962C8B-B14F-4D97-AF65-F5344CB8AC3E}">
        <p14:creationId xmlns:p14="http://schemas.microsoft.com/office/powerpoint/2010/main" val="3709529328"/>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2215</Words>
  <Application>Microsoft Office PowerPoint</Application>
  <PresentationFormat>מסך רחב</PresentationFormat>
  <Paragraphs>201</Paragraphs>
  <Slides>50</Slides>
  <Notes>4</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50</vt:i4>
      </vt:variant>
    </vt:vector>
  </HeadingPairs>
  <TitlesOfParts>
    <vt:vector size="57" baseType="lpstr">
      <vt:lpstr>Arial</vt:lpstr>
      <vt:lpstr>Calibri</vt:lpstr>
      <vt:lpstr>Calibri Light</vt:lpstr>
      <vt:lpstr>Guttman Vilna</vt:lpstr>
      <vt:lpstr>Tahoma</vt:lpstr>
      <vt:lpstr>Times New Roman</vt:lpstr>
      <vt:lpstr>1_ערכת נושא Office</vt:lpstr>
      <vt:lpstr>מצגת של PowerPoint</vt:lpstr>
      <vt:lpstr>מצגת של PowerPoint</vt:lpstr>
      <vt:lpstr>מצגת של PowerPoint</vt:lpstr>
      <vt:lpstr>Silenus riding a donkey. White marble, late 1st century BC.  Cabinet des Médailles, Paris</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אסף פלר</dc:creator>
  <cp:lastModifiedBy>אסף פלר</cp:lastModifiedBy>
  <cp:revision>2</cp:revision>
  <dcterms:created xsi:type="dcterms:W3CDTF">2015-06-16T08:42:24Z</dcterms:created>
  <dcterms:modified xsi:type="dcterms:W3CDTF">2015-06-16T08:44:06Z</dcterms:modified>
  <cp:contentStatus>סופי</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