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60" r:id="rId1"/>
  </p:sldMasterIdLst>
  <p:sldIdLst>
    <p:sldId id="399" r:id="rId2"/>
    <p:sldId id="400" r:id="rId3"/>
    <p:sldId id="401" r:id="rId4"/>
    <p:sldId id="402" r:id="rId5"/>
    <p:sldId id="403" r:id="rId6"/>
    <p:sldId id="404" r:id="rId7"/>
    <p:sldId id="405" r:id="rId8"/>
    <p:sldId id="406" r:id="rId9"/>
    <p:sldId id="407" r:id="rId10"/>
    <p:sldId id="408" r:id="rId11"/>
    <p:sldId id="409" r:id="rId12"/>
    <p:sldId id="410" r:id="rId13"/>
    <p:sldId id="411" r:id="rId14"/>
    <p:sldId id="412" r:id="rId15"/>
    <p:sldId id="413" r:id="rId16"/>
    <p:sldId id="414" r:id="rId17"/>
    <p:sldId id="415" r:id="rId18"/>
    <p:sldId id="416" r:id="rId19"/>
    <p:sldId id="417" r:id="rId20"/>
    <p:sldId id="418" r:id="rId21"/>
    <p:sldId id="419" r:id="rId22"/>
    <p:sldId id="420" r:id="rId23"/>
    <p:sldId id="421" r:id="rId24"/>
    <p:sldId id="422" r:id="rId25"/>
    <p:sldId id="423" r:id="rId26"/>
    <p:sldId id="424" r:id="rId27"/>
    <p:sldId id="425" r:id="rId28"/>
    <p:sldId id="426" r:id="rId29"/>
    <p:sldId id="427" r:id="rId30"/>
    <p:sldId id="428" r:id="rId31"/>
    <p:sldId id="429" r:id="rId32"/>
    <p:sldId id="430" r:id="rId33"/>
    <p:sldId id="431" r:id="rId34"/>
    <p:sldId id="432" r:id="rId35"/>
    <p:sldId id="433" r:id="rId36"/>
    <p:sldId id="434" r:id="rId37"/>
    <p:sldId id="435" r:id="rId38"/>
    <p:sldId id="436" r:id="rId39"/>
    <p:sldId id="437" r:id="rId40"/>
    <p:sldId id="438" r:id="rId41"/>
    <p:sldId id="439" r:id="rId42"/>
    <p:sldId id="440" r:id="rId43"/>
    <p:sldId id="441" r:id="rId44"/>
    <p:sldId id="442" r:id="rId45"/>
  </p:sldIdLst>
  <p:sldSz cx="12192000" cy="6858000"/>
  <p:notesSz cx="6858000" cy="9144000"/>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אסף פלר" initials="אפ" lastIdx="3" clrIdx="0">
    <p:extLst>
      <p:ext uri="{19B8F6BF-5375-455C-9EA6-DF929625EA0E}">
        <p15:presenceInfo xmlns:p15="http://schemas.microsoft.com/office/powerpoint/2012/main" userId="אסף פלר"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121F36"/>
    <a:srgbClr val="E4EEF8"/>
    <a:srgbClr val="FFF8E5"/>
    <a:srgbClr val="302F17"/>
    <a:srgbClr val="666633"/>
    <a:srgbClr val="2F2E00"/>
    <a:srgbClr val="3C120A"/>
    <a:srgbClr val="F5EADF"/>
    <a:srgbClr val="F0F3FA"/>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251" autoAdjust="0"/>
    <p:restoredTop sz="94660"/>
  </p:normalViewPr>
  <p:slideViewPr>
    <p:cSldViewPr snapToGrid="0">
      <p:cViewPr varScale="1">
        <p:scale>
          <a:sx n="113" d="100"/>
          <a:sy n="113" d="100"/>
        </p:scale>
        <p:origin x="240" y="84"/>
      </p:cViewPr>
      <p:guideLst/>
    </p:cSldViewPr>
  </p:slideViewPr>
  <p:notesTextViewPr>
    <p:cViewPr>
      <p:scale>
        <a:sx n="1" d="1"/>
        <a:sy n="1" d="1"/>
      </p:scale>
      <p:origin x="0" y="0"/>
    </p:cViewPr>
  </p:notesTextViewPr>
  <p:sorterViewPr>
    <p:cViewPr varScale="1">
      <p:scale>
        <a:sx n="100" d="100"/>
        <a:sy n="100" d="100"/>
      </p:scale>
      <p:origin x="0" y="-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smtClean="0"/>
              <a:t>לחץ כדי לערוך סגנון כותרת של תבנית בסיס</a:t>
            </a:r>
            <a:endParaRPr lang="he-IL"/>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smtClean="0"/>
              <a:t>לחץ כדי לערוך סגנון כותרת משנה של תבנית בסיס</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8EDC95D6-4243-4A33-AB5B-D4885A7EA913}"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63BD78EE-6E3D-40BD-A183-7A153FD5567D}"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3231739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1D06EFF4-ABEA-48A0-8486-9706534757C7}"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D40C2D36-2B1D-4296-8873-574B6F72A1C1}"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1608441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smtClean="0"/>
              <a:t>לחץ כדי לערוך סגנון כותרת של תבנית בסיס</a:t>
            </a:r>
            <a:endParaRPr lang="he-IL"/>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A32F83A7-5C40-4436-B6DA-CFF81F73D437}"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157C122A-ED1E-4BC6-8C08-B0CE6F40FDC3}"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8235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של תאריך 3"/>
          <p:cNvSpPr>
            <a:spLocks noGrp="1"/>
          </p:cNvSpPr>
          <p:nvPr>
            <p:ph type="dt" sz="half" idx="10"/>
          </p:nvPr>
        </p:nvSpPr>
        <p:spPr/>
        <p:txBody>
          <a:bodyPr/>
          <a:lstStyle>
            <a:lvl1pPr>
              <a:defRPr/>
            </a:lvl1pPr>
          </a:lstStyle>
          <a:p>
            <a:pPr>
              <a:defRPr/>
            </a:pPr>
            <a:fld id="{9B0EC0D3-ED88-4B01-B82F-0F52501D7C33}"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22711ABF-AE25-46B1-A0F2-BF731B23561B}"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38156780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smtClean="0"/>
              <a:t>לחץ כדי לערוך סגנונות טקסט של תבנית בסיס</a:t>
            </a:r>
          </a:p>
        </p:txBody>
      </p:sp>
      <p:sp>
        <p:nvSpPr>
          <p:cNvPr id="4" name="מציין מיקום של תאריך 3"/>
          <p:cNvSpPr>
            <a:spLocks noGrp="1"/>
          </p:cNvSpPr>
          <p:nvPr>
            <p:ph type="dt" sz="half" idx="10"/>
          </p:nvPr>
        </p:nvSpPr>
        <p:spPr/>
        <p:txBody>
          <a:bodyPr/>
          <a:lstStyle>
            <a:lvl1pPr>
              <a:defRPr/>
            </a:lvl1pPr>
          </a:lstStyle>
          <a:p>
            <a:pPr>
              <a:defRPr/>
            </a:pPr>
            <a:fld id="{EF33DA69-D191-44A3-B7C3-5C7FB00BE029}"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12"/>
          </p:nvPr>
        </p:nvSpPr>
        <p:spPr/>
        <p:txBody>
          <a:bodyPr/>
          <a:lstStyle>
            <a:lvl1pPr>
              <a:defRPr/>
            </a:lvl1pPr>
          </a:lstStyle>
          <a:p>
            <a:pPr>
              <a:defRPr/>
            </a:pPr>
            <a:fld id="{16A13B7D-314C-431F-9447-B40687E779A5}"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2584022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תוכן 2"/>
          <p:cNvSpPr>
            <a:spLocks noGrp="1"/>
          </p:cNvSpPr>
          <p:nvPr>
            <p:ph sz="half" idx="1"/>
          </p:nvPr>
        </p:nvSpPr>
        <p:spPr>
          <a:xfrm>
            <a:off x="838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תוכן 3"/>
          <p:cNvSpPr>
            <a:spLocks noGrp="1"/>
          </p:cNvSpPr>
          <p:nvPr>
            <p:ph sz="half" idx="2"/>
          </p:nvPr>
        </p:nvSpPr>
        <p:spPr>
          <a:xfrm>
            <a:off x="6172200" y="1825625"/>
            <a:ext cx="5181600" cy="435133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של תאריך 3"/>
          <p:cNvSpPr>
            <a:spLocks noGrp="1"/>
          </p:cNvSpPr>
          <p:nvPr>
            <p:ph type="dt" sz="half" idx="10"/>
          </p:nvPr>
        </p:nvSpPr>
        <p:spPr/>
        <p:txBody>
          <a:bodyPr/>
          <a:lstStyle>
            <a:lvl1pPr>
              <a:defRPr/>
            </a:lvl1pPr>
          </a:lstStyle>
          <a:p>
            <a:pPr>
              <a:defRPr/>
            </a:pPr>
            <a:fld id="{83051D9D-59D8-4D64-9FF2-E67FDAD90CAD}"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C86066F7-07EF-42C8-B823-8C1CCE28EBB7}"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16555724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smtClean="0"/>
              <a:t>לחץ כדי לערוך סגנון כותרת של תבנית בסיס</a:t>
            </a:r>
            <a:endParaRPr lang="he-IL"/>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smtClean="0"/>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7" name="מציין מיקום של תאריך 3"/>
          <p:cNvSpPr>
            <a:spLocks noGrp="1"/>
          </p:cNvSpPr>
          <p:nvPr>
            <p:ph type="dt" sz="half" idx="10"/>
          </p:nvPr>
        </p:nvSpPr>
        <p:spPr/>
        <p:txBody>
          <a:bodyPr/>
          <a:lstStyle>
            <a:lvl1pPr>
              <a:defRPr/>
            </a:lvl1pPr>
          </a:lstStyle>
          <a:p>
            <a:pPr>
              <a:defRPr/>
            </a:pPr>
            <a:fld id="{CA8A7E5B-6675-40EE-AE04-DFB24A436278}"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8"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9" name="מציין מיקום של מספר שקופית 5"/>
          <p:cNvSpPr>
            <a:spLocks noGrp="1"/>
          </p:cNvSpPr>
          <p:nvPr>
            <p:ph type="sldNum" sz="quarter" idx="12"/>
          </p:nvPr>
        </p:nvSpPr>
        <p:spPr/>
        <p:txBody>
          <a:bodyPr/>
          <a:lstStyle>
            <a:lvl1pPr>
              <a:defRPr/>
            </a:lvl1pPr>
          </a:lstStyle>
          <a:p>
            <a:pPr>
              <a:defRPr/>
            </a:pPr>
            <a:fld id="{554B4A14-BC8C-462E-8ECE-D3FA9EE9F261}"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28920458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smtClean="0"/>
              <a:t>לחץ כדי לערוך סגנון כותרת של תבנית בסיס</a:t>
            </a:r>
            <a:endParaRPr lang="he-IL"/>
          </a:p>
        </p:txBody>
      </p:sp>
      <p:sp>
        <p:nvSpPr>
          <p:cNvPr id="3" name="מציין מיקום של תאריך 3"/>
          <p:cNvSpPr>
            <a:spLocks noGrp="1"/>
          </p:cNvSpPr>
          <p:nvPr>
            <p:ph type="dt" sz="half" idx="10"/>
          </p:nvPr>
        </p:nvSpPr>
        <p:spPr/>
        <p:txBody>
          <a:bodyPr/>
          <a:lstStyle>
            <a:lvl1pPr>
              <a:defRPr/>
            </a:lvl1pPr>
          </a:lstStyle>
          <a:p>
            <a:pPr>
              <a:defRPr/>
            </a:pPr>
            <a:fld id="{7DA138FA-3E6F-4ECA-8B0E-3B94F872B009}"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4"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5" name="מציין מיקום של מספר שקופית 5"/>
          <p:cNvSpPr>
            <a:spLocks noGrp="1"/>
          </p:cNvSpPr>
          <p:nvPr>
            <p:ph type="sldNum" sz="quarter" idx="12"/>
          </p:nvPr>
        </p:nvSpPr>
        <p:spPr/>
        <p:txBody>
          <a:bodyPr/>
          <a:lstStyle>
            <a:lvl1pPr>
              <a:defRPr/>
            </a:lvl1pPr>
          </a:lstStyle>
          <a:p>
            <a:pPr>
              <a:defRPr/>
            </a:pPr>
            <a:fld id="{D14DF5FC-CBCD-4060-BE91-96965C08F7C7}"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27940424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3"/>
          <p:cNvSpPr>
            <a:spLocks noGrp="1"/>
          </p:cNvSpPr>
          <p:nvPr>
            <p:ph type="dt" sz="half" idx="10"/>
          </p:nvPr>
        </p:nvSpPr>
        <p:spPr/>
        <p:txBody>
          <a:bodyPr/>
          <a:lstStyle>
            <a:lvl1pPr>
              <a:defRPr/>
            </a:lvl1pPr>
          </a:lstStyle>
          <a:p>
            <a:pPr>
              <a:defRPr/>
            </a:pPr>
            <a:fld id="{86E249A4-DCED-4032-B0A7-57358F1E9498}"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3"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4" name="מציין מיקום של מספר שקופית 5"/>
          <p:cNvSpPr>
            <a:spLocks noGrp="1"/>
          </p:cNvSpPr>
          <p:nvPr>
            <p:ph type="sldNum" sz="quarter" idx="12"/>
          </p:nvPr>
        </p:nvSpPr>
        <p:spPr/>
        <p:txBody>
          <a:bodyPr/>
          <a:lstStyle>
            <a:lvl1pPr>
              <a:defRPr/>
            </a:lvl1pPr>
          </a:lstStyle>
          <a:p>
            <a:pPr>
              <a:defRPr/>
            </a:pPr>
            <a:fld id="{97190528-9B7C-4EE0-8DA2-4D5635898761}"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39001571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smtClean="0"/>
              <a:t>לחץ כדי לערוך סגנונות טקסט של תבנית בסיס</a:t>
            </a:r>
          </a:p>
          <a:p>
            <a:pPr lvl="1"/>
            <a:r>
              <a:rPr lang="he-IL" smtClean="0"/>
              <a:t>רמה שנייה</a:t>
            </a:r>
          </a:p>
          <a:p>
            <a:pPr lvl="2"/>
            <a:r>
              <a:rPr lang="he-IL" smtClean="0"/>
              <a:t>רמה שלישית</a:t>
            </a:r>
          </a:p>
          <a:p>
            <a:pPr lvl="3"/>
            <a:r>
              <a:rPr lang="he-IL" smtClean="0"/>
              <a:t>רמה רביעית</a:t>
            </a:r>
          </a:p>
          <a:p>
            <a:pPr lvl="4"/>
            <a:r>
              <a:rPr lang="he-IL" smtClean="0"/>
              <a:t>רמה חמישית</a:t>
            </a:r>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430EEE04-1749-4500-8037-2C957055D54F}"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930AD1A9-826E-45A6-8476-6CF67E5A8CA0}"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159793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smtClean="0"/>
              <a:t>לחץ כדי לערוך סגנון כותרת של תבנית בסיס</a:t>
            </a:r>
            <a:endParaRPr lang="he-IL"/>
          </a:p>
        </p:txBody>
      </p:sp>
      <p:sp>
        <p:nvSpPr>
          <p:cNvPr id="3" name="מציין מיקום של תמונה 2"/>
          <p:cNvSpPr>
            <a:spLocks noGrp="1"/>
          </p:cNvSpPr>
          <p:nvPr>
            <p:ph type="pic" idx="1"/>
          </p:nvPr>
        </p:nvSpPr>
        <p:spPr>
          <a:xfrm>
            <a:off x="5183188" y="987425"/>
            <a:ext cx="6172200" cy="4873625"/>
          </a:xfrm>
        </p:spPr>
        <p:txBody>
          <a:bodyPr rtlCol="1">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he-IL" noProof="0"/>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smtClean="0"/>
              <a:t>לחץ כדי לערוך סגנונות טקסט של תבנית בסיס</a:t>
            </a:r>
          </a:p>
        </p:txBody>
      </p:sp>
      <p:sp>
        <p:nvSpPr>
          <p:cNvPr id="5" name="מציין מיקום של תאריך 3"/>
          <p:cNvSpPr>
            <a:spLocks noGrp="1"/>
          </p:cNvSpPr>
          <p:nvPr>
            <p:ph type="dt" sz="half" idx="10"/>
          </p:nvPr>
        </p:nvSpPr>
        <p:spPr/>
        <p:txBody>
          <a:bodyPr/>
          <a:lstStyle>
            <a:lvl1pPr>
              <a:defRPr/>
            </a:lvl1pPr>
          </a:lstStyle>
          <a:p>
            <a:pPr>
              <a:defRPr/>
            </a:pPr>
            <a:fld id="{6F99EA24-4DB5-4F50-9631-52E3444C31C2}"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6" name="מציין מיקום של כותרת תחתונה 4"/>
          <p:cNvSpPr>
            <a:spLocks noGrp="1"/>
          </p:cNvSpPr>
          <p:nvPr>
            <p:ph type="ftr" sz="quarter" idx="11"/>
          </p:nvPr>
        </p:nvSpPr>
        <p:spPr/>
        <p:txBody>
          <a:bodyPr/>
          <a:lstStyle>
            <a:lvl1pPr>
              <a:defRPr/>
            </a:lvl1pPr>
          </a:lstStyle>
          <a:p>
            <a:pPr>
              <a:defRPr/>
            </a:pPr>
            <a:endParaRPr lang="he-IL">
              <a:solidFill>
                <a:prstClr val="black">
                  <a:tint val="75000"/>
                </a:prstClr>
              </a:solidFill>
            </a:endParaRPr>
          </a:p>
        </p:txBody>
      </p:sp>
      <p:sp>
        <p:nvSpPr>
          <p:cNvPr id="7" name="מציין מיקום של מספר שקופית 5"/>
          <p:cNvSpPr>
            <a:spLocks noGrp="1"/>
          </p:cNvSpPr>
          <p:nvPr>
            <p:ph type="sldNum" sz="quarter" idx="12"/>
          </p:nvPr>
        </p:nvSpPr>
        <p:spPr/>
        <p:txBody>
          <a:bodyPr/>
          <a:lstStyle>
            <a:lvl1pPr>
              <a:defRPr/>
            </a:lvl1pPr>
          </a:lstStyle>
          <a:p>
            <a:pPr>
              <a:defRPr/>
            </a:pPr>
            <a:fld id="{3E2D6199-1DCD-47C5-B77A-A7D85A6B28A9}"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42822819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מציין מיקום של כותרת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he-IL" altLang="he-IL" smtClean="0"/>
              <a:t>לחץ כדי לערוך סגנון כותרת של תבנית בסיס</a:t>
            </a:r>
          </a:p>
        </p:txBody>
      </p:sp>
      <p:sp>
        <p:nvSpPr>
          <p:cNvPr id="1027" name="מציין מיקום טקסט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he-IL" altLang="he-IL" smtClean="0"/>
              <a:t>לחץ כדי לערוך סגנונות טקסט של תבנית בסיס</a:t>
            </a:r>
          </a:p>
          <a:p>
            <a:pPr lvl="1"/>
            <a:r>
              <a:rPr lang="he-IL" altLang="he-IL" smtClean="0"/>
              <a:t>רמה שנייה</a:t>
            </a:r>
          </a:p>
          <a:p>
            <a:pPr lvl="2"/>
            <a:r>
              <a:rPr lang="he-IL" altLang="he-IL" smtClean="0"/>
              <a:t>רמה שלישית</a:t>
            </a:r>
          </a:p>
          <a:p>
            <a:pPr lvl="3"/>
            <a:r>
              <a:rPr lang="he-IL" altLang="he-IL" smtClean="0"/>
              <a:t>רמה רביעית</a:t>
            </a:r>
          </a:p>
          <a:p>
            <a:pPr lvl="4"/>
            <a:r>
              <a:rPr lang="he-IL" altLang="he-IL" smtClean="0"/>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rtl="1" eaLnBrk="1" fontAlgn="auto" hangingPunct="1">
              <a:spcBef>
                <a:spcPts val="0"/>
              </a:spcBef>
              <a:spcAft>
                <a:spcPts val="0"/>
              </a:spcAft>
              <a:defRPr sz="1200" smtClean="0">
                <a:solidFill>
                  <a:schemeClr val="tx1">
                    <a:tint val="75000"/>
                  </a:schemeClr>
                </a:solidFill>
                <a:latin typeface="+mn-lt"/>
                <a:cs typeface="+mn-cs"/>
              </a:defRPr>
            </a:lvl1pPr>
          </a:lstStyle>
          <a:p>
            <a:pPr>
              <a:defRPr/>
            </a:pPr>
            <a:fld id="{8196BFA2-B14D-4DD9-B52A-43EAFE6F7C03}" type="datetimeFigureOut">
              <a:rPr lang="he-IL">
                <a:solidFill>
                  <a:prstClr val="black">
                    <a:tint val="75000"/>
                  </a:prstClr>
                </a:solidFill>
              </a:rPr>
              <a:pPr>
                <a:defRPr/>
              </a:pPr>
              <a:t>ה'/סיון/תשפ"א</a:t>
            </a:fld>
            <a:endParaRPr lang="he-IL">
              <a:solidFill>
                <a:prstClr val="black">
                  <a:tint val="75000"/>
                </a:prstClr>
              </a:solidFill>
            </a:endParaRPr>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rtl="1" eaLnBrk="1" fontAlgn="auto" hangingPunct="1">
              <a:spcBef>
                <a:spcPts val="0"/>
              </a:spcBef>
              <a:spcAft>
                <a:spcPts val="0"/>
              </a:spcAft>
              <a:defRPr sz="1200">
                <a:solidFill>
                  <a:schemeClr val="tx1">
                    <a:tint val="75000"/>
                  </a:schemeClr>
                </a:solidFill>
                <a:latin typeface="+mn-lt"/>
                <a:cs typeface="+mn-cs"/>
              </a:defRPr>
            </a:lvl1pPr>
          </a:lstStyle>
          <a:p>
            <a:pPr>
              <a:defRPr/>
            </a:pPr>
            <a:endParaRPr lang="he-IL">
              <a:solidFill>
                <a:prstClr val="black">
                  <a:tint val="75000"/>
                </a:prstClr>
              </a:solidFill>
            </a:endParaRPr>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rtl="1" eaLnBrk="1" fontAlgn="auto" hangingPunct="1">
              <a:spcBef>
                <a:spcPts val="0"/>
              </a:spcBef>
              <a:spcAft>
                <a:spcPts val="0"/>
              </a:spcAft>
              <a:defRPr sz="1200" smtClean="0">
                <a:solidFill>
                  <a:schemeClr val="tx1">
                    <a:tint val="75000"/>
                  </a:schemeClr>
                </a:solidFill>
                <a:latin typeface="+mn-lt"/>
                <a:cs typeface="+mn-cs"/>
              </a:defRPr>
            </a:lvl1pPr>
          </a:lstStyle>
          <a:p>
            <a:pPr>
              <a:defRPr/>
            </a:pPr>
            <a:fld id="{AFFF68E2-462A-4084-A539-BC673D58DB18}" type="slidenum">
              <a:rPr lang="he-IL">
                <a:solidFill>
                  <a:prstClr val="black">
                    <a:tint val="75000"/>
                  </a:prstClr>
                </a:solidFill>
              </a:rPr>
              <a:pPr>
                <a:defRPr/>
              </a:pPr>
              <a:t>‹#›</a:t>
            </a:fld>
            <a:endParaRPr lang="he-IL">
              <a:solidFill>
                <a:prstClr val="black">
                  <a:tint val="75000"/>
                </a:prstClr>
              </a:solidFill>
            </a:endParaRPr>
          </a:p>
        </p:txBody>
      </p:sp>
    </p:spTree>
    <p:extLst>
      <p:ext uri="{BB962C8B-B14F-4D97-AF65-F5344CB8AC3E}">
        <p14:creationId xmlns:p14="http://schemas.microsoft.com/office/powerpoint/2010/main" val="924318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r" rtl="1" fontAlgn="base">
        <a:lnSpc>
          <a:spcPct val="90000"/>
        </a:lnSpc>
        <a:spcBef>
          <a:spcPct val="0"/>
        </a:spcBef>
        <a:spcAft>
          <a:spcPct val="0"/>
        </a:spcAft>
        <a:defRPr sz="4400" kern="1200">
          <a:solidFill>
            <a:schemeClr val="tx1"/>
          </a:solidFill>
          <a:latin typeface="+mj-lt"/>
          <a:ea typeface="+mj-ea"/>
          <a:cs typeface="+mj-cs"/>
        </a:defRPr>
      </a:lvl1pPr>
      <a:lvl2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2pPr>
      <a:lvl3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3pPr>
      <a:lvl4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4pPr>
      <a:lvl5pPr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5pPr>
      <a:lvl6pPr marL="4572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6pPr>
      <a:lvl7pPr marL="9144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7pPr>
      <a:lvl8pPr marL="13716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8pPr>
      <a:lvl9pPr marL="1828800" algn="r" rtl="1" fontAlgn="base">
        <a:lnSpc>
          <a:spcPct val="90000"/>
        </a:lnSpc>
        <a:spcBef>
          <a:spcPct val="0"/>
        </a:spcBef>
        <a:spcAft>
          <a:spcPct val="0"/>
        </a:spcAft>
        <a:defRPr sz="4400">
          <a:solidFill>
            <a:schemeClr val="tx1"/>
          </a:solidFill>
          <a:latin typeface="Calibri Light" panose="020F0302020204030204" pitchFamily="34" charset="0"/>
          <a:cs typeface="Times New Roman" panose="02020603050405020304" pitchFamily="18" charset="0"/>
        </a:defRPr>
      </a:lvl9pPr>
    </p:titleStyle>
    <p:bodyStyle>
      <a:lvl1pPr marL="228600" indent="-228600" algn="r" rtl="1"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r" rtl="1"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r" rtl="1"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r" rtl="1"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3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41.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hyperlink" Target="https://www.getty.edu/art/collection/objects/225527/unknown-maker-southern-german-or-austrian-the-fall-of-the-rebel-angels-austrian-or-german-1715-1725/?dz=#7cd752cdc7ad2a3055d286389e84f4991440570b" TargetMode="External"/><Relationship Id="rId13" Type="http://schemas.openxmlformats.org/officeDocument/2006/relationships/hyperlink" Target="https://www.jamesfreemangallery.com/artworks/iain-andrews/the-fall-of-the-rebel-angels" TargetMode="External"/><Relationship Id="rId3" Type="http://schemas.openxmlformats.org/officeDocument/2006/relationships/hyperlink" Target="http://assaffeller.com/" TargetMode="External"/><Relationship Id="rId7" Type="http://schemas.openxmlformats.org/officeDocument/2006/relationships/hyperlink" Target="https://en.wikipedia.org/Fall_of_the_Rebel_Angels_(Giordano)" TargetMode="External"/><Relationship Id="rId12" Type="http://schemas.openxmlformats.org/officeDocument/2006/relationships/hyperlink" Target="https://art.nelson-atkins.org/Fall-of-the-rebel-angels" TargetMode="External"/><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hyperlink" Target="https://artsandculture.google.com/Fall-of-the-rebel-angels" TargetMode="External"/><Relationship Id="rId11" Type="http://schemas.openxmlformats.org/officeDocument/2006/relationships/hyperlink" Target="https://thevcs.org/false-prophets-and-fallen-angels" TargetMode="External"/><Relationship Id="rId5" Type="http://schemas.openxmlformats.org/officeDocument/2006/relationships/hyperlink" Target="https://en.wikipedia.org/The_Fall_of_the_Rebel_Angels_(Bruegel)" TargetMode="External"/><Relationship Id="rId10" Type="http://schemas.openxmlformats.org/officeDocument/2006/relationships/hyperlink" Target="https://www.rct.uk/collection/907786/the-fall-of-the-rebel-angels" TargetMode="External"/><Relationship Id="rId4" Type="http://schemas.openxmlformats.org/officeDocument/2006/relationships/hyperlink" Target="https://commons.wikimedia.org/Fall_of_the_Rebel_Angels" TargetMode="External"/><Relationship Id="rId9" Type="http://schemas.openxmlformats.org/officeDocument/2006/relationships/hyperlink" Target="https://www.kmska.be/en/collection/artworks/the-fall-of-the-rebel-angels"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תמונה 7"/>
          <p:cNvPicPr>
            <a:picLocks noChangeAspect="1"/>
          </p:cNvPicPr>
          <p:nvPr/>
        </p:nvPicPr>
        <p:blipFill>
          <a:blip r:embed="rId2">
            <a:lum bright="70000" contrast="-70000"/>
            <a:extLst>
              <a:ext uri="{28A0092B-C50C-407E-A947-70E740481C1C}">
                <a14:useLocalDpi xmlns:a14="http://schemas.microsoft.com/office/drawing/2010/main" val="0"/>
              </a:ext>
            </a:extLst>
          </a:blip>
          <a:srcRect l="70493"/>
          <a:stretch>
            <a:fillRect/>
          </a:stretch>
        </p:blipFill>
        <p:spPr bwMode="auto">
          <a:xfrm>
            <a:off x="9390063" y="0"/>
            <a:ext cx="28019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תמונה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49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מלבן 4"/>
          <p:cNvSpPr/>
          <p:nvPr/>
        </p:nvSpPr>
        <p:spPr>
          <a:xfrm>
            <a:off x="9459913" y="5688013"/>
            <a:ext cx="3695700" cy="1169987"/>
          </a:xfrm>
          <a:prstGeom prst="rect">
            <a:avLst/>
          </a:prstGeom>
        </p:spPr>
        <p:txBody>
          <a:bodyPr>
            <a:spAutoFit/>
          </a:bodyPr>
          <a:lstStyle/>
          <a:p>
            <a:pPr algn="l">
              <a:defRPr/>
            </a:pPr>
            <a:r>
              <a:rPr lang="en-US" sz="1400" b="1" i="1" dirty="0">
                <a:solidFill>
                  <a:srgbClr val="5B9BD5">
                    <a:lumMod val="50000"/>
                  </a:srgbClr>
                </a:solidFill>
                <a:latin typeface="Times New Roman" panose="02020603050405020304" pitchFamily="18" charset="0"/>
                <a:cs typeface="Times New Roman" panose="02020603050405020304" pitchFamily="18" charset="0"/>
              </a:rPr>
              <a:t>Pieter Brueghel the Elder</a:t>
            </a:r>
          </a:p>
          <a:p>
            <a:pPr algn="l">
              <a:defRPr/>
            </a:pPr>
            <a:r>
              <a:rPr lang="en-US" sz="1400" b="1" i="1" dirty="0">
                <a:solidFill>
                  <a:srgbClr val="5B9BD5">
                    <a:lumMod val="50000"/>
                  </a:srgbClr>
                </a:solidFill>
                <a:latin typeface="Times New Roman" panose="02020603050405020304" pitchFamily="18" charset="0"/>
                <a:cs typeface="Times New Roman" panose="02020603050405020304" pitchFamily="18" charset="0"/>
              </a:rPr>
              <a:t>	The Fall of the Rebel Angels, 1562</a:t>
            </a:r>
          </a:p>
          <a:p>
            <a:pPr algn="l">
              <a:defRPr/>
            </a:pPr>
            <a:r>
              <a:rPr lang="en-US" sz="1400" b="1" i="1" dirty="0">
                <a:solidFill>
                  <a:srgbClr val="5B9BD5">
                    <a:lumMod val="50000"/>
                  </a:srgbClr>
                </a:solidFill>
                <a:latin typeface="Times New Roman" panose="02020603050405020304" pitchFamily="18" charset="0"/>
                <a:cs typeface="Times New Roman" panose="02020603050405020304" pitchFamily="18" charset="0"/>
              </a:rPr>
              <a:t>	oil on oak, 162x117 cm</a:t>
            </a:r>
          </a:p>
          <a:p>
            <a:pPr algn="l">
              <a:defRPr/>
            </a:pPr>
            <a:r>
              <a:rPr lang="en-US" sz="1400" b="1" i="1" dirty="0">
                <a:solidFill>
                  <a:srgbClr val="5B9BD5">
                    <a:lumMod val="50000"/>
                  </a:srgbClr>
                </a:solidFill>
                <a:latin typeface="Times New Roman" panose="02020603050405020304" pitchFamily="18" charset="0"/>
                <a:cs typeface="Times New Roman" panose="02020603050405020304" pitchFamily="18" charset="0"/>
              </a:rPr>
              <a:t>Royal Museums of Fine Arts </a:t>
            </a:r>
          </a:p>
          <a:p>
            <a:pPr algn="l">
              <a:defRPr/>
            </a:pPr>
            <a:r>
              <a:rPr lang="en-US" sz="1400" b="1" i="1" dirty="0">
                <a:solidFill>
                  <a:srgbClr val="5B9BD5">
                    <a:lumMod val="50000"/>
                  </a:srgbClr>
                </a:solidFill>
                <a:latin typeface="Times New Roman" panose="02020603050405020304" pitchFamily="18" charset="0"/>
                <a:cs typeface="Times New Roman" panose="02020603050405020304" pitchFamily="18" charset="0"/>
              </a:rPr>
              <a:t>of Belgium</a:t>
            </a:r>
            <a:endParaRPr lang="he-IL" sz="1400" b="1" i="1" dirty="0">
              <a:solidFill>
                <a:srgbClr val="5B9BD5">
                  <a:lumMod val="50000"/>
                </a:srgbClr>
              </a:solidFill>
              <a:latin typeface="Times New Roman" panose="02020603050405020304" pitchFamily="18" charset="0"/>
              <a:cs typeface="Times New Roman" panose="02020603050405020304" pitchFamily="18" charset="0"/>
            </a:endParaRPr>
          </a:p>
        </p:txBody>
      </p:sp>
      <p:sp>
        <p:nvSpPr>
          <p:cNvPr id="6" name="מלבן 5"/>
          <p:cNvSpPr/>
          <p:nvPr/>
        </p:nvSpPr>
        <p:spPr>
          <a:xfrm>
            <a:off x="9453338" y="566316"/>
            <a:ext cx="2738662" cy="4247317"/>
          </a:xfrm>
          <a:prstGeom prst="rect">
            <a:avLst/>
          </a:prstGeom>
          <a:noFill/>
          <a:effectLst>
            <a:outerShdw blurRad="50800" dist="63500" dir="8100000" algn="tr" rotWithShape="0">
              <a:prstClr val="black">
                <a:alpha val="40000"/>
              </a:prstClr>
            </a:outerShdw>
          </a:effectLst>
        </p:spPr>
        <p:txBody>
          <a:bodyPr>
            <a:spAutoFit/>
          </a:bodyPr>
          <a:lstStyle/>
          <a:p>
            <a:pPr algn="ctr">
              <a:defRPr/>
            </a:pPr>
            <a:r>
              <a:rPr lang="en-US" sz="5400" b="1" dirty="0">
                <a:ln w="10160">
                  <a:solidFill>
                    <a:srgbClr val="5B9BD5">
                      <a:lumMod val="50000"/>
                    </a:srgbClr>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The Fall </a:t>
            </a:r>
          </a:p>
          <a:p>
            <a:pPr algn="ctr">
              <a:defRPr/>
            </a:pPr>
            <a:r>
              <a:rPr lang="en-US" sz="5400" b="1" dirty="0">
                <a:ln w="10160">
                  <a:solidFill>
                    <a:srgbClr val="5B9BD5">
                      <a:lumMod val="50000"/>
                    </a:srgbClr>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of the </a:t>
            </a:r>
          </a:p>
          <a:p>
            <a:pPr algn="ctr">
              <a:defRPr/>
            </a:pPr>
            <a:r>
              <a:rPr lang="en-US" sz="5400" b="1" dirty="0">
                <a:ln w="10160">
                  <a:solidFill>
                    <a:srgbClr val="5B9BD5">
                      <a:lumMod val="50000"/>
                    </a:srgbClr>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Rebel </a:t>
            </a:r>
          </a:p>
          <a:p>
            <a:pPr algn="ctr">
              <a:defRPr/>
            </a:pPr>
            <a:r>
              <a:rPr lang="en-US" sz="5400" b="1" dirty="0">
                <a:ln w="10160">
                  <a:solidFill>
                    <a:srgbClr val="5B9BD5"/>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50800" dist="63500" dir="2700000" algn="tl" rotWithShape="0">
                    <a:prstClr val="black">
                      <a:alpha val="94000"/>
                    </a:prstClr>
                  </a:outerShdw>
                </a:effectLst>
                <a:latin typeface="Times New Roman" panose="02020603050405020304" pitchFamily="18" charset="0"/>
                <a:cs typeface="Times New Roman" panose="02020603050405020304" pitchFamily="18" charset="0"/>
              </a:rPr>
              <a:t>Angels</a:t>
            </a:r>
            <a:r>
              <a:rPr lang="en-US" sz="5400" b="1" dirty="0">
                <a:ln w="10160">
                  <a:solidFill>
                    <a:srgbClr val="5B9BD5">
                      <a:lumMod val="50000"/>
                    </a:srgbClr>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rPr>
              <a:t> </a:t>
            </a:r>
            <a:endParaRPr lang="he-IL" sz="5400" b="1" dirty="0">
              <a:ln w="10160">
                <a:solidFill>
                  <a:srgbClr val="5B9BD5">
                    <a:lumMod val="50000"/>
                  </a:srgbClr>
                </a:solidFill>
                <a:prstDash val="solid"/>
              </a:ln>
              <a:blipFill dpi="0" rotWithShape="1">
                <a:blip r:embed="rId4">
                  <a:extLst>
                    <a:ext uri="{28A0092B-C50C-407E-A947-70E740481C1C}">
                      <a14:useLocalDpi xmlns:a14="http://schemas.microsoft.com/office/drawing/2010/main" val="0"/>
                    </a:ext>
                  </a:extLst>
                </a:blip>
                <a:srcRect/>
                <a:stretch>
                  <a:fillRect/>
                </a:stretch>
              </a:blipFill>
              <a:effectLst>
                <a:outerShdw blurRad="38100" dist="22860" dir="5400000" algn="tl" rotWithShape="0">
                  <a:srgbClr val="000000">
                    <a:alpha val="30000"/>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298788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1266" name="מלבן 5"/>
          <p:cNvSpPr>
            <a:spLocks noChangeArrowheads="1"/>
          </p:cNvSpPr>
          <p:nvPr/>
        </p:nvSpPr>
        <p:spPr bwMode="auto">
          <a:xfrm>
            <a:off x="4418013" y="6119813"/>
            <a:ext cx="32988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Domenico Beccafumi</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Fall of the Rebel Angels, 1528</a:t>
            </a:r>
          </a:p>
          <a:p>
            <a:pPr algn="l" fontAlgn="base">
              <a:spcBef>
                <a:spcPct val="0"/>
              </a:spcBef>
              <a:spcAft>
                <a:spcPct val="0"/>
              </a:spcAft>
            </a:pPr>
            <a:r>
              <a:rPr lang="it-IT" altLang="he-IL" sz="1400" b="1" i="1" smtClean="0">
                <a:solidFill>
                  <a:prstClr val="white"/>
                </a:solidFill>
                <a:latin typeface="Times New Roman" panose="02020603050405020304" pitchFamily="18" charset="0"/>
                <a:cs typeface="Times New Roman" panose="02020603050405020304" pitchFamily="18" charset="0"/>
              </a:rPr>
              <a:t>	Pinacoteca Nazionale di Siena</a:t>
            </a:r>
            <a:endParaRPr lang="he-IL" altLang="he-IL" sz="1400" b="1" i="1" smtClean="0">
              <a:solidFill>
                <a:prstClr val="white"/>
              </a:solidFill>
              <a:latin typeface="Times New Roman" panose="02020603050405020304" pitchFamily="18" charset="0"/>
              <a:cs typeface="Times New Roman" panose="02020603050405020304" pitchFamily="18" charset="0"/>
            </a:endParaRPr>
          </a:p>
        </p:txBody>
      </p:sp>
      <p:sp>
        <p:nvSpPr>
          <p:cNvPr id="11267" name="מלבן 3"/>
          <p:cNvSpPr>
            <a:spLocks noChangeArrowheads="1"/>
          </p:cNvSpPr>
          <p:nvPr/>
        </p:nvSpPr>
        <p:spPr bwMode="auto">
          <a:xfrm>
            <a:off x="5421313" y="461963"/>
            <a:ext cx="6096000" cy="300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דומניקו בקפומי, צייר רנסנס מנייריסטי הוזמן על ידי הנזירים הכרמליטים ממנזר ניקולאוס הקדוש (</a:t>
            </a:r>
            <a:r>
              <a:rPr lang="en-US" altLang="he-IL" sz="1200" smtClean="0">
                <a:solidFill>
                  <a:prstClr val="white"/>
                </a:solidFill>
                <a:latin typeface="Tahoma" panose="020B0604030504040204" pitchFamily="34" charset="0"/>
                <a:cs typeface="Tahoma" panose="020B0604030504040204" pitchFamily="34" charset="0"/>
              </a:rPr>
              <a:t>San Niccolò al Carmine</a:t>
            </a:r>
            <a:r>
              <a:rPr lang="he-IL" altLang="he-IL" sz="1200" smtClean="0">
                <a:solidFill>
                  <a:prstClr val="white"/>
                </a:solidFill>
                <a:latin typeface="Tahoma" panose="020B0604030504040204" pitchFamily="34" charset="0"/>
                <a:cs typeface="Tahoma" panose="020B0604030504040204" pitchFamily="34" charset="0"/>
              </a:rPr>
              <a:t> ) בסיינה לצייר תמונת מזבח של המלאך מיכאל המכניע את לוציפר. האמן צייר שתי גרסאות הראשונה זו שלפנינו והשנייה המשמשת עד היום תמונת מזבח בכנסיית המנזר.</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בגירסה שלפנינו שנותרה בלתי גמורה נראה אלוהים האב מרחף ממעל בהקצרה קיצונית. הוא העומד בראש מעשה זה של נקמה שְׁמַיִימִית . מתחתיו בולטת דמותו המרשימה של המלאך מיכאל, לבוש שריון עתיק ומפואר ומניף חרבו בתנועת ניצחון. מלאכיו מעופפים סביבו במעגל. חלקו התחתון של הציור סבוך וקשה יותר לפענוח: שלוש דמויות עירומות ניצבות ומחפשות את דרכן ובליל של דמויות שוכבות בתנוחות שונות בחלל אפלולי. </a:t>
            </a:r>
            <a:endParaRPr lang="en-US" altLang="he-IL" sz="1200" smtClean="0">
              <a:solidFill>
                <a:prstClr val="white"/>
              </a:solidFill>
              <a:latin typeface="Tahoma" panose="020B0604030504040204" pitchFamily="34" charset="0"/>
              <a:cs typeface="Tahoma" panose="020B0604030504040204" pitchFamily="34" charset="0"/>
            </a:endParaRPr>
          </a:p>
          <a:p>
            <a:pPr algn="l" fontAlgn="base">
              <a:lnSpc>
                <a:spcPct val="150000"/>
              </a:lnSpc>
              <a:spcBef>
                <a:spcPct val="0"/>
              </a:spcBef>
              <a:spcAft>
                <a:spcPct val="0"/>
              </a:spcAft>
            </a:pPr>
            <a:endParaRPr lang="en-US" altLang="he-IL" smtClean="0">
              <a:solidFill>
                <a:prstClr val="white"/>
              </a:solidFill>
            </a:endParaRPr>
          </a:p>
        </p:txBody>
      </p:sp>
      <p:pic>
        <p:nvPicPr>
          <p:cNvPr id="11268"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4132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272168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CE9DC"/>
        </a:solidFill>
        <a:effectLst/>
      </p:bgPr>
    </p:bg>
    <p:spTree>
      <p:nvGrpSpPr>
        <p:cNvPr id="1" name=""/>
        <p:cNvGrpSpPr/>
        <p:nvPr/>
      </p:nvGrpSpPr>
      <p:grpSpPr>
        <a:xfrm>
          <a:off x="0" y="0"/>
          <a:ext cx="0" cy="0"/>
          <a:chOff x="0" y="0"/>
          <a:chExt cx="0" cy="0"/>
        </a:xfrm>
      </p:grpSpPr>
      <p:sp>
        <p:nvSpPr>
          <p:cNvPr id="12290" name="מלבן 4"/>
          <p:cNvSpPr>
            <a:spLocks noChangeArrowheads="1"/>
          </p:cNvSpPr>
          <p:nvPr/>
        </p:nvSpPr>
        <p:spPr bwMode="auto">
          <a:xfrm>
            <a:off x="5173663" y="5983288"/>
            <a:ext cx="2979737"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3C120A"/>
                </a:solidFill>
                <a:latin typeface="Times New Roman" panose="02020603050405020304" pitchFamily="18" charset="0"/>
                <a:cs typeface="Times New Roman" panose="02020603050405020304" pitchFamily="18" charset="0"/>
              </a:rPr>
              <a:t>Domenico Beccafumi</a:t>
            </a:r>
          </a:p>
          <a:p>
            <a:pPr algn="l" fontAlgn="base">
              <a:spcBef>
                <a:spcPct val="0"/>
              </a:spcBef>
              <a:spcAft>
                <a:spcPct val="0"/>
              </a:spcAft>
            </a:pPr>
            <a:r>
              <a:rPr lang="en-US" altLang="he-IL" sz="1400" b="1" i="1" smtClean="0">
                <a:solidFill>
                  <a:srgbClr val="3C120A"/>
                </a:solidFill>
                <a:latin typeface="Times New Roman" panose="02020603050405020304" pitchFamily="18" charset="0"/>
                <a:cs typeface="Times New Roman" panose="02020603050405020304" pitchFamily="18" charset="0"/>
              </a:rPr>
              <a:t>Fall of the Rebel Angels, c. 1528</a:t>
            </a:r>
          </a:p>
          <a:p>
            <a:pPr algn="l" fontAlgn="base">
              <a:spcBef>
                <a:spcPct val="0"/>
              </a:spcBef>
              <a:spcAft>
                <a:spcPct val="0"/>
              </a:spcAft>
            </a:pPr>
            <a:r>
              <a:rPr lang="en-US" altLang="he-IL" sz="1400" b="1" i="1" smtClean="0">
                <a:solidFill>
                  <a:srgbClr val="3C120A"/>
                </a:solidFill>
                <a:latin typeface="Times New Roman" panose="02020603050405020304" pitchFamily="18" charset="0"/>
                <a:cs typeface="Times New Roman" panose="02020603050405020304" pitchFamily="18" charset="0"/>
              </a:rPr>
              <a:t>Oil on wood, 347 x 225 cm</a:t>
            </a:r>
          </a:p>
          <a:p>
            <a:pPr algn="l" fontAlgn="base">
              <a:spcBef>
                <a:spcPct val="0"/>
              </a:spcBef>
              <a:spcAft>
                <a:spcPct val="0"/>
              </a:spcAft>
            </a:pPr>
            <a:r>
              <a:rPr lang="en-US" altLang="he-IL" sz="1400" b="1" i="1" smtClean="0">
                <a:solidFill>
                  <a:srgbClr val="3C120A"/>
                </a:solidFill>
                <a:latin typeface="Times New Roman" panose="02020603050405020304" pitchFamily="18" charset="0"/>
                <a:cs typeface="Times New Roman" panose="02020603050405020304" pitchFamily="18" charset="0"/>
              </a:rPr>
              <a:t>San Niccolò al Carmine, Siena</a:t>
            </a:r>
          </a:p>
        </p:txBody>
      </p:sp>
      <p:sp>
        <p:nvSpPr>
          <p:cNvPr id="12291" name="מציין מיקום תוכן 2"/>
          <p:cNvSpPr>
            <a:spLocks noGrp="1"/>
          </p:cNvSpPr>
          <p:nvPr>
            <p:ph idx="1"/>
          </p:nvPr>
        </p:nvSpPr>
        <p:spPr>
          <a:xfrm>
            <a:off x="5087938" y="163513"/>
            <a:ext cx="7104062" cy="4351337"/>
          </a:xfrm>
        </p:spPr>
        <p:txBody>
          <a:bodyPr/>
          <a:lstStyle/>
          <a:p>
            <a:pPr marL="0" indent="0">
              <a:lnSpc>
                <a:spcPct val="150000"/>
              </a:lnSpc>
              <a:buFont typeface="Arial" panose="020B0604020202020204" pitchFamily="34" charset="0"/>
              <a:buNone/>
            </a:pPr>
            <a:r>
              <a:rPr lang="he-IL" altLang="he-IL" sz="1200" smtClean="0">
                <a:solidFill>
                  <a:srgbClr val="3C120A"/>
                </a:solidFill>
                <a:latin typeface="Tahoma" panose="020B0604030504040204" pitchFamily="34" charset="0"/>
                <a:cs typeface="Tahoma" panose="020B0604030504040204" pitchFamily="34" charset="0"/>
              </a:rPr>
              <a:t>הגירסה השנייה, מסודרת בצורה הרבה יותר ברורה. כאן מופיע האל כדמות מונומנטלית, היושבת למשפט. גלימתו האדומה והבוהקת והכיפה הכדורית הזהובה שמעליו מעידים שהוא השולט בקומפוזיציה כולה. צבא השמים מאורגן כמקהלה המקיפה אותו. רק מלאכים מעטים עסוקים עדיין בגירוש המלאכים המורדים. המלאך מיכאל הוצב הרבה יותר נמוך בהרכב ומשמש כסוכן הראשי בין גן העדן לגיהינום. למרות שהוא עדיין מחזיק בחרב מעל ראשו, הוא מוצג בלא שריון, לגופו רק טוניקה ורדרדה זהובה, הקשורה לרוחב החזה בסרטים כחולים בהירים. תחתיו, בתוך מערכת קמרונות תת קרקעיים המוארים באור גופרית, </a:t>
            </a:r>
            <a:r>
              <a:rPr lang="he-IL" altLang="he-IL" sz="1200" b="1" smtClean="0">
                <a:solidFill>
                  <a:srgbClr val="3C120A"/>
                </a:solidFill>
                <a:latin typeface="Tahoma" panose="020B0604030504040204" pitchFamily="34" charset="0"/>
                <a:cs typeface="Tahoma" panose="020B0604030504040204" pitchFamily="34" charset="0"/>
              </a:rPr>
              <a:t>[...אֵשׁ עוֹלָם הַמּוּכָנָה לַשָֹטָן וּלְמַלְאָכָיו (מתי כה, 41)], </a:t>
            </a:r>
            <a:r>
              <a:rPr lang="he-IL" altLang="he-IL" sz="1200" smtClean="0">
                <a:solidFill>
                  <a:srgbClr val="3C120A"/>
                </a:solidFill>
                <a:latin typeface="Tahoma" panose="020B0604030504040204" pitchFamily="34" charset="0"/>
                <a:cs typeface="Tahoma" panose="020B0604030504040204" pitchFamily="34" charset="0"/>
              </a:rPr>
              <a:t>ישובים ושוכבים, בתנוחות שונות, המלאכים שהופלו מן השמים. השטן מופיע כחיה מפלצתית, מחרחרת המהדהדת את דמותה של כימרה* קלאסית.</a:t>
            </a:r>
          </a:p>
        </p:txBody>
      </p:sp>
      <p:pic>
        <p:nvPicPr>
          <p:cNvPr id="12292"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51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43513" y="2686050"/>
            <a:ext cx="6870700" cy="329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מלבן 5"/>
          <p:cNvSpPr>
            <a:spLocks noChangeArrowheads="1"/>
          </p:cNvSpPr>
          <p:nvPr/>
        </p:nvSpPr>
        <p:spPr bwMode="auto">
          <a:xfrm>
            <a:off x="6096000" y="5969000"/>
            <a:ext cx="60960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000" smtClean="0">
                <a:solidFill>
                  <a:srgbClr val="3C120A"/>
                </a:solidFill>
                <a:latin typeface="Tahoma" panose="020B0604030504040204" pitchFamily="34" charset="0"/>
                <a:cs typeface="Tahoma" panose="020B0604030504040204" pitchFamily="34" charset="0"/>
              </a:rPr>
              <a:t>*במיתולוגיה היוונית, הכימרה היא מפלצת בעלת ראש של אריה, גוף של עז וזנב של נחש</a:t>
            </a:r>
          </a:p>
        </p:txBody>
      </p:sp>
    </p:spTree>
    <p:extLst>
      <p:ext uri="{BB962C8B-B14F-4D97-AF65-F5344CB8AC3E}">
        <p14:creationId xmlns:p14="http://schemas.microsoft.com/office/powerpoint/2010/main" val="26952362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471001"/>
        </a:solidFill>
        <a:effectLst/>
      </p:bgPr>
    </p:bg>
    <p:spTree>
      <p:nvGrpSpPr>
        <p:cNvPr id="1" name=""/>
        <p:cNvGrpSpPr/>
        <p:nvPr/>
      </p:nvGrpSpPr>
      <p:grpSpPr>
        <a:xfrm>
          <a:off x="0" y="0"/>
          <a:ext cx="0" cy="0"/>
          <a:chOff x="0" y="0"/>
          <a:chExt cx="0" cy="0"/>
        </a:xfrm>
      </p:grpSpPr>
      <p:sp>
        <p:nvSpPr>
          <p:cNvPr id="13314" name="מלבן 4"/>
          <p:cNvSpPr>
            <a:spLocks noChangeArrowheads="1"/>
          </p:cNvSpPr>
          <p:nvPr/>
        </p:nvSpPr>
        <p:spPr bwMode="auto">
          <a:xfrm>
            <a:off x="4927600" y="5903913"/>
            <a:ext cx="5122863"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Frans Floris</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The Fall of the Rebellious Angels, 1554</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Oil on panel, 308 x 220 cm</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Koninklijk Museum voor Schone Kunsten, Antwerp</a:t>
            </a:r>
            <a:endParaRPr lang="he-IL" altLang="he-IL" sz="1400" b="1" i="1" smtClean="0">
              <a:solidFill>
                <a:prstClr val="white"/>
              </a:solidFill>
              <a:latin typeface="Times New Roman" panose="02020603050405020304" pitchFamily="18" charset="0"/>
              <a:cs typeface="Times New Roman" panose="02020603050405020304" pitchFamily="18" charset="0"/>
            </a:endParaRPr>
          </a:p>
        </p:txBody>
      </p:sp>
      <p:sp>
        <p:nvSpPr>
          <p:cNvPr id="13315" name="מלבן 6"/>
          <p:cNvSpPr>
            <a:spLocks noChangeArrowheads="1"/>
          </p:cNvSpPr>
          <p:nvPr/>
        </p:nvSpPr>
        <p:spPr bwMode="auto">
          <a:xfrm>
            <a:off x="5300663" y="658813"/>
            <a:ext cx="65436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מפלת המלאכים המורדים הייתה הפנל האמצעי של טריפטיך שעיטר את המזבח של גילדת הסייפים בכנסיית גבירתנו באנטוורפן. בסערה האיקונוקלסטית של 1566 הטריפטיך ניזוק קשות ואבדו שני לוחות הצד שלו.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ב- 1682 אמר יצחק בולארט, על היצירה , כי מברשת שטנית ולא יד אנוש אחראית למשיכות המכחול הנפלאות של האמן.  אך מבקרי אמנות מן המאה ה -19 שהעדיפו את מסורת הציור הפלמי הישנה, התלהבו פחות מיצירתו של פלוריס, שקיבל השראתו מהציור האיטלקי.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לשווא חיפשו ביצירה ציטוטים מ"תמונת יום הדין האחרון " של מיכלאנג'לו.  אמנם ניכר בבירור שהפרסקו מהקפלה הסיסטינית נתן השראה לפלוריס אך ​​הוא לא התפתה להעתיקו.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התמונה מתארת את הקרב המקראי בין הטוב לרע כסבך צפוף של זרועות, רגליים, כנפיים וזנבות. מלאכי האל, בראשות המלאך מיכאל, נלחמים במלאכים הסוררים, ורודפים אחרי הדרקון בעל שבעת הראשים ואחרי השדים האחרים. </a:t>
            </a: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p:txBody>
      </p:sp>
      <p:pic>
        <p:nvPicPr>
          <p:cNvPr id="13316"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99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מלבן 2"/>
          <p:cNvSpPr/>
          <p:nvPr/>
        </p:nvSpPr>
        <p:spPr>
          <a:xfrm>
            <a:off x="4478338" y="0"/>
            <a:ext cx="800100" cy="622300"/>
          </a:xfrm>
          <a:prstGeom prst="rect">
            <a:avLst/>
          </a:prstGeom>
          <a:solidFill>
            <a:srgbClr val="47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4" name="מלבן 3"/>
          <p:cNvSpPr/>
          <p:nvPr/>
        </p:nvSpPr>
        <p:spPr>
          <a:xfrm>
            <a:off x="0" y="0"/>
            <a:ext cx="519113" cy="622300"/>
          </a:xfrm>
          <a:prstGeom prst="rect">
            <a:avLst/>
          </a:prstGeom>
          <a:solidFill>
            <a:srgbClr val="471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314348140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4338" name="תמונה 3"/>
          <p:cNvPicPr>
            <a:picLocks noChangeAspect="1"/>
          </p:cNvPicPr>
          <p:nvPr/>
        </p:nvPicPr>
        <p:blipFill>
          <a:blip r:embed="rId2">
            <a:extLst>
              <a:ext uri="{28A0092B-C50C-407E-A947-70E740481C1C}">
                <a14:useLocalDpi xmlns:a14="http://schemas.microsoft.com/office/drawing/2010/main" val="0"/>
              </a:ext>
            </a:extLst>
          </a:blip>
          <a:srcRect l="14445" t="9630" r="15347" b="3951"/>
          <a:stretch>
            <a:fillRect/>
          </a:stretch>
        </p:blipFill>
        <p:spPr bwMode="auto">
          <a:xfrm>
            <a:off x="371475" y="414338"/>
            <a:ext cx="8559800" cy="592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מלבן 4"/>
          <p:cNvSpPr>
            <a:spLocks noChangeArrowheads="1"/>
          </p:cNvSpPr>
          <p:nvPr/>
        </p:nvSpPr>
        <p:spPr bwMode="auto">
          <a:xfrm>
            <a:off x="9015413" y="909638"/>
            <a:ext cx="2954337" cy="313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המלאך מיכאל נחשב בין היתר לשומר גן העדן ולוחם נגד השטן. בתפקידים אלה הוא עשוי היה להוות מופת לחברי גילדת הסייפים (שהזמינו את תמונת המזבח).  הם עשויים לראות עצמם כחיילי צבא המשיח הנלחמים ברשע, בשמו של ישוע. דבר  זה מצדיק את פעולותיהם כגורמי אכיפת החוק או כשוטרים בעיר הימי ביניימית. מלאכי האל נלחמים בכלי נשק המשמשים את הסייפים: החרב, הסיף והחנית. </a:t>
            </a:r>
          </a:p>
        </p:txBody>
      </p:sp>
    </p:spTree>
    <p:extLst>
      <p:ext uri="{BB962C8B-B14F-4D97-AF65-F5344CB8AC3E}">
        <p14:creationId xmlns:p14="http://schemas.microsoft.com/office/powerpoint/2010/main" val="7765402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430E05"/>
        </a:solidFill>
        <a:effectLst/>
      </p:bgPr>
    </p:bg>
    <p:spTree>
      <p:nvGrpSpPr>
        <p:cNvPr id="1" name=""/>
        <p:cNvGrpSpPr/>
        <p:nvPr/>
      </p:nvGrpSpPr>
      <p:grpSpPr>
        <a:xfrm>
          <a:off x="0" y="0"/>
          <a:ext cx="0" cy="0"/>
          <a:chOff x="0" y="0"/>
          <a:chExt cx="0" cy="0"/>
        </a:xfrm>
      </p:grpSpPr>
      <p:pic>
        <p:nvPicPr>
          <p:cNvPr id="15362" name="תמונה 6"/>
          <p:cNvPicPr>
            <a:picLocks noChangeAspect="1"/>
          </p:cNvPicPr>
          <p:nvPr/>
        </p:nvPicPr>
        <p:blipFill>
          <a:blip r:embed="rId2">
            <a:extLst>
              <a:ext uri="{28A0092B-C50C-407E-A947-70E740481C1C}">
                <a14:useLocalDpi xmlns:a14="http://schemas.microsoft.com/office/drawing/2010/main" val="0"/>
              </a:ext>
            </a:extLst>
          </a:blip>
          <a:srcRect l="476" r="30168"/>
          <a:stretch>
            <a:fillRect/>
          </a:stretch>
        </p:blipFill>
        <p:spPr bwMode="auto">
          <a:xfrm>
            <a:off x="0" y="0"/>
            <a:ext cx="84566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מלבן 7"/>
          <p:cNvSpPr>
            <a:spLocks noChangeArrowheads="1"/>
          </p:cNvSpPr>
          <p:nvPr/>
        </p:nvSpPr>
        <p:spPr bwMode="auto">
          <a:xfrm>
            <a:off x="8577263" y="441325"/>
            <a:ext cx="3521075"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המלאכים הסוררים מתוארים כמפלצות היברידיות חצין-אנושיות וחצין-חייתיות, כמו שנראה מאוחר יותר בתמונתו של פיטר ברויכל האב.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אצל פלוריס, תכונותיהם כוללות: ראש של חזיר הבר או עז מגחכת,  שערות נחשים,  טופרים מעוקלים ואיבר מין בדמות ראש נשר. מלאכים סוררים אלה משתמשים בקשתות ובחצים, בקרדומים, לפידים, סכינים ומכושים; ערבוביה של כלי נשק לא שגרתיים. </a:t>
            </a: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בפרטים ניכר הידע המושלם של האמן באנטומיה</a:t>
            </a: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he-IL"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על רגלו של אחד המלאכים הסוררים דבורה</a:t>
            </a:r>
          </a:p>
        </p:txBody>
      </p:sp>
      <p:cxnSp>
        <p:nvCxnSpPr>
          <p:cNvPr id="13" name="מחבר חץ ישר 12"/>
          <p:cNvCxnSpPr/>
          <p:nvPr/>
        </p:nvCxnSpPr>
        <p:spPr>
          <a:xfrm flipH="1">
            <a:off x="8501063" y="5570538"/>
            <a:ext cx="414337" cy="9525"/>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173463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6386" name="מציין מיקום תוכן 2"/>
          <p:cNvSpPr>
            <a:spLocks noGrp="1"/>
          </p:cNvSpPr>
          <p:nvPr>
            <p:ph idx="1"/>
          </p:nvPr>
        </p:nvSpPr>
        <p:spPr>
          <a:xfrm>
            <a:off x="5113338" y="80963"/>
            <a:ext cx="6858000" cy="4351337"/>
          </a:xfrm>
        </p:spPr>
        <p:txBody>
          <a:bodyPr/>
          <a:lstStyle/>
          <a:p>
            <a:pPr marL="0" indent="0">
              <a:lnSpc>
                <a:spcPct val="150000"/>
              </a:lnSpc>
              <a:buFont typeface="Arial" panose="020B0604020202020204" pitchFamily="34" charset="0"/>
              <a:buNone/>
            </a:pPr>
            <a:r>
              <a:rPr lang="he-IL" altLang="he-IL" sz="1200" smtClean="0">
                <a:latin typeface="Tahoma" panose="020B0604030504040204" pitchFamily="34" charset="0"/>
                <a:cs typeface="Tahoma" panose="020B0604030504040204" pitchFamily="34" charset="0"/>
              </a:rPr>
              <a:t>בין הגופות המפותלות שילב האמן מספר תוספות, כמו אשת האפוקליפסה מספר ההתגלות: </a:t>
            </a:r>
            <a:r>
              <a:rPr lang="he-IL" altLang="he-IL" sz="1200" b="1" smtClean="0">
                <a:latin typeface="Tahoma" panose="020B0604030504040204" pitchFamily="34" charset="0"/>
                <a:cs typeface="Tahoma" panose="020B0604030504040204" pitchFamily="34" charset="0"/>
              </a:rPr>
              <a:t>כַּאֲשֶׁר רָאָה הַתַּנִּין כִּי הֻשְׁלַךְ אַרְצָה, רָדַף אֶת הָאִשָּׁה אֲשֶׁר יָלְדָה אֶת הַזָּכָר. אָז נִתְּנוּ לָאִשָּׁה שְׁתֵּי כַּנְפֵי הַנֶּשֶׁר הַגָּדוֹל כְּדֵי לָעוּף לַמִּדְבָּר אֶל מְקוֹמָהּ אֲשֶׁר תְּכֻלְכַּל שָׁם מוֹעֵד מוֹעֲדִים וַחֲצִי מוֹעֵד מִפְּנֵי הַנָּחָשׁ. (ההתגלות, יב, 13-15) </a:t>
            </a:r>
            <a:r>
              <a:rPr lang="he-IL" altLang="he-IL" sz="1200" smtClean="0">
                <a:latin typeface="Tahoma" panose="020B0604030504040204" pitchFamily="34" charset="0"/>
                <a:cs typeface="Tahoma" panose="020B0604030504040204" pitchFamily="34" charset="0"/>
              </a:rPr>
              <a:t>האשה  ממוקמת בפער הקטן משמאל, ליד הלפיד הבוער בו אוחז אחד המלאכים שנפלו. היא עומדת על ירח חרמשי, לבושה עם השמש ומוכתרת בשנים עשר כוכבים. הדרקון רוצה לטרוף את ילדה, אך מלאכים כבר לוקחים אותו לשמיים. נשר מעניק לה שתי כנפיים כדי שתוכל לברוח למדבר.  (החיצים הלבנים מסמנים את מיקום הפרטים שהגדלתי)</a:t>
            </a:r>
          </a:p>
        </p:txBody>
      </p:sp>
      <p:pic>
        <p:nvPicPr>
          <p:cNvPr id="16387"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9101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8" name="תמונה 5"/>
          <p:cNvPicPr>
            <a:picLocks noChangeAspect="1"/>
          </p:cNvPicPr>
          <p:nvPr/>
        </p:nvPicPr>
        <p:blipFill>
          <a:blip r:embed="rId3">
            <a:extLst>
              <a:ext uri="{28A0092B-C50C-407E-A947-70E740481C1C}">
                <a14:useLocalDpi xmlns:a14="http://schemas.microsoft.com/office/drawing/2010/main" val="0"/>
              </a:ext>
            </a:extLst>
          </a:blip>
          <a:srcRect t="21481" r="72292" b="12717"/>
          <a:stretch>
            <a:fillRect/>
          </a:stretch>
        </p:blipFill>
        <p:spPr bwMode="auto">
          <a:xfrm>
            <a:off x="7100888" y="4495800"/>
            <a:ext cx="1558925" cy="208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מחבר חץ ישר 7"/>
          <p:cNvCxnSpPr/>
          <p:nvPr/>
        </p:nvCxnSpPr>
        <p:spPr>
          <a:xfrm flipH="1">
            <a:off x="134938" y="5072063"/>
            <a:ext cx="187325" cy="7937"/>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390" name="תמונה 8"/>
          <p:cNvPicPr>
            <a:picLocks noChangeAspect="1"/>
          </p:cNvPicPr>
          <p:nvPr/>
        </p:nvPicPr>
        <p:blipFill>
          <a:blip r:embed="rId4">
            <a:extLst>
              <a:ext uri="{28A0092B-C50C-407E-A947-70E740481C1C}">
                <a14:useLocalDpi xmlns:a14="http://schemas.microsoft.com/office/drawing/2010/main" val="0"/>
              </a:ext>
            </a:extLst>
          </a:blip>
          <a:srcRect l="9514" t="15926" r="47014" b="23581"/>
          <a:stretch>
            <a:fillRect/>
          </a:stretch>
        </p:blipFill>
        <p:spPr bwMode="auto">
          <a:xfrm>
            <a:off x="9337675" y="4503738"/>
            <a:ext cx="26289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מחבר חץ ישר 10"/>
          <p:cNvCxnSpPr/>
          <p:nvPr/>
        </p:nvCxnSpPr>
        <p:spPr>
          <a:xfrm flipH="1">
            <a:off x="1473200" y="736600"/>
            <a:ext cx="134938" cy="109538"/>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pic>
        <p:nvPicPr>
          <p:cNvPr id="16392" name="תמונה 13"/>
          <p:cNvPicPr>
            <a:picLocks noChangeAspect="1"/>
          </p:cNvPicPr>
          <p:nvPr/>
        </p:nvPicPr>
        <p:blipFill>
          <a:blip r:embed="rId5">
            <a:extLst>
              <a:ext uri="{28A0092B-C50C-407E-A947-70E740481C1C}">
                <a14:useLocalDpi xmlns:a14="http://schemas.microsoft.com/office/drawing/2010/main" val="0"/>
              </a:ext>
            </a:extLst>
          </a:blip>
          <a:srcRect l="10417" t="10617" r="2357" b="14717"/>
          <a:stretch>
            <a:fillRect/>
          </a:stretch>
        </p:blipFill>
        <p:spPr bwMode="auto">
          <a:xfrm>
            <a:off x="7070725" y="2028825"/>
            <a:ext cx="4841875" cy="233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6" name="מחבר חץ ישר 15"/>
          <p:cNvCxnSpPr/>
          <p:nvPr/>
        </p:nvCxnSpPr>
        <p:spPr>
          <a:xfrm flipH="1">
            <a:off x="465138" y="4503738"/>
            <a:ext cx="161925" cy="25400"/>
          </a:xfrm>
          <a:prstGeom prst="straightConnector1">
            <a:avLst/>
          </a:prstGeom>
          <a:ln w="28575">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06767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AEB"/>
        </a:solidFill>
        <a:effectLst/>
      </p:bgPr>
    </p:bg>
    <p:spTree>
      <p:nvGrpSpPr>
        <p:cNvPr id="1" name=""/>
        <p:cNvGrpSpPr/>
        <p:nvPr/>
      </p:nvGrpSpPr>
      <p:grpSpPr>
        <a:xfrm>
          <a:off x="0" y="0"/>
          <a:ext cx="0" cy="0"/>
          <a:chOff x="0" y="0"/>
          <a:chExt cx="0" cy="0"/>
        </a:xfrm>
      </p:grpSpPr>
      <p:pic>
        <p:nvPicPr>
          <p:cNvPr id="1741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386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מלבן 4"/>
          <p:cNvSpPr>
            <a:spLocks noChangeArrowheads="1"/>
          </p:cNvSpPr>
          <p:nvPr/>
        </p:nvSpPr>
        <p:spPr bwMode="auto">
          <a:xfrm>
            <a:off x="4419600"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Dirk Barendsz</a:t>
            </a:r>
            <a:endParaRPr lang="he-IL" altLang="he-IL" sz="14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The Fall of the Rebel Angels c.1562-6</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The Queen's Gallery, Palace of Holyroodhouse</a:t>
            </a:r>
          </a:p>
        </p:txBody>
      </p:sp>
      <p:sp>
        <p:nvSpPr>
          <p:cNvPr id="17412" name="מלבן 5"/>
          <p:cNvSpPr>
            <a:spLocks noChangeArrowheads="1"/>
          </p:cNvSpPr>
          <p:nvPr/>
        </p:nvSpPr>
        <p:spPr bwMode="auto">
          <a:xfrm>
            <a:off x="4427538" y="284163"/>
            <a:ext cx="7332662"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המלאך מיכאל מלווה בצבא מלאכיו, נלחמים בגברים עירומים המייצגים את המלאכים הסוררים ומשליכים אותם מן השמים. חלקם שרועים על הקרקע ומתחבטים בברזלים ובנחשים. בשמים, אלוהים האב, מוקף בצבאו, יושב על כדור הארץ ומנופף בברק. </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לאחר שאומן כצייר אצל אביו באמסטרדם, נסע דירק בארנדז לרומא ולוונציה. הוא שהה ככל הנראה מספר שנים בסדנתו של טיציאן. הרישום שלפנינו הוכן כסקיצה לתמונת מזבח, שהוזמנה על ידי חטיבת הקלעים מהמשמר האזרחי של העיר אמסטרדם עבור מזבח הגילדה שלהם בכנסייה העתיקה</a:t>
            </a:r>
            <a:r>
              <a:rPr lang="en-US" altLang="he-IL" sz="1200" smtClean="0">
                <a:solidFill>
                  <a:prstClr val="black"/>
                </a:solidFill>
                <a:latin typeface="Tahoma" panose="020B0604030504040204" pitchFamily="34" charset="0"/>
                <a:cs typeface="Tahoma" panose="020B0604030504040204" pitchFamily="34" charset="0"/>
              </a:rPr>
              <a:t>(Oude Kerk)  </a:t>
            </a:r>
            <a:r>
              <a:rPr lang="he-IL" altLang="he-IL" sz="1200" smtClean="0">
                <a:solidFill>
                  <a:prstClr val="black"/>
                </a:solidFill>
                <a:latin typeface="Tahoma" panose="020B0604030504040204" pitchFamily="34" charset="0"/>
                <a:cs typeface="Tahoma" panose="020B0604030504040204" pitchFamily="34" charset="0"/>
              </a:rPr>
              <a:t>שצוירה בסביבות 1562, זמן קצר לאחר שובו לעירו. תמונה זו הושמדה ב-1566 במהלך ה"סערה האיקונוקלסטית". </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דמותו של אלוהים האב היושב על כדור הארץ ומנופף בברק, מהדהדת את דמותו של זאוס (יופיטר), ראש הפנתיאון הקלאסי ומלחמתו בענקים.  למטה מימין, דמות המכוונת אקדח לעבר המלאך מיכאל ובני בריתו (מסומנת בחץ), מספרת לנו מי היו פטרוני התמונה. הקומפוזיציה הסוערת הושפעה ככל הנראה מתמונת המזבח של פרנס פלוריס שצוירה עבור גילדת הסייפים באנטוורפן עשור קודם לכן, ואפשר שהאמן צפה בה בשובו מאיטליה. הגימור הגבוה של הרישום מרמז כי קודם שהעבודה על תמונת המזבח נמסרה לאמן,  דרשו הלקוחות הפוטנציאלים לראות ולאשר את הקומפוזיציה הסופית.</a:t>
            </a:r>
          </a:p>
        </p:txBody>
      </p:sp>
      <p:cxnSp>
        <p:nvCxnSpPr>
          <p:cNvPr id="3" name="מחבר חץ ישר 2"/>
          <p:cNvCxnSpPr/>
          <p:nvPr/>
        </p:nvCxnSpPr>
        <p:spPr>
          <a:xfrm flipH="1">
            <a:off x="2811463" y="4300538"/>
            <a:ext cx="269875" cy="24606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2599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0F3FA"/>
        </a:solidFill>
        <a:effectLst/>
      </p:bgPr>
    </p:bg>
    <p:spTree>
      <p:nvGrpSpPr>
        <p:cNvPr id="1" name=""/>
        <p:cNvGrpSpPr/>
        <p:nvPr/>
      </p:nvGrpSpPr>
      <p:grpSpPr>
        <a:xfrm>
          <a:off x="0" y="0"/>
          <a:ext cx="0" cy="0"/>
          <a:chOff x="0" y="0"/>
          <a:chExt cx="0" cy="0"/>
        </a:xfrm>
      </p:grpSpPr>
      <p:pic>
        <p:nvPicPr>
          <p:cNvPr id="1843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98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מלבן 4"/>
          <p:cNvSpPr>
            <a:spLocks noChangeArrowheads="1"/>
          </p:cNvSpPr>
          <p:nvPr/>
        </p:nvSpPr>
        <p:spPr bwMode="auto">
          <a:xfrm>
            <a:off x="9459913" y="5688013"/>
            <a:ext cx="3695700"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C1E2E"/>
                </a:solidFill>
                <a:latin typeface="Times New Roman" panose="02020603050405020304" pitchFamily="18" charset="0"/>
                <a:cs typeface="Times New Roman" panose="02020603050405020304" pitchFamily="18" charset="0"/>
              </a:rPr>
              <a:t>Pieter Brueghel the Elder</a:t>
            </a:r>
          </a:p>
          <a:p>
            <a:pPr algn="l" fontAlgn="base">
              <a:spcBef>
                <a:spcPct val="0"/>
              </a:spcBef>
              <a:spcAft>
                <a:spcPct val="0"/>
              </a:spcAft>
            </a:pPr>
            <a:r>
              <a:rPr lang="en-US" altLang="he-IL" sz="1400" b="1" i="1" smtClean="0">
                <a:solidFill>
                  <a:srgbClr val="0C1E2E"/>
                </a:solidFill>
                <a:latin typeface="Times New Roman" panose="02020603050405020304" pitchFamily="18" charset="0"/>
                <a:cs typeface="Times New Roman" panose="02020603050405020304" pitchFamily="18" charset="0"/>
              </a:rPr>
              <a:t>	The Fall of the Rebel Angels, 1562</a:t>
            </a:r>
          </a:p>
          <a:p>
            <a:pPr algn="l" fontAlgn="base">
              <a:spcBef>
                <a:spcPct val="0"/>
              </a:spcBef>
              <a:spcAft>
                <a:spcPct val="0"/>
              </a:spcAft>
            </a:pPr>
            <a:r>
              <a:rPr lang="en-US" altLang="he-IL" sz="1400" b="1" i="1" smtClean="0">
                <a:solidFill>
                  <a:srgbClr val="0C1E2E"/>
                </a:solidFill>
                <a:latin typeface="Times New Roman" panose="02020603050405020304" pitchFamily="18" charset="0"/>
                <a:cs typeface="Times New Roman" panose="02020603050405020304" pitchFamily="18" charset="0"/>
              </a:rPr>
              <a:t>	oil on oak, 162x117 cm</a:t>
            </a:r>
          </a:p>
          <a:p>
            <a:pPr algn="l" fontAlgn="base">
              <a:spcBef>
                <a:spcPct val="0"/>
              </a:spcBef>
              <a:spcAft>
                <a:spcPct val="0"/>
              </a:spcAft>
            </a:pPr>
            <a:r>
              <a:rPr lang="en-US" altLang="he-IL" sz="1400" b="1" i="1" smtClean="0">
                <a:solidFill>
                  <a:srgbClr val="0C1E2E"/>
                </a:solidFill>
                <a:latin typeface="Times New Roman" panose="02020603050405020304" pitchFamily="18" charset="0"/>
                <a:cs typeface="Times New Roman" panose="02020603050405020304" pitchFamily="18" charset="0"/>
              </a:rPr>
              <a:t>Royal Museums of Fine Arts </a:t>
            </a:r>
          </a:p>
          <a:p>
            <a:pPr algn="l" fontAlgn="base">
              <a:spcBef>
                <a:spcPct val="0"/>
              </a:spcBef>
              <a:spcAft>
                <a:spcPct val="0"/>
              </a:spcAft>
            </a:pPr>
            <a:r>
              <a:rPr lang="en-US" altLang="he-IL" sz="1400" b="1" i="1" smtClean="0">
                <a:solidFill>
                  <a:srgbClr val="0C1E2E"/>
                </a:solidFill>
                <a:latin typeface="Times New Roman" panose="02020603050405020304" pitchFamily="18" charset="0"/>
                <a:cs typeface="Times New Roman" panose="02020603050405020304" pitchFamily="18" charset="0"/>
              </a:rPr>
              <a:t>of Belgium</a:t>
            </a:r>
            <a:endParaRPr lang="he-IL" altLang="he-IL" sz="1400" b="1" i="1" smtClean="0">
              <a:solidFill>
                <a:srgbClr val="0C1E2E"/>
              </a:solidFill>
              <a:latin typeface="Times New Roman" panose="02020603050405020304" pitchFamily="18" charset="0"/>
              <a:cs typeface="Times New Roman" panose="02020603050405020304" pitchFamily="18" charset="0"/>
            </a:endParaRPr>
          </a:p>
        </p:txBody>
      </p:sp>
      <p:sp>
        <p:nvSpPr>
          <p:cNvPr id="18436" name="מלבן 1"/>
          <p:cNvSpPr>
            <a:spLocks noChangeArrowheads="1"/>
          </p:cNvSpPr>
          <p:nvPr/>
        </p:nvSpPr>
        <p:spPr bwMode="auto">
          <a:xfrm>
            <a:off x="9417050" y="155575"/>
            <a:ext cx="2774950"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0C1E2E"/>
                </a:solidFill>
                <a:latin typeface="Tahoma" panose="020B0604030504040204" pitchFamily="34" charset="0"/>
                <a:cs typeface="Tahoma" panose="020B0604030504040204" pitchFamily="34" charset="0"/>
              </a:rPr>
              <a:t>ברויכל צייר תמונה זו כשעוד התגורר באנטוורפן ורשם רישומים לחרט הירונימוס קוק. כשהוא מפנה עורף לדגמים האיטלקיים הדומיננטיים דאז, הוא צלל למסורת הישנה, לעולמו של הירונימוס בוש. תערובת של דמויות וצורות בלתי ניתנות לניתוק לכאורה, מציעה עצמה למבטנו התּוֹהֶה. ממעמקים מגיחות בהילה של אור, מפלצות ומושלכות ארצה לאדמה כמו ממשברי גלים. מלאכים נלחמים בהם, ובראשם המלאך מיכאל, כחוש כמַאֲרוֹפָה בשריונו הזהוב, מכה בחרבו את הדרקון בעל שבעה ראשים נושאי כתרים שעל גבו הוא עומד.</a:t>
            </a:r>
          </a:p>
          <a:p>
            <a:pPr fontAlgn="base">
              <a:lnSpc>
                <a:spcPct val="150000"/>
              </a:lnSpc>
              <a:spcBef>
                <a:spcPct val="0"/>
              </a:spcBef>
              <a:spcAft>
                <a:spcPct val="0"/>
              </a:spcAft>
            </a:pPr>
            <a:r>
              <a:rPr lang="he-IL" altLang="he-IL" sz="1200" smtClean="0">
                <a:solidFill>
                  <a:srgbClr val="0C1E2E"/>
                </a:solidFill>
                <a:latin typeface="Tahoma" panose="020B0604030504040204" pitchFamily="34" charset="0"/>
                <a:cs typeface="Tahoma" panose="020B0604030504040204" pitchFamily="34" charset="0"/>
              </a:rPr>
              <a:t>בקומפוזיציה של ברויכל, האלימות אינה מתבטאת באופיו המר של הקרב, אלא בעוצמת הנפילה האינסופית של המפלצות לעבר התופת ברעש אדיר. </a:t>
            </a:r>
          </a:p>
        </p:txBody>
      </p:sp>
    </p:spTree>
    <p:extLst>
      <p:ext uri="{BB962C8B-B14F-4D97-AF65-F5344CB8AC3E}">
        <p14:creationId xmlns:p14="http://schemas.microsoft.com/office/powerpoint/2010/main" val="16288475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כותרת 1"/>
          <p:cNvSpPr>
            <a:spLocks noGrp="1"/>
          </p:cNvSpPr>
          <p:nvPr>
            <p:ph type="title"/>
          </p:nvPr>
        </p:nvSpPr>
        <p:spPr/>
        <p:txBody>
          <a:bodyPr/>
          <a:lstStyle/>
          <a:p>
            <a:endParaRPr lang="he-IL" altLang="he-IL" smtClean="0"/>
          </a:p>
        </p:txBody>
      </p:sp>
      <p:sp>
        <p:nvSpPr>
          <p:cNvPr id="19459" name="מציין מיקום תוכן 2"/>
          <p:cNvSpPr>
            <a:spLocks noGrp="1"/>
          </p:cNvSpPr>
          <p:nvPr>
            <p:ph idx="1"/>
          </p:nvPr>
        </p:nvSpPr>
        <p:spPr/>
        <p:txBody>
          <a:bodyPr/>
          <a:lstStyle/>
          <a:p>
            <a:endParaRPr lang="he-IL" altLang="he-IL" smtClean="0"/>
          </a:p>
        </p:txBody>
      </p:sp>
      <p:pic>
        <p:nvPicPr>
          <p:cNvPr id="1946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826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מלבן 4"/>
          <p:cNvSpPr>
            <a:spLocks noChangeArrowheads="1"/>
          </p:cNvSpPr>
          <p:nvPr/>
        </p:nvSpPr>
        <p:spPr bwMode="auto">
          <a:xfrm>
            <a:off x="5570538" y="201613"/>
            <a:ext cx="63500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b="1" smtClean="0">
                <a:solidFill>
                  <a:prstClr val="white"/>
                </a:solidFill>
                <a:latin typeface="Tahoma" panose="020B0604030504040204" pitchFamily="34" charset="0"/>
                <a:cs typeface="Tahoma" panose="020B0604030504040204" pitchFamily="34" charset="0"/>
              </a:rPr>
              <a:t>וּמִלְחָמָה הִתְחוֹלְלָה בַּשָּׁמַיִם; מִיכָאֵל וּמַלְאָכָיו נִלְחָמִים בַּתַּנִּין וְהַתַּנִּין נִלְחָם וּמַלְאָכָיו.</a:t>
            </a:r>
          </a:p>
          <a:p>
            <a:pPr fontAlgn="base">
              <a:spcBef>
                <a:spcPct val="0"/>
              </a:spcBef>
              <a:spcAft>
                <a:spcPct val="0"/>
              </a:spcAft>
            </a:pPr>
            <a:endParaRPr lang="he-IL" altLang="he-IL" sz="1200" b="1" smtClean="0">
              <a:solidFill>
                <a:prstClr val="white"/>
              </a:solidFill>
              <a:latin typeface="Tahoma" panose="020B0604030504040204" pitchFamily="34" charset="0"/>
              <a:cs typeface="Tahoma" panose="020B0604030504040204" pitchFamily="34" charset="0"/>
            </a:endParaRPr>
          </a:p>
          <a:p>
            <a:pPr fontAlgn="base">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אצל ברויכל, המלאך  מיכאל  וכוחותיו הדלילים אינם נראים מאוימים במיוחד על ידי השדים.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 המלאך מיכאל כחוש מאד לבוש שריון זהוב אך ראשו גלוי.  הבעת פניו רגועה ושלווה. רגלו הימנית דורכת ביציבות על בטנו של השטן, כנפיו פרושות אל על ושכמייתו מתבדרת ברוח. במרכז מגינו צלב אדום על רקע לבן- סמל התחיה.</a:t>
            </a:r>
          </a:p>
        </p:txBody>
      </p:sp>
      <p:sp>
        <p:nvSpPr>
          <p:cNvPr id="19462" name="TextBox 5"/>
          <p:cNvSpPr txBox="1">
            <a:spLocks noChangeArrowheads="1"/>
          </p:cNvSpPr>
          <p:nvPr/>
        </p:nvSpPr>
        <p:spPr bwMode="auto">
          <a:xfrm>
            <a:off x="7459663" y="3403600"/>
            <a:ext cx="12779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b="1" smtClean="0">
                <a:solidFill>
                  <a:prstClr val="white"/>
                </a:solidFill>
                <a:latin typeface="Tahoma" panose="020B0604030504040204" pitchFamily="34" charset="0"/>
                <a:cs typeface="Tahoma" panose="020B0604030504040204" pitchFamily="34" charset="0"/>
              </a:rPr>
              <a:t>המלאך מיכאל</a:t>
            </a:r>
          </a:p>
        </p:txBody>
      </p:sp>
    </p:spTree>
    <p:extLst>
      <p:ext uri="{BB962C8B-B14F-4D97-AF65-F5344CB8AC3E}">
        <p14:creationId xmlns:p14="http://schemas.microsoft.com/office/powerpoint/2010/main" val="239084913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תמונה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p:cNvSpPr txBox="1">
            <a:spLocks noChangeArrowheads="1"/>
          </p:cNvSpPr>
          <p:nvPr/>
        </p:nvSpPr>
        <p:spPr bwMode="auto">
          <a:xfrm>
            <a:off x="1812925" y="465138"/>
            <a:ext cx="9888538"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מלאך מצבא האל לבוש לבן עם רצועות צולבות אדומות על חזהו כסמל תחייתו של ישוע נלחם במלאך הסורר הנראה כדג הנפוחית (אבו נפחא)</a:t>
            </a:r>
          </a:p>
        </p:txBody>
      </p:sp>
      <p:pic>
        <p:nvPicPr>
          <p:cNvPr id="20484" name="תמונה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313" y="1938338"/>
            <a:ext cx="2628900" cy="3200400"/>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 name="אליפסה 5"/>
          <p:cNvSpPr/>
          <p:nvPr/>
        </p:nvSpPr>
        <p:spPr>
          <a:xfrm rot="1436690">
            <a:off x="1827213" y="1989138"/>
            <a:ext cx="671512" cy="4064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20486" name="מלבן 6"/>
          <p:cNvSpPr>
            <a:spLocks noChangeArrowheads="1"/>
          </p:cNvSpPr>
          <p:nvPr/>
        </p:nvSpPr>
        <p:spPr bwMode="auto">
          <a:xfrm>
            <a:off x="361950" y="5124450"/>
            <a:ext cx="187007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he-IL" sz="1000" b="1" i="1" smtClean="0">
                <a:solidFill>
                  <a:prstClr val="white"/>
                </a:solidFill>
                <a:latin typeface="Times New Roman" panose="02020603050405020304" pitchFamily="18" charset="0"/>
                <a:cs typeface="Times New Roman" panose="02020603050405020304" pitchFamily="18" charset="0"/>
              </a:rPr>
              <a:t>Raphael, Resurrection of Christ</a:t>
            </a:r>
            <a:endParaRPr lang="he-IL" altLang="he-IL" sz="1000" b="1" i="1" smtClean="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364546"/>
      </p:ext>
    </p:extLst>
  </p:cSld>
  <p:clrMapOvr>
    <a:masterClrMapping/>
  </p:clrMapOvr>
  <p:transition spd="slow" advTm="0"/>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pic>
        <p:nvPicPr>
          <p:cNvPr id="3074" name="תמונה 3"/>
          <p:cNvPicPr>
            <a:picLocks noChangeAspect="1"/>
          </p:cNvPicPr>
          <p:nvPr/>
        </p:nvPicPr>
        <p:blipFill>
          <a:blip r:embed="rId2">
            <a:extLst>
              <a:ext uri="{28A0092B-C50C-407E-A947-70E740481C1C}">
                <a14:useLocalDpi xmlns:a14="http://schemas.microsoft.com/office/drawing/2010/main" val="0"/>
              </a:ext>
            </a:extLst>
          </a:blip>
          <a:srcRect l="5791" t="4321" r="5959" b="4074"/>
          <a:stretch>
            <a:fillRect/>
          </a:stretch>
        </p:blipFill>
        <p:spPr bwMode="auto">
          <a:xfrm>
            <a:off x="388938" y="296863"/>
            <a:ext cx="4479925" cy="628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מלבן 4"/>
          <p:cNvSpPr>
            <a:spLocks noChangeArrowheads="1"/>
          </p:cNvSpPr>
          <p:nvPr/>
        </p:nvSpPr>
        <p:spPr bwMode="auto">
          <a:xfrm>
            <a:off x="5189538" y="3498850"/>
            <a:ext cx="6781800" cy="203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000000"/>
                </a:solidFill>
                <a:latin typeface="Tahoma" panose="020B0604030504040204" pitchFamily="34" charset="0"/>
                <a:cs typeface="Tahoma" panose="020B0604030504040204" pitchFamily="34" charset="0"/>
              </a:rPr>
              <a:t>תמונה זו מתוך כתב היד של וולטרס </a:t>
            </a:r>
            <a:r>
              <a:rPr lang="en-US" altLang="he-IL" sz="1200" smtClean="0">
                <a:solidFill>
                  <a:srgbClr val="000000"/>
                </a:solidFill>
                <a:latin typeface="Tahoma" panose="020B0604030504040204" pitchFamily="34" charset="0"/>
                <a:cs typeface="Tahoma" panose="020B0604030504040204" pitchFamily="34" charset="0"/>
              </a:rPr>
              <a:t>w.106 </a:t>
            </a:r>
            <a:r>
              <a:rPr lang="he-IL" altLang="he-IL" sz="1200" smtClean="0">
                <a:solidFill>
                  <a:srgbClr val="000000"/>
                </a:solidFill>
                <a:latin typeface="Tahoma" panose="020B0604030504040204" pitchFamily="34" charset="0"/>
                <a:cs typeface="Tahoma" panose="020B0604030504040204" pitchFamily="34" charset="0"/>
              </a:rPr>
              <a:t> מן המאה ה-13, מתארת את נפילתם של המלאכים המורדים. במרכז השמים יושב האל על כס מלכותו בתוך הילת שקד (מנדורלה). מלאכים בדרגות שונות מקיפים אותו ומביטים כה וכה. המלאכים הסוררים נמצאים בתא מתחת כס הכבוד כשפניהם פונות מטה. הם נופלים מן השמיים ישר ללועו של הגיהנום החייתי הפוער מלתעותיו ובולע אותם. תוך כדי נפילתם הופכים המלאכים הסוררים לשדים: עורם הלבן מתכהה, פניהם האנושיות הופכות חייתיות, אוזניהם מתארכות, גלגלי עיניהם גדלים ובולטים ולסתותיהם מתארכות ומתעוותות. הם מאבדים את כנפיהם הכתומות. במקרה אחד המלאך לבוש בתחתון בצבע כתום כהה.</a:t>
            </a:r>
            <a:endParaRPr lang="en-US" altLang="he-IL" sz="1200" smtClean="0">
              <a:solidFill>
                <a:srgbClr val="000000"/>
              </a:solidFill>
              <a:latin typeface="Tahoma" panose="020B0604030504040204" pitchFamily="34" charset="0"/>
              <a:cs typeface="Tahoma" panose="020B0604030504040204" pitchFamily="34" charset="0"/>
            </a:endParaRPr>
          </a:p>
        </p:txBody>
      </p:sp>
      <p:sp>
        <p:nvSpPr>
          <p:cNvPr id="3076" name="מלבן 5"/>
          <p:cNvSpPr>
            <a:spLocks noChangeArrowheads="1"/>
          </p:cNvSpPr>
          <p:nvPr/>
        </p:nvSpPr>
        <p:spPr bwMode="auto">
          <a:xfrm>
            <a:off x="4919663" y="5903913"/>
            <a:ext cx="609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William de Braile</a:t>
            </a:r>
          </a:p>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The Fall of the Rebel Angels (Apocryphal), c. 1250</a:t>
            </a:r>
          </a:p>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Walters Art Museum, Oxford </a:t>
            </a:r>
          </a:p>
          <a:p>
            <a:pPr algn="l" fontAlgn="base">
              <a:spcBef>
                <a:spcPct val="0"/>
              </a:spcBef>
              <a:spcAft>
                <a:spcPct val="0"/>
              </a:spcAft>
            </a:pPr>
            <a:endParaRPr lang="he-IL" altLang="he-IL" sz="1400" b="1" i="1" smtClean="0">
              <a:solidFill>
                <a:srgbClr val="000000"/>
              </a:solidFill>
              <a:latin typeface="Times New Roman" panose="02020603050405020304" pitchFamily="18" charset="0"/>
              <a:cs typeface="Times New Roman" panose="02020603050405020304" pitchFamily="18" charset="0"/>
            </a:endParaRPr>
          </a:p>
        </p:txBody>
      </p:sp>
      <p:sp>
        <p:nvSpPr>
          <p:cNvPr id="3077" name="מלבן 6"/>
          <p:cNvSpPr>
            <a:spLocks noChangeArrowheads="1"/>
          </p:cNvSpPr>
          <p:nvPr/>
        </p:nvSpPr>
        <p:spPr bwMode="auto">
          <a:xfrm>
            <a:off x="5106988" y="371475"/>
            <a:ext cx="6840537"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ts val="100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בספר ההתגלות (האפוקליפסה) מתוארת מלחמה בשמים. המלאך מיכאל ומלאכיו נלחמים בתנין (ביוונית:  </a:t>
            </a:r>
            <a:r>
              <a:rPr lang="el-GR" altLang="he-IL" sz="1200" smtClean="0">
                <a:solidFill>
                  <a:srgbClr val="210801"/>
                </a:solidFill>
                <a:latin typeface="Tahoma" panose="020B0604030504040204" pitchFamily="34" charset="0"/>
                <a:cs typeface="Tahoma" panose="020B0604030504040204" pitchFamily="34" charset="0"/>
              </a:rPr>
              <a:t>δράκων</a:t>
            </a:r>
            <a:r>
              <a:rPr lang="he-IL" altLang="he-IL" sz="1200" smtClean="0">
                <a:solidFill>
                  <a:srgbClr val="210801"/>
                </a:solidFill>
                <a:latin typeface="Tahoma" panose="020B0604030504040204" pitchFamily="34" charset="0"/>
                <a:cs typeface="Tahoma" panose="020B0604030504040204" pitchFamily="34" charset="0"/>
              </a:rPr>
              <a:t> דרקון *) ומלאכיו.</a:t>
            </a:r>
          </a:p>
          <a:p>
            <a:pPr fontAlgn="base">
              <a:lnSpc>
                <a:spcPct val="150000"/>
              </a:lnSpc>
              <a:spcBef>
                <a:spcPts val="1000"/>
              </a:spcBef>
              <a:spcAft>
                <a:spcPct val="0"/>
              </a:spcAft>
            </a:pPr>
            <a:r>
              <a:rPr lang="he-IL" altLang="he-IL" sz="1200" b="1" smtClean="0">
                <a:solidFill>
                  <a:srgbClr val="210801"/>
                </a:solidFill>
                <a:latin typeface="Tahoma" panose="020B0604030504040204" pitchFamily="34" charset="0"/>
                <a:cs typeface="Tahoma" panose="020B0604030504040204" pitchFamily="34" charset="0"/>
              </a:rPr>
              <a:t>וּמִלְחָמָה הִתְחוֹלְלָה בַּשָּׁמַיִם; מִיכָאֵל וּמַלְאָכָיו נִלְחָמִים בַּתַּנִּין וְהַתַּנִּין נִלְחָם וּמַלְאָכָיו. הֵם לֹא הִתְגַּבְּרוּ וְגַם מְקוֹמָם לֹא נִמְצָא עוֹד בַּשָּׁמַיִם. אָז הֻשְׁלַךְ הַתַּנִּין הַגָּדוֹל, הַנָּחָשׁ הַקַּדְמוֹנִי הַנִּקְרָא מַלְשִׁין וְשָׂטָן, הַמַּתְעֶה אֶת כָּל תֵּבֵל; הוּא הֻשְׁלַךְ אַרְצָה וּמַלְאָכָיו הֻשְׁלְכוּ אִתּוֹ. (ההתגלות יב, 7-9).</a:t>
            </a:r>
          </a:p>
          <a:p>
            <a:pPr fontAlgn="base">
              <a:lnSpc>
                <a:spcPct val="150000"/>
              </a:lnSpc>
              <a:spcBef>
                <a:spcPts val="100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מימי הביניים ואילך קבלה מלחמה זו ייצוגים רבים באמנות.</a:t>
            </a:r>
          </a:p>
          <a:p>
            <a:pPr fontAlgn="base">
              <a:lnSpc>
                <a:spcPct val="150000"/>
              </a:lnSpc>
              <a:spcBef>
                <a:spcPct val="0"/>
              </a:spcBef>
              <a:spcAft>
                <a:spcPct val="0"/>
              </a:spcAft>
            </a:pPr>
            <a:r>
              <a:rPr lang="he-IL" altLang="he-IL" sz="1000" b="1" smtClean="0">
                <a:solidFill>
                  <a:srgbClr val="210801"/>
                </a:solidFill>
                <a:latin typeface="Tahoma" panose="020B0604030504040204" pitchFamily="34" charset="0"/>
                <a:cs typeface="Tahoma" panose="020B0604030504040204" pitchFamily="34" charset="0"/>
              </a:rPr>
              <a:t>*בַּיּוֹם הַהוּא יִפְקֹד ה' בְּחַרְבּוֹ ... עַל לִוְיָתָן נָחָשׁ בָּרִחַ, וְעַל לִוְיָתָן, נָחָשׁ עֲקַלָּתוֹן; וְהָרַג אֶת-הַתַּנִּין, אֲשֶׁר בַּיָּם </a:t>
            </a:r>
          </a:p>
          <a:p>
            <a:pPr algn="l" fontAlgn="base">
              <a:lnSpc>
                <a:spcPct val="150000"/>
              </a:lnSpc>
              <a:spcBef>
                <a:spcPct val="0"/>
              </a:spcBef>
              <a:spcAft>
                <a:spcPct val="0"/>
              </a:spcAft>
            </a:pPr>
            <a:r>
              <a:rPr lang="he-IL" altLang="he-IL" sz="1000" b="1" smtClean="0">
                <a:solidFill>
                  <a:srgbClr val="210801"/>
                </a:solidFill>
                <a:latin typeface="Tahoma" panose="020B0604030504040204" pitchFamily="34" charset="0"/>
                <a:cs typeface="Tahoma" panose="020B0604030504040204" pitchFamily="34" charset="0"/>
              </a:rPr>
              <a:t>(ישעיהו כז, א)</a:t>
            </a:r>
          </a:p>
          <a:p>
            <a:pPr fontAlgn="base">
              <a:lnSpc>
                <a:spcPct val="150000"/>
              </a:lnSpc>
              <a:spcBef>
                <a:spcPct val="0"/>
              </a:spcBef>
              <a:spcAft>
                <a:spcPct val="0"/>
              </a:spcAft>
            </a:pPr>
            <a:r>
              <a:rPr lang="he-IL" altLang="he-IL" sz="1000" smtClean="0">
                <a:solidFill>
                  <a:srgbClr val="210801"/>
                </a:solidFill>
                <a:latin typeface="Tahoma" panose="020B0604030504040204" pitchFamily="34" charset="0"/>
                <a:cs typeface="Tahoma" panose="020B0604030504040204" pitchFamily="34" charset="0"/>
              </a:rPr>
              <a:t>בתרגום השבעים התיבה דרקון (ביוונית) החליפה את התיבות  לווייתן ותנין</a:t>
            </a:r>
          </a:p>
          <a:p>
            <a:pPr fontAlgn="base">
              <a:lnSpc>
                <a:spcPct val="150000"/>
              </a:lnSpc>
              <a:spcBef>
                <a:spcPts val="1000"/>
              </a:spcBef>
              <a:spcAft>
                <a:spcPct val="0"/>
              </a:spcAft>
            </a:pPr>
            <a:endParaRPr lang="he-IL" altLang="he-IL" sz="1200" smtClean="0">
              <a:solidFill>
                <a:srgbClr val="210801"/>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8665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EADF"/>
        </a:solidFill>
        <a:effectLst/>
      </p:bgPr>
    </p:bg>
    <p:spTree>
      <p:nvGrpSpPr>
        <p:cNvPr id="1" name=""/>
        <p:cNvGrpSpPr/>
        <p:nvPr/>
      </p:nvGrpSpPr>
      <p:grpSpPr>
        <a:xfrm>
          <a:off x="0" y="0"/>
          <a:ext cx="0" cy="0"/>
          <a:chOff x="0" y="0"/>
          <a:chExt cx="0" cy="0"/>
        </a:xfrm>
      </p:grpSpPr>
      <p:sp>
        <p:nvSpPr>
          <p:cNvPr id="21506" name="מציין מיקום תוכן 2"/>
          <p:cNvSpPr>
            <a:spLocks noGrp="1"/>
          </p:cNvSpPr>
          <p:nvPr>
            <p:ph idx="1"/>
          </p:nvPr>
        </p:nvSpPr>
        <p:spPr/>
        <p:txBody>
          <a:bodyPr/>
          <a:lstStyle/>
          <a:p>
            <a:endParaRPr lang="he-IL" altLang="he-IL" smtClean="0"/>
          </a:p>
        </p:txBody>
      </p:sp>
      <p:sp>
        <p:nvSpPr>
          <p:cNvPr id="21507" name="מלבן 4"/>
          <p:cNvSpPr>
            <a:spLocks noChangeArrowheads="1"/>
          </p:cNvSpPr>
          <p:nvPr/>
        </p:nvSpPr>
        <p:spPr bwMode="auto">
          <a:xfrm>
            <a:off x="-84138" y="-84138"/>
            <a:ext cx="12276138" cy="1200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b="1" smtClean="0">
                <a:solidFill>
                  <a:srgbClr val="3C120A"/>
                </a:solidFill>
                <a:latin typeface="Tahoma" panose="020B0604030504040204" pitchFamily="34" charset="0"/>
                <a:cs typeface="Tahoma" panose="020B0604030504040204" pitchFamily="34" charset="0"/>
              </a:rPr>
              <a:t>הֵם לֹא הִתְגַּבְּרוּ וְגַם מְקוֹמָם לֹא נִמְצָא עוֹד בַּשָּׁמַיִם. אָז הֻשְׁלַךְ הַתַּנִּין הַגָּדוֹל, הַנָּחָשׁ הַקַּדְמוֹנִי הַנִּקְרָא מַלְשִׁין וְשָׂטָן, הַמַּתְעֶה אֶת כָּל תֵּבֵל; הוּא הֻשְׁלַךְ אַרְצָה וּמַלְאָכָיו הֻשְׁלְכוּ אִתּוֹ. (ההתגלות, יב, 7-8) </a:t>
            </a:r>
            <a:r>
              <a:rPr lang="he-IL" altLang="he-IL" sz="1200" smtClean="0">
                <a:solidFill>
                  <a:srgbClr val="3C120A"/>
                </a:solidFill>
                <a:latin typeface="Tahoma" panose="020B0604030504040204" pitchFamily="34" charset="0"/>
                <a:cs typeface="Tahoma" panose="020B0604030504040204" pitchFamily="34" charset="0"/>
              </a:rPr>
              <a:t>עבור המלאכים הסוררים שואל ומשלב ברויכל אלמנטים מן החי, הצומח, המינרלים האנושי ותוצרים מעשי אדם ויוצר יצורים היברידיים מעוותים ודוחים, אבל גם הכי מוזרים ופנטסטיים שאפשר לדמיין.  ברויכל אף חומד לצון: הבריה משמאל למטה, חציה אדם חציה לטאה שכובה על גבה, נושכת את רגלה ומגלה לנו את אחוריה שעה שהיא נופחת מפי הטבעת שלה כבזה לתוקפיה. </a:t>
            </a:r>
            <a:endParaRPr lang="en-US" altLang="he-IL" sz="1200" b="1" smtClean="0">
              <a:solidFill>
                <a:srgbClr val="3C120A"/>
              </a:solidFill>
              <a:latin typeface="Tahoma" panose="020B0604030504040204" pitchFamily="34" charset="0"/>
              <a:cs typeface="Tahoma" panose="020B0604030504040204" pitchFamily="34" charset="0"/>
            </a:endParaRPr>
          </a:p>
        </p:txBody>
      </p:sp>
      <p:pic>
        <p:nvPicPr>
          <p:cNvPr id="21508" name="תמונה 5"/>
          <p:cNvPicPr>
            <a:picLocks noChangeAspect="1"/>
          </p:cNvPicPr>
          <p:nvPr/>
        </p:nvPicPr>
        <p:blipFill>
          <a:blip r:embed="rId2">
            <a:extLst>
              <a:ext uri="{28A0092B-C50C-407E-A947-70E740481C1C}">
                <a14:useLocalDpi xmlns:a14="http://schemas.microsoft.com/office/drawing/2010/main" val="0"/>
              </a:ext>
            </a:extLst>
          </a:blip>
          <a:srcRect t="9753" r="972" b="6172"/>
          <a:stretch>
            <a:fillRect/>
          </a:stretch>
        </p:blipFill>
        <p:spPr bwMode="auto">
          <a:xfrm>
            <a:off x="12700" y="1041400"/>
            <a:ext cx="12179300"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109255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כותרת 1"/>
          <p:cNvSpPr>
            <a:spLocks noGrp="1"/>
          </p:cNvSpPr>
          <p:nvPr>
            <p:ph type="title"/>
          </p:nvPr>
        </p:nvSpPr>
        <p:spPr/>
        <p:txBody>
          <a:bodyPr/>
          <a:lstStyle/>
          <a:p>
            <a:endParaRPr lang="he-IL" altLang="he-IL" smtClean="0"/>
          </a:p>
        </p:txBody>
      </p:sp>
      <p:sp>
        <p:nvSpPr>
          <p:cNvPr id="22531" name="מציין מיקום תוכן 2"/>
          <p:cNvSpPr>
            <a:spLocks noGrp="1"/>
          </p:cNvSpPr>
          <p:nvPr>
            <p:ph idx="1"/>
          </p:nvPr>
        </p:nvSpPr>
        <p:spPr/>
        <p:txBody>
          <a:bodyPr/>
          <a:lstStyle/>
          <a:p>
            <a:endParaRPr lang="he-IL" altLang="he-IL" smtClean="0"/>
          </a:p>
        </p:txBody>
      </p:sp>
      <p:pic>
        <p:nvPicPr>
          <p:cNvPr id="22532" name="תמונה 3"/>
          <p:cNvPicPr>
            <a:picLocks noChangeAspect="1"/>
          </p:cNvPicPr>
          <p:nvPr/>
        </p:nvPicPr>
        <p:blipFill>
          <a:blip r:embed="rId2">
            <a:extLst>
              <a:ext uri="{28A0092B-C50C-407E-A947-70E740481C1C}">
                <a14:useLocalDpi xmlns:a14="http://schemas.microsoft.com/office/drawing/2010/main" val="0"/>
              </a:ext>
            </a:extLst>
          </a:blip>
          <a:srcRect r="1042" b="1976"/>
          <a:stretch>
            <a:fillRect/>
          </a:stretch>
        </p:blipFill>
        <p:spPr bwMode="auto">
          <a:xfrm>
            <a:off x="-115888" y="0"/>
            <a:ext cx="123078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3" name="TextBox 4"/>
          <p:cNvSpPr txBox="1">
            <a:spLocks noChangeArrowheads="1"/>
          </p:cNvSpPr>
          <p:nvPr/>
        </p:nvSpPr>
        <p:spPr bwMode="auto">
          <a:xfrm>
            <a:off x="7874000" y="160338"/>
            <a:ext cx="408940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b="1" smtClean="0">
                <a:solidFill>
                  <a:prstClr val="white"/>
                </a:solidFill>
                <a:latin typeface="Tahoma" panose="020B0604030504040204" pitchFamily="34" charset="0"/>
                <a:cs typeface="Tahoma" panose="020B0604030504040204" pitchFamily="34" charset="0"/>
              </a:rPr>
              <a:t>וְשָׁמַעְתִּי קוֹל גָּדוֹל בַּשָּׁמַיִם אוֹמֵר: "עַתָּה בָּאָה יְשׁוּעַת אֱלֹהֵינוּ, גְּבוּרָתוֹ וּמַלְכוּתוֹ וּמֶמְשֶׁלֶת מְשִׁיחוֹ, כִּי הֻשְׁלַךְ שׂוֹטֵן אַחֵינוּ הַמְקַטְרֵג עֲלֵיהֶם לִפְנֵי אֱלֹהֵינוּ יוֹמָם וָלַיְלָה.</a:t>
            </a:r>
          </a:p>
          <a:p>
            <a:pPr fontAlgn="base">
              <a:lnSpc>
                <a:spcPct val="150000"/>
              </a:lnSpc>
              <a:spcBef>
                <a:spcPct val="0"/>
              </a:spcBef>
              <a:spcAft>
                <a:spcPct val="0"/>
              </a:spcAft>
            </a:pPr>
            <a:r>
              <a:rPr lang="he-IL" altLang="he-IL" sz="1200" b="1" smtClean="0">
                <a:solidFill>
                  <a:prstClr val="white"/>
                </a:solidFill>
                <a:latin typeface="Tahoma" panose="020B0604030504040204" pitchFamily="34" charset="0"/>
                <a:cs typeface="Tahoma" panose="020B0604030504040204" pitchFamily="34" charset="0"/>
              </a:rPr>
              <a:t>וְהֵם נִצְּחוּהוּ בְּדַם הַשֶֹה וּבִדְבַר עֵדוּתָם, וְלֹא אָהֲבוּ אֶת נַפְשָׁם עַד מָוֶת.  עַל זֹאת שִׂמְחוּ שָׁמַיִם וְשׁוֹכְנֵיהֶם. אוֹי לָאָרֶץ וְלַיָּם, כִּי יָרַד אֲלֵיכֶם הַשָֹטָן בְּחֵמָה גְּדוֹלָה, בְּיָדְעוֹ כִּי קְצָרָה עִתּוֹ." (ההתגלות, יב, 10-12)</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מלאכי צבאו של האל, חלקם נלחמים בחרבות שלופות שצלב בראשן, אחרים מעודדים את הלוחמים בתרועות חצוצרות, או מכריזים בתרועות אלה על ניצחון האור על החושך.</a:t>
            </a:r>
          </a:p>
          <a:p>
            <a:pPr fontAlgn="base">
              <a:lnSpc>
                <a:spcPct val="150000"/>
              </a:lnSpc>
              <a:spcBef>
                <a:spcPct val="0"/>
              </a:spcBef>
              <a:spcAft>
                <a:spcPct val="0"/>
              </a:spcAft>
            </a:pPr>
            <a:endParaRPr lang="he-IL" altLang="he-IL" sz="1200" b="1"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endParaRPr lang="en-US" altLang="he-IL" sz="1200" b="1" smtClean="0">
              <a:solidFill>
                <a:prstClr val="white"/>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91407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EADF"/>
        </a:solidFill>
        <a:effectLst/>
      </p:bgPr>
    </p:bg>
    <p:spTree>
      <p:nvGrpSpPr>
        <p:cNvPr id="1" name=""/>
        <p:cNvGrpSpPr/>
        <p:nvPr/>
      </p:nvGrpSpPr>
      <p:grpSpPr>
        <a:xfrm>
          <a:off x="0" y="0"/>
          <a:ext cx="0" cy="0"/>
          <a:chOff x="0" y="0"/>
          <a:chExt cx="0" cy="0"/>
        </a:xfrm>
      </p:grpSpPr>
      <p:sp>
        <p:nvSpPr>
          <p:cNvPr id="23554" name="מציין מיקום תוכן 2"/>
          <p:cNvSpPr>
            <a:spLocks noGrp="1"/>
          </p:cNvSpPr>
          <p:nvPr>
            <p:ph idx="1"/>
          </p:nvPr>
        </p:nvSpPr>
        <p:spPr/>
        <p:txBody>
          <a:bodyPr/>
          <a:lstStyle/>
          <a:p>
            <a:endParaRPr lang="he-IL" altLang="he-IL" smtClean="0"/>
          </a:p>
        </p:txBody>
      </p:sp>
      <p:pic>
        <p:nvPicPr>
          <p:cNvPr id="23555" name="תמונה 3"/>
          <p:cNvPicPr>
            <a:picLocks noChangeAspect="1"/>
          </p:cNvPicPr>
          <p:nvPr/>
        </p:nvPicPr>
        <p:blipFill>
          <a:blip r:embed="rId2">
            <a:extLst>
              <a:ext uri="{28A0092B-C50C-407E-A947-70E740481C1C}">
                <a14:useLocalDpi xmlns:a14="http://schemas.microsoft.com/office/drawing/2010/main" val="0"/>
              </a:ext>
            </a:extLst>
          </a:blip>
          <a:srcRect t="10213" r="1064" b="3545"/>
          <a:stretch>
            <a:fillRect/>
          </a:stretch>
        </p:blipFill>
        <p:spPr bwMode="auto">
          <a:xfrm>
            <a:off x="-9525" y="874713"/>
            <a:ext cx="12201525" cy="598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מלבן 4"/>
          <p:cNvSpPr>
            <a:spLocks noChangeArrowheads="1"/>
          </p:cNvSpPr>
          <p:nvPr/>
        </p:nvSpPr>
        <p:spPr bwMode="auto">
          <a:xfrm>
            <a:off x="-87313" y="0"/>
            <a:ext cx="12198351"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b="1" smtClean="0">
                <a:solidFill>
                  <a:srgbClr val="3C120A"/>
                </a:solidFill>
                <a:latin typeface="Tahoma" panose="020B0604030504040204" pitchFamily="34" charset="0"/>
                <a:cs typeface="Tahoma" panose="020B0604030504040204" pitchFamily="34" charset="0"/>
              </a:rPr>
              <a:t> וְהִנֵּה תַּנִּין גָּדוֹל, אָדֹם כָּאֵשׁ, שִׁבְעָה רָאשִׁים לוֹ וְעֶשֶׂר קַרְנַיִם; עַל רָאשָׁיו שִׁבְעָה כְּתָרִים, וּזְנָבוֹ סָחַב שְׁלִישׁ מִכּוֹכְבֵי הַשָּׁמַיִם (ההתגלות יב, 3-4)</a:t>
            </a:r>
            <a:r>
              <a:rPr lang="he-IL" altLang="he-IL" sz="1200" smtClean="0">
                <a:solidFill>
                  <a:srgbClr val="3C120A"/>
                </a:solidFill>
                <a:latin typeface="Tahoma" panose="020B0604030504040204" pitchFamily="34" charset="0"/>
                <a:cs typeface="Tahoma" panose="020B0604030504040204" pitchFamily="34" charset="0"/>
              </a:rPr>
              <a:t> ארבעה מראשי הדרקון שלושה מהם עטורי כתרים ולראש הרביעי מצנפת אדומה שסכין קבועה בתוכה-מסומנים. צדפות מולים מושתלות על שרימפס ענק ככנפיים, ראש אנושי עם כנפי פרפר המחוברות לגוף נפוח חסר צורה. צפרדע שבטנה פעורה ומלאה ביציות ולה ידים  "אנושיות" ורגלי תרנגולת. גמד עטוי שריון שגופו כשל  זוחל מכוסה בקשקשת אדומה של סרטנים.</a:t>
            </a:r>
          </a:p>
        </p:txBody>
      </p:sp>
      <p:sp>
        <p:nvSpPr>
          <p:cNvPr id="6" name="אליפסה 5"/>
          <p:cNvSpPr/>
          <p:nvPr/>
        </p:nvSpPr>
        <p:spPr>
          <a:xfrm rot="20134461">
            <a:off x="3813175" y="2392363"/>
            <a:ext cx="1206500" cy="122555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7" name="אליפסה 6"/>
          <p:cNvSpPr/>
          <p:nvPr/>
        </p:nvSpPr>
        <p:spPr>
          <a:xfrm>
            <a:off x="4543425" y="3375025"/>
            <a:ext cx="1263650" cy="12461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8" name="אליפסה 7"/>
          <p:cNvSpPr/>
          <p:nvPr/>
        </p:nvSpPr>
        <p:spPr>
          <a:xfrm>
            <a:off x="4143375" y="4864100"/>
            <a:ext cx="1265238" cy="161448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9" name="אליפסה 8"/>
          <p:cNvSpPr/>
          <p:nvPr/>
        </p:nvSpPr>
        <p:spPr>
          <a:xfrm>
            <a:off x="2703513" y="3521075"/>
            <a:ext cx="1071562" cy="1138238"/>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Tree>
    <p:extLst>
      <p:ext uri="{BB962C8B-B14F-4D97-AF65-F5344CB8AC3E}">
        <p14:creationId xmlns:p14="http://schemas.microsoft.com/office/powerpoint/2010/main" val="426761259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3FA"/>
        </a:solidFill>
        <a:effectLst/>
      </p:bgPr>
    </p:bg>
    <p:spTree>
      <p:nvGrpSpPr>
        <p:cNvPr id="1" name=""/>
        <p:cNvGrpSpPr/>
        <p:nvPr/>
      </p:nvGrpSpPr>
      <p:grpSpPr>
        <a:xfrm>
          <a:off x="0" y="0"/>
          <a:ext cx="0" cy="0"/>
          <a:chOff x="0" y="0"/>
          <a:chExt cx="0" cy="0"/>
        </a:xfrm>
      </p:grpSpPr>
      <p:sp>
        <p:nvSpPr>
          <p:cNvPr id="24578" name="מציין מיקום תוכן 2"/>
          <p:cNvSpPr>
            <a:spLocks noGrp="1"/>
          </p:cNvSpPr>
          <p:nvPr>
            <p:ph idx="1"/>
          </p:nvPr>
        </p:nvSpPr>
        <p:spPr/>
        <p:txBody>
          <a:bodyPr/>
          <a:lstStyle/>
          <a:p>
            <a:endParaRPr lang="he-IL" altLang="he-IL" smtClean="0"/>
          </a:p>
        </p:txBody>
      </p:sp>
      <p:pic>
        <p:nvPicPr>
          <p:cNvPr id="24579" name="תמונה 3"/>
          <p:cNvPicPr>
            <a:picLocks noChangeAspect="1"/>
          </p:cNvPicPr>
          <p:nvPr/>
        </p:nvPicPr>
        <p:blipFill>
          <a:blip r:embed="rId2">
            <a:extLst>
              <a:ext uri="{28A0092B-C50C-407E-A947-70E740481C1C}">
                <a14:useLocalDpi xmlns:a14="http://schemas.microsoft.com/office/drawing/2010/main" val="0"/>
              </a:ext>
            </a:extLst>
          </a:blip>
          <a:srcRect l="-79" t="9930" r="986" b="4115"/>
          <a:stretch>
            <a:fillRect/>
          </a:stretch>
        </p:blipFill>
        <p:spPr bwMode="auto">
          <a:xfrm>
            <a:off x="-28575" y="895350"/>
            <a:ext cx="12220575"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מלבן 4"/>
          <p:cNvSpPr>
            <a:spLocks noChangeArrowheads="1"/>
          </p:cNvSpPr>
          <p:nvPr/>
        </p:nvSpPr>
        <p:spPr bwMode="auto">
          <a:xfrm>
            <a:off x="2084388" y="200025"/>
            <a:ext cx="98361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3C120A"/>
                </a:solidFill>
                <a:latin typeface="Tahoma" panose="020B0604030504040204" pitchFamily="34" charset="0"/>
                <a:cs typeface="Tahoma" panose="020B0604030504040204" pitchFamily="34" charset="0"/>
              </a:rPr>
              <a:t>כל אלמנט מובחן על ידי העיבוד המוקפד של המרקמים</a:t>
            </a:r>
          </a:p>
          <a:p>
            <a:pPr fontAlgn="base">
              <a:lnSpc>
                <a:spcPct val="150000"/>
              </a:lnSpc>
              <a:spcBef>
                <a:spcPct val="0"/>
              </a:spcBef>
              <a:spcAft>
                <a:spcPct val="0"/>
              </a:spcAft>
            </a:pPr>
            <a:r>
              <a:rPr lang="he-IL" altLang="he-IL" sz="1200" b="1" smtClean="0">
                <a:solidFill>
                  <a:srgbClr val="3C120A"/>
                </a:solidFill>
                <a:latin typeface="Tahoma" panose="020B0604030504040204" pitchFamily="34" charset="0"/>
                <a:cs typeface="Tahoma" panose="020B0604030504040204" pitchFamily="34" charset="0"/>
              </a:rPr>
              <a:t>אֱלֹהִים לֹא חָס עַל הַמַּלְאָכִים הַחוֹטְאִים, אֶלָּא הוֹרִידָם אֶל תַּחְתִּיּוֹת אֶרֶץ וּנְתָנָם בְּכַבְלֵי אֹפֶל לְשָׁמְרָם לְמִשְׁפָּט (אגרת פטרוס השניה ב, 4)</a:t>
            </a:r>
          </a:p>
        </p:txBody>
      </p:sp>
      <p:cxnSp>
        <p:nvCxnSpPr>
          <p:cNvPr id="6" name="מחבר חץ ישר 5"/>
          <p:cNvCxnSpPr/>
          <p:nvPr/>
        </p:nvCxnSpPr>
        <p:spPr>
          <a:xfrm flipH="1">
            <a:off x="8077200" y="736600"/>
            <a:ext cx="881063" cy="23114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3994570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EADF"/>
        </a:solidFill>
        <a:effectLst/>
      </p:bgPr>
    </p:bg>
    <p:spTree>
      <p:nvGrpSpPr>
        <p:cNvPr id="1" name=""/>
        <p:cNvGrpSpPr/>
        <p:nvPr/>
      </p:nvGrpSpPr>
      <p:grpSpPr>
        <a:xfrm>
          <a:off x="0" y="0"/>
          <a:ext cx="0" cy="0"/>
          <a:chOff x="0" y="0"/>
          <a:chExt cx="0" cy="0"/>
        </a:xfrm>
      </p:grpSpPr>
      <p:sp>
        <p:nvSpPr>
          <p:cNvPr id="25602" name="מציין מיקום תוכן 2"/>
          <p:cNvSpPr>
            <a:spLocks noGrp="1"/>
          </p:cNvSpPr>
          <p:nvPr>
            <p:ph idx="1"/>
          </p:nvPr>
        </p:nvSpPr>
        <p:spPr/>
        <p:txBody>
          <a:bodyPr/>
          <a:lstStyle/>
          <a:p>
            <a:endParaRPr lang="he-IL" altLang="he-IL" smtClean="0"/>
          </a:p>
        </p:txBody>
      </p:sp>
      <p:sp>
        <p:nvSpPr>
          <p:cNvPr id="25603" name="מלבן 3"/>
          <p:cNvSpPr>
            <a:spLocks noChangeArrowheads="1"/>
          </p:cNvSpPr>
          <p:nvPr/>
        </p:nvSpPr>
        <p:spPr bwMode="auto">
          <a:xfrm>
            <a:off x="0" y="190500"/>
            <a:ext cx="12025313"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3C120A"/>
                </a:solidFill>
                <a:latin typeface="Tahoma" panose="020B0604030504040204" pitchFamily="34" charset="0"/>
                <a:cs typeface="Tahoma" panose="020B0604030504040204" pitchFamily="34" charset="0"/>
              </a:rPr>
              <a:t>גמד עירום שגופו נפוח, גפיו דקיקות, על גבו שעון שמש כחלק משריונו שחלקיו הקדמי והאחורי קשורים בחגורת עור בעלת אבזם מתכת, לראשו קסדה מעוטרת בעלים צבעוניים ובידו הימנית הנתונה בכפפה ארוכה פגיון מעוקל. דג בעל ידיים אנושיות נושא סלסלה של דגיגים.</a:t>
            </a:r>
          </a:p>
          <a:p>
            <a:pPr fontAlgn="base">
              <a:lnSpc>
                <a:spcPct val="150000"/>
              </a:lnSpc>
              <a:spcBef>
                <a:spcPct val="0"/>
              </a:spcBef>
              <a:spcAft>
                <a:spcPct val="0"/>
              </a:spcAft>
            </a:pPr>
            <a:endParaRPr lang="he-IL" altLang="he-IL" sz="1200" smtClean="0">
              <a:solidFill>
                <a:srgbClr val="3C120A"/>
              </a:solidFill>
              <a:latin typeface="Tahoma" panose="020B0604030504040204" pitchFamily="34" charset="0"/>
              <a:cs typeface="Tahoma" panose="020B0604030504040204" pitchFamily="34" charset="0"/>
            </a:endParaRPr>
          </a:p>
        </p:txBody>
      </p:sp>
      <p:pic>
        <p:nvPicPr>
          <p:cNvPr id="25604" name="תמונה 6"/>
          <p:cNvPicPr>
            <a:picLocks noChangeAspect="1"/>
          </p:cNvPicPr>
          <p:nvPr/>
        </p:nvPicPr>
        <p:blipFill>
          <a:blip r:embed="rId2">
            <a:extLst>
              <a:ext uri="{28A0092B-C50C-407E-A947-70E740481C1C}">
                <a14:useLocalDpi xmlns:a14="http://schemas.microsoft.com/office/drawing/2010/main" val="0"/>
              </a:ext>
            </a:extLst>
          </a:blip>
          <a:srcRect t="9929" r="903" b="4256"/>
          <a:stretch>
            <a:fillRect/>
          </a:stretch>
        </p:blipFill>
        <p:spPr bwMode="auto">
          <a:xfrm>
            <a:off x="-9525" y="914400"/>
            <a:ext cx="12201525"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608759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26626" name="מלבן 4"/>
          <p:cNvSpPr>
            <a:spLocks noChangeArrowheads="1"/>
          </p:cNvSpPr>
          <p:nvPr/>
        </p:nvSpPr>
        <p:spPr bwMode="auto">
          <a:xfrm>
            <a:off x="4902200" y="6119813"/>
            <a:ext cx="596423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Giuseppe Cesari </a:t>
            </a:r>
            <a:endParaRPr lang="he-IL" altLang="he-IL" sz="1400" b="1" i="1" smtClean="0">
              <a:solidFill>
                <a:srgbClr val="430E05"/>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The Archangel Michael and the Rebel Angels, c. 1592–1593 </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Kelvingrove Art Gallery and Museum, Glasgow  </a:t>
            </a:r>
            <a:endParaRPr lang="he-IL" altLang="he-IL" sz="1400" b="1" i="1" smtClean="0">
              <a:solidFill>
                <a:srgbClr val="430E05"/>
              </a:solidFill>
              <a:latin typeface="Times New Roman" panose="02020603050405020304" pitchFamily="18" charset="0"/>
              <a:cs typeface="Times New Roman" panose="02020603050405020304" pitchFamily="18" charset="0"/>
            </a:endParaRPr>
          </a:p>
        </p:txBody>
      </p:sp>
      <p:pic>
        <p:nvPicPr>
          <p:cNvPr id="26627"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609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מלבן 1"/>
          <p:cNvSpPr>
            <a:spLocks noChangeArrowheads="1"/>
          </p:cNvSpPr>
          <p:nvPr/>
        </p:nvSpPr>
        <p:spPr bwMode="auto">
          <a:xfrm>
            <a:off x="5359400" y="852488"/>
            <a:ext cx="614680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430E05"/>
                </a:solidFill>
                <a:latin typeface="Tahoma" panose="020B0604030504040204" pitchFamily="34" charset="0"/>
                <a:cs typeface="Tahoma" panose="020B0604030504040204" pitchFamily="34" charset="0"/>
              </a:rPr>
              <a:t>תמונת שמן על נחושת בסגנון מנייריסטי. סגנון רנסנס מאוחר זה הושפע רבות מיצירתו של מיכלאנג'לו, ומציג עירום בתנוחות מורכבות כמו גם צבעים עזים ופרופורציות מאורכות.                          חשיבותו של ציור זה קשורה לכמה התייחסויות קלאסיות מפורשות האופייניות לעבודות הרנסנס: העירום האנטומי כל כך ותלבושתו של מיכאל הקדוש. אופיו היקר של המדיום- שמן על נחושת- תורם אף הוא למעמדו המיוחד כיצירת אמנות של אז.</a:t>
            </a:r>
          </a:p>
        </p:txBody>
      </p:sp>
    </p:spTree>
    <p:extLst>
      <p:ext uri="{BB962C8B-B14F-4D97-AF65-F5344CB8AC3E}">
        <p14:creationId xmlns:p14="http://schemas.microsoft.com/office/powerpoint/2010/main" val="58758321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14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מלבן 4"/>
          <p:cNvSpPr>
            <a:spLocks noChangeArrowheads="1"/>
          </p:cNvSpPr>
          <p:nvPr/>
        </p:nvSpPr>
        <p:spPr bwMode="auto">
          <a:xfrm>
            <a:off x="5621338"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Orazio Gentileschi</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Fall of the Rebel Angels,  1601</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	Private collection</a:t>
            </a:r>
            <a:endParaRPr lang="he-IL" altLang="he-IL" sz="1400" b="1" i="1" smtClean="0">
              <a:solidFill>
                <a:prstClr val="white"/>
              </a:solidFill>
              <a:latin typeface="Times New Roman" panose="02020603050405020304" pitchFamily="18" charset="0"/>
              <a:cs typeface="Times New Roman" panose="02020603050405020304" pitchFamily="18" charset="0"/>
            </a:endParaRPr>
          </a:p>
        </p:txBody>
      </p:sp>
      <p:sp>
        <p:nvSpPr>
          <p:cNvPr id="27652" name="מלבן 1"/>
          <p:cNvSpPr>
            <a:spLocks noChangeArrowheads="1"/>
          </p:cNvSpPr>
          <p:nvPr/>
        </p:nvSpPr>
        <p:spPr bwMode="auto">
          <a:xfrm>
            <a:off x="6030913" y="436563"/>
            <a:ext cx="589597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זוהי יצירה מוקדמת יחסית של אורציו ג'נטילסקי שצויירה על גבי אלבסטר. היא מתוארכת לשנים 1601/2, תקופה בה ג'נטילסקי זונח את  סגנונו המנייריסטי ומתחיל לצייר בסגנון נטורליסטי יותר, בין השאר בשל ידידותו המתפתחת עם קרוואג'יו ומודעותו לחידושיו של אדם אלסהיימר, שהגיע לא מכבר לרומא . </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המלאך מיכאל  מוצג במרכז הקומפוזיציה למעלה כשהוא מוקף במלוויו -מלאכים נעריים הנראים כשטים על גבי העננים. הרקע שמאחורי המלאך מיכאל נשטף בכחול לאפיס מבריק, המתבהר לירוק אדמה ככל שיורדים למרכז התמונה, שם ניתן לראות צללים של מלאכים אחרים הנלחמים באופק.  בחלקה התחתון של התמונה התהום הבוערת לתוכה נפלו המלאכים הארורים. </a:t>
            </a:r>
          </a:p>
        </p:txBody>
      </p:sp>
    </p:spTree>
    <p:extLst>
      <p:ext uri="{BB962C8B-B14F-4D97-AF65-F5344CB8AC3E}">
        <p14:creationId xmlns:p14="http://schemas.microsoft.com/office/powerpoint/2010/main" val="330712267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674" name="מציין מיקום תוכן 2"/>
          <p:cNvSpPr>
            <a:spLocks noGrp="1"/>
          </p:cNvSpPr>
          <p:nvPr>
            <p:ph idx="1"/>
          </p:nvPr>
        </p:nvSpPr>
        <p:spPr>
          <a:xfrm>
            <a:off x="4808538" y="500063"/>
            <a:ext cx="6543675" cy="4351337"/>
          </a:xfrm>
        </p:spPr>
        <p:txBody>
          <a:bodyPr/>
          <a:lstStyle/>
          <a:p>
            <a:pPr marL="0" indent="0">
              <a:lnSpc>
                <a:spcPct val="150000"/>
              </a:lnSpc>
              <a:buFont typeface="Arial" panose="020B0604020202020204" pitchFamily="34" charset="0"/>
              <a:buNone/>
            </a:pPr>
            <a:r>
              <a:rPr lang="he-IL" altLang="he-IL" sz="1200" smtClean="0">
                <a:latin typeface="Tahoma" panose="020B0604030504040204" pitchFamily="34" charset="0"/>
                <a:cs typeface="Tahoma" panose="020B0604030504040204" pitchFamily="34" charset="0"/>
              </a:rPr>
              <a:t>המלאך מיכאל המגרש את לוציפר ומלאכיו הסוררים הפך לנושא תדיר יותר באמנות בתקופת הקונטרה-רפורמציה ושימש, במהלך המאה ה -17, כתעמולה לניצחון הכנסייה הקתולית, על הכנסיות הפרוטסטנטיות או על כל סוגי  המינות והכפירה*.  זהו גם ביטוי לניצחון האור על כוחות החושך  המורדים, מה שמאפשר לאמן ליצור כיארוסקורו** טעון משמעות בו מופיעים שמים מבורכים בקטורת כנגד גֵּיהִנֹּם  אפוף אש וגופרית. האמן הספרדי משתמש בטכניקה החדשה של הכיארוסקורו אותה רכש במהלך מסעו באיטליה. הוא מנצל טכניקה זו כדי להעצים את תחושת האימה בַּגֵּיהִנֹּם הבוער של לוציפר שם להבות האש מייסרות את המלאכים הסוררים, כניגוד בולט למה שקורה בשמים, במרחב האלוהי, המצוייר בגווני הפנינה. על גבי העננים הנראים כשכבת צמר גפן סמיך צועד בגאון המלאך מיכאל וחרבו השלופה בידו.                         הוא השלים כבר את משימתו.</a:t>
            </a:r>
          </a:p>
          <a:p>
            <a:pPr marL="0" indent="0">
              <a:lnSpc>
                <a:spcPct val="150000"/>
              </a:lnSpc>
              <a:buFont typeface="Arial" panose="020B0604020202020204" pitchFamily="34" charset="0"/>
              <a:buNone/>
            </a:pPr>
            <a:endParaRPr lang="he-IL" altLang="he-IL" sz="1200" smtClean="0">
              <a:latin typeface="Tahoma" panose="020B0604030504040204" pitchFamily="34" charset="0"/>
              <a:cs typeface="Tahoma" panose="020B0604030504040204" pitchFamily="34" charset="0"/>
            </a:endParaRPr>
          </a:p>
          <a:p>
            <a:pPr marL="0" indent="0">
              <a:lnSpc>
                <a:spcPct val="150000"/>
              </a:lnSpc>
              <a:buFont typeface="Arial" panose="020B0604020202020204" pitchFamily="34" charset="0"/>
              <a:buNone/>
            </a:pPr>
            <a:r>
              <a:rPr lang="he-IL" altLang="he-IL" sz="1000" smtClean="0">
                <a:latin typeface="Tahoma" panose="020B0604030504040204" pitchFamily="34" charset="0"/>
                <a:cs typeface="Tahoma" panose="020B0604030504040204" pitchFamily="34" charset="0"/>
              </a:rPr>
              <a:t>*העותמאנים</a:t>
            </a:r>
          </a:p>
          <a:p>
            <a:pPr marL="0" indent="0">
              <a:lnSpc>
                <a:spcPct val="150000"/>
              </a:lnSpc>
              <a:buFont typeface="Arial" panose="020B0604020202020204" pitchFamily="34" charset="0"/>
              <a:buNone/>
            </a:pPr>
            <a:r>
              <a:rPr lang="he-IL" altLang="he-IL" sz="1000" smtClean="0">
                <a:latin typeface="Tahoma" panose="020B0604030504040204" pitchFamily="34" charset="0"/>
                <a:cs typeface="Tahoma" panose="020B0604030504040204" pitchFamily="34" charset="0"/>
              </a:rPr>
              <a:t>** הציור בנוי ממערכת של כתמים צבעוניים אשר יוצרים </a:t>
            </a:r>
            <a:r>
              <a:rPr lang="he-IL" altLang="he-IL" sz="1000" b="1" smtClean="0">
                <a:latin typeface="Tahoma" panose="020B0604030504040204" pitchFamily="34" charset="0"/>
                <a:cs typeface="Tahoma" panose="020B0604030504040204" pitchFamily="34" charset="0"/>
              </a:rPr>
              <a:t>אור וצל</a:t>
            </a:r>
            <a:r>
              <a:rPr lang="he-IL" altLang="he-IL" sz="1000" smtClean="0">
                <a:latin typeface="Tahoma" panose="020B0604030504040204" pitchFamily="34" charset="0"/>
                <a:cs typeface="Tahoma" panose="020B0604030504040204" pitchFamily="34" charset="0"/>
              </a:rPr>
              <a:t>, ומכאן המושג כיארוסקורו  (</a:t>
            </a:r>
            <a:r>
              <a:rPr lang="en-US" altLang="he-IL" sz="1000" smtClean="0">
                <a:latin typeface="Tahoma" panose="020B0604030504040204" pitchFamily="34" charset="0"/>
                <a:cs typeface="Tahoma" panose="020B0604030504040204" pitchFamily="34" charset="0"/>
              </a:rPr>
              <a:t>(Chiaroscuro</a:t>
            </a:r>
            <a:endParaRPr lang="he-IL" altLang="he-IL" sz="1000" smtClean="0">
              <a:latin typeface="Tahoma" panose="020B0604030504040204" pitchFamily="34" charset="0"/>
              <a:cs typeface="Tahoma" panose="020B0604030504040204" pitchFamily="34" charset="0"/>
            </a:endParaRPr>
          </a:p>
          <a:p>
            <a:pPr marL="0" indent="0">
              <a:lnSpc>
                <a:spcPct val="150000"/>
              </a:lnSpc>
              <a:buFont typeface="Arial" panose="020B0604020202020204" pitchFamily="34" charset="0"/>
              <a:buNone/>
            </a:pPr>
            <a:endParaRPr lang="he-IL" altLang="he-IL" sz="1000" smtClean="0">
              <a:latin typeface="Tahoma" panose="020B0604030504040204" pitchFamily="34" charset="0"/>
              <a:cs typeface="Tahoma" panose="020B0604030504040204" pitchFamily="34" charset="0"/>
            </a:endParaRPr>
          </a:p>
        </p:txBody>
      </p:sp>
      <p:pic>
        <p:nvPicPr>
          <p:cNvPr id="28675"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7607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6" name="מלבן 4"/>
          <p:cNvSpPr>
            <a:spLocks noChangeArrowheads="1"/>
          </p:cNvSpPr>
          <p:nvPr/>
        </p:nvSpPr>
        <p:spPr bwMode="auto">
          <a:xfrm>
            <a:off x="3738563" y="6115050"/>
            <a:ext cx="3238500"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Eugenio Caxés</a:t>
            </a:r>
          </a:p>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The Fall of the Angels, 1605</a:t>
            </a:r>
          </a:p>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Statens Museum for Kunst, Copenhagen </a:t>
            </a:r>
          </a:p>
          <a:p>
            <a:pPr algn="l"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 </a:t>
            </a:r>
            <a:endParaRPr lang="he-IL" altLang="he-IL" sz="1400" b="1" i="1" smtClean="0">
              <a:solidFill>
                <a:srgbClr val="0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82762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3F3F7"/>
        </a:solidFill>
        <a:effectLst/>
      </p:bgPr>
    </p:bg>
    <p:spTree>
      <p:nvGrpSpPr>
        <p:cNvPr id="1" name=""/>
        <p:cNvGrpSpPr/>
        <p:nvPr/>
      </p:nvGrpSpPr>
      <p:grpSpPr>
        <a:xfrm>
          <a:off x="0" y="0"/>
          <a:ext cx="0" cy="0"/>
          <a:chOff x="0" y="0"/>
          <a:chExt cx="0" cy="0"/>
        </a:xfrm>
      </p:grpSpPr>
      <p:pic>
        <p:nvPicPr>
          <p:cNvPr id="29698" name="תמונה 3"/>
          <p:cNvPicPr>
            <a:picLocks noChangeAspect="1"/>
          </p:cNvPicPr>
          <p:nvPr/>
        </p:nvPicPr>
        <p:blipFill>
          <a:blip r:embed="rId2">
            <a:extLst>
              <a:ext uri="{28A0092B-C50C-407E-A947-70E740481C1C}">
                <a14:useLocalDpi xmlns:a14="http://schemas.microsoft.com/office/drawing/2010/main" val="0"/>
              </a:ext>
            </a:extLst>
          </a:blip>
          <a:srcRect b="54691"/>
          <a:stretch>
            <a:fillRect/>
          </a:stretch>
        </p:blipFill>
        <p:spPr bwMode="auto">
          <a:xfrm>
            <a:off x="0" y="0"/>
            <a:ext cx="8299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מלבן 4"/>
          <p:cNvSpPr>
            <a:spLocks noChangeArrowheads="1"/>
          </p:cNvSpPr>
          <p:nvPr/>
        </p:nvSpPr>
        <p:spPr bwMode="auto">
          <a:xfrm>
            <a:off x="8364538" y="117475"/>
            <a:ext cx="3708400" cy="674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0F0F17"/>
                </a:solidFill>
                <a:latin typeface="Tahoma" panose="020B0604030504040204" pitchFamily="34" charset="0"/>
                <a:cs typeface="Tahoma" panose="020B0604030504040204" pitchFamily="34" charset="0"/>
              </a:rPr>
              <a:t>מיכאל</a:t>
            </a:r>
            <a:r>
              <a:rPr lang="he-IL" altLang="he-IL" sz="1200" smtClean="0">
                <a:solidFill>
                  <a:prstClr val="black"/>
                </a:solidFill>
                <a:latin typeface="Tahoma" panose="020B0604030504040204" pitchFamily="34" charset="0"/>
                <a:cs typeface="Tahoma" panose="020B0604030504040204" pitchFamily="34" charset="0"/>
              </a:rPr>
              <a:t> הוא אחד מארבעת המלאכים (מיכאל, גבריאל, אוריאל ורפאל) העומדים לפני כיסא הכבוד ותפקידם להשגיח ולשמור על ארבע כנפות הארץ.</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בתנ"ך עצמו אין אזכור מפורש של שמות המלאכים. למעט מיכאל המוזכר שלוש פעמים בסוף ספר דניאל: </a:t>
            </a:r>
            <a:r>
              <a:rPr lang="he-IL" altLang="he-IL" sz="1200" b="1" smtClean="0">
                <a:solidFill>
                  <a:prstClr val="black"/>
                </a:solidFill>
                <a:latin typeface="Tahoma" panose="020B0604030504040204" pitchFamily="34" charset="0"/>
                <a:cs typeface="Tahoma" panose="020B0604030504040204" pitchFamily="34" charset="0"/>
              </a:rPr>
              <a:t>וְשַׂר מַלְכוּת פָּרַס עֹמֵד לְנֶגְדִּי עֶשְׂרִים וְאֶחָד יוֹם, וְהִנֵּה מִיכָאֵל אַחַד הַשָּׂרִים הָרִאשֹׁנִים בָּא לְעָזְרֵנִי, וַאֲנִי נוֹתַרְתִּי שָׁם אֵצֶל מַלְכֵי פָרָס </a:t>
            </a:r>
          </a:p>
          <a:p>
            <a:pPr algn="l"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(שם, פרק י', פסוק י"ג)</a:t>
            </a:r>
          </a:p>
          <a:p>
            <a:pPr fontAlgn="base">
              <a:lnSpc>
                <a:spcPct val="150000"/>
              </a:lnSpc>
              <a:spcBef>
                <a:spcPct val="0"/>
              </a:spcBef>
              <a:spcAft>
                <a:spcPct val="0"/>
              </a:spcAft>
            </a:pPr>
            <a:r>
              <a:rPr lang="he-IL" altLang="he-IL" sz="1200" b="1" smtClean="0">
                <a:solidFill>
                  <a:prstClr val="black"/>
                </a:solidFill>
                <a:latin typeface="Tahoma" panose="020B0604030504040204" pitchFamily="34" charset="0"/>
                <a:cs typeface="Tahoma" panose="020B0604030504040204" pitchFamily="34" charset="0"/>
              </a:rPr>
              <a:t>אֲבָל אַגִּיד לְךָ אֶת הָרָשׁוּם בִּכְתָב אֱמֶת, וְאֵין אֶחָד מִתְחַזֵּק עִמִּי, עַל-אֵלֶּה, כִּי אִם-מִיכָאֵל שַׂרְכֶם                             </a:t>
            </a:r>
            <a:r>
              <a:rPr lang="he-IL" altLang="he-IL" sz="1200" smtClean="0">
                <a:solidFill>
                  <a:prstClr val="black"/>
                </a:solidFill>
                <a:latin typeface="Tahoma" panose="020B0604030504040204" pitchFamily="34" charset="0"/>
                <a:cs typeface="Tahoma" panose="020B0604030504040204" pitchFamily="34" charset="0"/>
              </a:rPr>
              <a:t>(שם פרק י', פסוק כ"א)</a:t>
            </a:r>
          </a:p>
          <a:p>
            <a:pPr fontAlgn="base">
              <a:lnSpc>
                <a:spcPct val="150000"/>
              </a:lnSpc>
              <a:spcBef>
                <a:spcPct val="0"/>
              </a:spcBef>
              <a:spcAft>
                <a:spcPct val="0"/>
              </a:spcAft>
            </a:pPr>
            <a:r>
              <a:rPr lang="he-IL" altLang="he-IL" sz="1200" b="1" smtClean="0">
                <a:solidFill>
                  <a:prstClr val="black"/>
                </a:solidFill>
                <a:latin typeface="Tahoma" panose="020B0604030504040204" pitchFamily="34" charset="0"/>
                <a:cs typeface="Tahoma" panose="020B0604030504040204" pitchFamily="34" charset="0"/>
              </a:rPr>
              <a:t>וּבָעֵת הַהִיא יַעֲמֹד מִיכָאֵל הַשַּׂר הַגָּדוֹל, הָעֹמֵד עַל-בְּנֵי עַמֶּךָ, וְהָיְתָה עֵת צָרָה אֲשֶׁר לֹא נִהְיְתָה מִהְיוֹת גּוֹי עַד הָעֵת הַהִיא, וּבָעֵת הַהִיא יִמָּלֵט עַמְּךָ כָּל הַנִּמְצָא כָּתוּב בַּסֵּפֶר                                           </a:t>
            </a:r>
          </a:p>
          <a:p>
            <a:pPr algn="l"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(שם פרק יב, פסוק א)</a:t>
            </a:r>
          </a:p>
          <a:p>
            <a:pPr algn="l" fontAlgn="base">
              <a:lnSpc>
                <a:spcPct val="150000"/>
              </a:lnSpc>
              <a:spcBef>
                <a:spcPct val="0"/>
              </a:spcBef>
              <a:spcAft>
                <a:spcPct val="0"/>
              </a:spcAft>
            </a:pPr>
            <a:endParaRPr lang="he-IL" altLang="he-IL" sz="1200" smtClean="0">
              <a:solidFill>
                <a:prstClr val="black"/>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בחלקה העליון, השמימי של היצירה, רוח הקודש בדמות יונה מעופפת מעל ראשו של המלאך מיכאל</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ומעניקה לו אחת ממתנותיה, את הגבורה. </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הוא לבוש כחיל רומי: על שריונו מוטבעים פניה של מדוזה. בשלב זה, לאחר שמיגר את השטן ומרעיו,  הוא היחיד מבין המלאכים שנותר עם חרב בידו.</a:t>
            </a:r>
          </a:p>
        </p:txBody>
      </p:sp>
    </p:spTree>
    <p:extLst>
      <p:ext uri="{BB962C8B-B14F-4D97-AF65-F5344CB8AC3E}">
        <p14:creationId xmlns:p14="http://schemas.microsoft.com/office/powerpoint/2010/main" val="118973836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BE5D6"/>
        </a:solidFill>
        <a:effectLst/>
      </p:bgPr>
    </p:bg>
    <p:spTree>
      <p:nvGrpSpPr>
        <p:cNvPr id="1" name=""/>
        <p:cNvGrpSpPr/>
        <p:nvPr/>
      </p:nvGrpSpPr>
      <p:grpSpPr>
        <a:xfrm>
          <a:off x="0" y="0"/>
          <a:ext cx="0" cy="0"/>
          <a:chOff x="0" y="0"/>
          <a:chExt cx="0" cy="0"/>
        </a:xfrm>
      </p:grpSpPr>
      <p:pic>
        <p:nvPicPr>
          <p:cNvPr id="3072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910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4"/>
          <p:cNvSpPr txBox="1">
            <a:spLocks noChangeArrowheads="1"/>
          </p:cNvSpPr>
          <p:nvPr/>
        </p:nvSpPr>
        <p:spPr bwMode="auto">
          <a:xfrm>
            <a:off x="6400800" y="525463"/>
            <a:ext cx="54276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430E05"/>
                </a:solidFill>
                <a:latin typeface="Tahoma" panose="020B0604030504040204" pitchFamily="34" charset="0"/>
                <a:cs typeface="Tahoma" panose="020B0604030504040204" pitchFamily="34" charset="0"/>
              </a:rPr>
              <a:t>חלקה התחתון של היצירה בהגדלה:</a:t>
            </a:r>
          </a:p>
          <a:p>
            <a:pPr fontAlgn="base">
              <a:lnSpc>
                <a:spcPct val="150000"/>
              </a:lnSpc>
              <a:spcBef>
                <a:spcPct val="0"/>
              </a:spcBef>
              <a:spcAft>
                <a:spcPct val="0"/>
              </a:spcAft>
            </a:pPr>
            <a:r>
              <a:rPr lang="he-IL" altLang="he-IL" sz="1200" smtClean="0">
                <a:solidFill>
                  <a:srgbClr val="430E05"/>
                </a:solidFill>
                <a:latin typeface="Tahoma" panose="020B0604030504040204" pitchFamily="34" charset="0"/>
                <a:cs typeface="Tahoma" panose="020B0604030504040204" pitchFamily="34" charset="0"/>
              </a:rPr>
              <a:t>את המלאכים הסוררים שהושלכו לַַגֵּיהִנֹּם מצייר האמן כיצורים דמוניים בעלי זנבות, טְפָרִים וקרניים </a:t>
            </a:r>
          </a:p>
        </p:txBody>
      </p:sp>
    </p:spTree>
    <p:extLst>
      <p:ext uri="{BB962C8B-B14F-4D97-AF65-F5344CB8AC3E}">
        <p14:creationId xmlns:p14="http://schemas.microsoft.com/office/powerpoint/2010/main" val="1151633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DD"/>
        </a:solidFill>
        <a:effectLst/>
      </p:bgPr>
    </p:bg>
    <p:spTree>
      <p:nvGrpSpPr>
        <p:cNvPr id="1" name=""/>
        <p:cNvGrpSpPr/>
        <p:nvPr/>
      </p:nvGrpSpPr>
      <p:grpSpPr>
        <a:xfrm>
          <a:off x="0" y="0"/>
          <a:ext cx="0" cy="0"/>
          <a:chOff x="0" y="0"/>
          <a:chExt cx="0" cy="0"/>
        </a:xfrm>
      </p:grpSpPr>
      <p:pic>
        <p:nvPicPr>
          <p:cNvPr id="4098" name="תמונה 3"/>
          <p:cNvPicPr>
            <a:picLocks noChangeAspect="1"/>
          </p:cNvPicPr>
          <p:nvPr/>
        </p:nvPicPr>
        <p:blipFill>
          <a:blip r:embed="rId2" cstate="print">
            <a:extLst>
              <a:ext uri="{28A0092B-C50C-407E-A947-70E740481C1C}">
                <a14:useLocalDpi xmlns:a14="http://schemas.microsoft.com/office/drawing/2010/main" val="0"/>
              </a:ext>
            </a:extLst>
          </a:blip>
          <a:srcRect l="3665" r="1590" b="494"/>
          <a:stretch>
            <a:fillRect/>
          </a:stretch>
        </p:blipFill>
        <p:spPr bwMode="auto">
          <a:xfrm>
            <a:off x="119063" y="0"/>
            <a:ext cx="3063875" cy="682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תמונה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0263" y="1397000"/>
            <a:ext cx="3735387" cy="560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מלבן 5"/>
          <p:cNvSpPr>
            <a:spLocks noChangeArrowheads="1"/>
          </p:cNvSpPr>
          <p:nvPr/>
        </p:nvSpPr>
        <p:spPr bwMode="auto">
          <a:xfrm>
            <a:off x="2032000" y="6550025"/>
            <a:ext cx="887253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he-IL" sz="1400" b="1" i="1" smtClean="0">
                <a:solidFill>
                  <a:srgbClr val="000000"/>
                </a:solidFill>
                <a:latin typeface="Times New Roman" panose="02020603050405020304" pitchFamily="18" charset="0"/>
                <a:cs typeface="Times New Roman" panose="02020603050405020304" pitchFamily="18" charset="0"/>
              </a:rPr>
              <a:t>Master of the Rebel Angels, The Fall of the Rebel Angels, c. 1340 – c. 1345, Musée du Louvre, Paris</a:t>
            </a:r>
          </a:p>
        </p:txBody>
      </p:sp>
      <p:pic>
        <p:nvPicPr>
          <p:cNvPr id="4101" name="תמונה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221538" y="3067050"/>
            <a:ext cx="47275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2" name="TextBox 9"/>
          <p:cNvSpPr txBox="1">
            <a:spLocks noChangeArrowheads="1"/>
          </p:cNvSpPr>
          <p:nvPr/>
        </p:nvSpPr>
        <p:spPr bwMode="auto">
          <a:xfrm>
            <a:off x="1582738" y="76200"/>
            <a:ext cx="104140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הצייר האנונימי שזכה לכינוי בזכות יצירה זו מתאר את אלוהים בפסגת היצירה וסביב כסאו שרפים אדומים. מתחתיו כסאות "המקהלה" של צבא השמים.  בכסאות שמימין לכסא הכבוד יושבים המלאכים הנאמנים לאל . הכסאות  משמאל ריקים. אלה הם כסאותיהם של השטן וחבר מרעיו.                                              במרכז מתחת כסא הכבוד ניצבים המלאך מיכאל ועוזריו לבושים כאבירים ומתחתם המלאכים הסוררים שהפכו ליצורים דמוניים צונחים, נחבטים </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בכדור הארץוחודרים מתחת לפני השטח לכיוון הגיהנום.  </a:t>
            </a:r>
            <a:r>
              <a:rPr lang="he-IL" altLang="he-IL" sz="1200" b="1" smtClean="0">
                <a:solidFill>
                  <a:prstClr val="black"/>
                </a:solidFill>
                <a:latin typeface="Tahoma" panose="020B0604030504040204" pitchFamily="34" charset="0"/>
                <a:cs typeface="Tahoma" panose="020B0604030504040204" pitchFamily="34" charset="0"/>
              </a:rPr>
              <a:t>וְאֶת הַמַּלְאָכִים, אֲשֶׁר לֹא שָׁמְרוּ אֶת מַעֲמָדָם הָרָם כִּי אִם עָזְבוּ אֶת מְעוֹנָם, שָׁמַר                            בְּכַבְלֵי עוֹלָם וּבַאֲפֵלָה לְמִשְׁפַּט הַיּוֹם הַגָּדוֹל (אגרת יהודה א, 6)</a:t>
            </a:r>
          </a:p>
        </p:txBody>
      </p:sp>
    </p:spTree>
    <p:extLst>
      <p:ext uri="{BB962C8B-B14F-4D97-AF65-F5344CB8AC3E}">
        <p14:creationId xmlns:p14="http://schemas.microsoft.com/office/powerpoint/2010/main" val="9915335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152A3F"/>
        </a:solidFill>
        <a:effectLst/>
      </p:bgPr>
    </p:bg>
    <p:spTree>
      <p:nvGrpSpPr>
        <p:cNvPr id="1" name=""/>
        <p:cNvGrpSpPr/>
        <p:nvPr/>
      </p:nvGrpSpPr>
      <p:grpSpPr>
        <a:xfrm>
          <a:off x="0" y="0"/>
          <a:ext cx="0" cy="0"/>
          <a:chOff x="0" y="0"/>
          <a:chExt cx="0" cy="0"/>
        </a:xfrm>
      </p:grpSpPr>
      <p:sp>
        <p:nvSpPr>
          <p:cNvPr id="31746" name="מלבן 4"/>
          <p:cNvSpPr>
            <a:spLocks noChangeArrowheads="1"/>
          </p:cNvSpPr>
          <p:nvPr/>
        </p:nvSpPr>
        <p:spPr bwMode="auto">
          <a:xfrm>
            <a:off x="508000"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Peter Paul Rubens</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Fall of the rebel angels or War in Heaven, 1621-1622</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Alte Pinakothek  Munich</a:t>
            </a:r>
          </a:p>
        </p:txBody>
      </p:sp>
      <p:sp>
        <p:nvSpPr>
          <p:cNvPr id="31747" name="מלבן 1"/>
          <p:cNvSpPr>
            <a:spLocks noChangeArrowheads="1"/>
          </p:cNvSpPr>
          <p:nvPr/>
        </p:nvSpPr>
        <p:spPr bwMode="auto">
          <a:xfrm>
            <a:off x="4562475" y="300038"/>
            <a:ext cx="740251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רובנס צייר מספר גירסאות לנושא.</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ציור ההכנה בצבע שמימין, נותר כעדות לתקרה שצייר רובנס  בכנסיית קרל בורומיאו הקדוש באנטוורפן, אשר עלתה באש ב-1718.</a:t>
            </a:r>
          </a:p>
        </p:txBody>
      </p:sp>
      <p:pic>
        <p:nvPicPr>
          <p:cNvPr id="31748"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643563" y="1600200"/>
            <a:ext cx="5118100" cy="4556125"/>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31749" name="מלבן 6"/>
          <p:cNvSpPr>
            <a:spLocks noChangeArrowheads="1"/>
          </p:cNvSpPr>
          <p:nvPr/>
        </p:nvSpPr>
        <p:spPr bwMode="auto">
          <a:xfrm>
            <a:off x="5554663"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Peter Paul Rubens</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Fall of the rebel angels (Modello)</a:t>
            </a:r>
          </a:p>
          <a:p>
            <a:pPr algn="l" fontAlgn="base">
              <a:spcBef>
                <a:spcPct val="0"/>
              </a:spcBef>
              <a:spcAft>
                <a:spcPct val="0"/>
              </a:spcAft>
            </a:pPr>
            <a:r>
              <a:rPr lang="fr-FR" altLang="he-IL" sz="1400" b="1" i="1" smtClean="0">
                <a:solidFill>
                  <a:prstClr val="white"/>
                </a:solidFill>
                <a:latin typeface="Times New Roman" panose="02020603050405020304" pitchFamily="18" charset="0"/>
                <a:cs typeface="Times New Roman" panose="02020603050405020304" pitchFamily="18" charset="0"/>
              </a:rPr>
              <a:t>Musées Royaux des Beaux-Arts in Brussels</a:t>
            </a:r>
            <a:endParaRPr lang="en-US" altLang="he-IL" sz="1400" b="1" i="1" smtClean="0">
              <a:solidFill>
                <a:prstClr val="white"/>
              </a:solidFill>
              <a:latin typeface="Times New Roman" panose="02020603050405020304" pitchFamily="18" charset="0"/>
              <a:cs typeface="Times New Roman" panose="02020603050405020304" pitchFamily="18" charset="0"/>
            </a:endParaRPr>
          </a:p>
        </p:txBody>
      </p:sp>
      <p:pic>
        <p:nvPicPr>
          <p:cNvPr id="31750" name="תמונה 9"/>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8650" y="330200"/>
            <a:ext cx="3848100" cy="5799138"/>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9435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9F2EB"/>
        </a:solidFill>
        <a:effectLst/>
      </p:bgPr>
    </p:bg>
    <p:spTree>
      <p:nvGrpSpPr>
        <p:cNvPr id="1" name=""/>
        <p:cNvGrpSpPr/>
        <p:nvPr/>
      </p:nvGrpSpPr>
      <p:grpSpPr>
        <a:xfrm>
          <a:off x="0" y="0"/>
          <a:ext cx="0" cy="0"/>
          <a:chOff x="0" y="0"/>
          <a:chExt cx="0" cy="0"/>
        </a:xfrm>
      </p:grpSpPr>
      <p:pic>
        <p:nvPicPr>
          <p:cNvPr id="32770"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08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1" name="מלבן 4"/>
          <p:cNvSpPr>
            <a:spLocks noChangeArrowheads="1"/>
          </p:cNvSpPr>
          <p:nvPr/>
        </p:nvSpPr>
        <p:spPr bwMode="auto">
          <a:xfrm>
            <a:off x="5773738" y="6119813"/>
            <a:ext cx="5910262"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Peter Paul Rubens (workshop of)</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St. Michael expelling Lucifer and the Rebel Angels, c. 1622</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Museo Nacional Thyssen-Bornemisza, Madrid</a:t>
            </a:r>
          </a:p>
        </p:txBody>
      </p:sp>
      <p:pic>
        <p:nvPicPr>
          <p:cNvPr id="32772"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83375" y="476250"/>
            <a:ext cx="3851275" cy="494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מלבן 6"/>
          <p:cNvSpPr>
            <a:spLocks noChangeArrowheads="1"/>
          </p:cNvSpPr>
          <p:nvPr/>
        </p:nvSpPr>
        <p:spPr bwMode="auto">
          <a:xfrm>
            <a:off x="6634163" y="5164138"/>
            <a:ext cx="454342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endParaRPr lang="en-US" altLang="he-IL" sz="1400" b="1" i="1" smtClean="0">
              <a:solidFill>
                <a:srgbClr val="430E05"/>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Lucas Emil Vorsterman  after Sir Peter Paul Rubens</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The Fall of the Rebel Angels, 1621</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National Gallery of Art, Washington D.C </a:t>
            </a:r>
          </a:p>
        </p:txBody>
      </p:sp>
      <p:sp>
        <p:nvSpPr>
          <p:cNvPr id="32774" name="TextBox 8"/>
          <p:cNvSpPr txBox="1">
            <a:spLocks noChangeArrowheads="1"/>
          </p:cNvSpPr>
          <p:nvPr/>
        </p:nvSpPr>
        <p:spPr bwMode="auto">
          <a:xfrm>
            <a:off x="5837238" y="96838"/>
            <a:ext cx="60213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smtClean="0">
                <a:solidFill>
                  <a:srgbClr val="430E05"/>
                </a:solidFill>
                <a:latin typeface="Tahoma" panose="020B0604030504040204" pitchFamily="34" charset="0"/>
                <a:cs typeface="Tahoma" panose="020B0604030504040204" pitchFamily="34" charset="0"/>
              </a:rPr>
              <a:t>ההדפס מימין נותר עדות לגירסה רביעית, אבודה, של ציור שמן שצייר רובנס בנושא . </a:t>
            </a:r>
          </a:p>
        </p:txBody>
      </p:sp>
    </p:spTree>
    <p:extLst>
      <p:ext uri="{BB962C8B-B14F-4D97-AF65-F5344CB8AC3E}">
        <p14:creationId xmlns:p14="http://schemas.microsoft.com/office/powerpoint/2010/main" val="405390672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pic>
        <p:nvPicPr>
          <p:cNvPr id="33794"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466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מלבן 5"/>
          <p:cNvSpPr>
            <a:spLocks noChangeArrowheads="1"/>
          </p:cNvSpPr>
          <p:nvPr/>
        </p:nvSpPr>
        <p:spPr bwMode="auto">
          <a:xfrm>
            <a:off x="4813300" y="6119813"/>
            <a:ext cx="511175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Luca Giordano </a:t>
            </a:r>
          </a:p>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Michael the Archangel defeats the rebel angels, 1657</a:t>
            </a:r>
          </a:p>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Church of the Ascension in Chiaia, Naples</a:t>
            </a:r>
          </a:p>
        </p:txBody>
      </p:sp>
      <p:pic>
        <p:nvPicPr>
          <p:cNvPr id="33796" name="תמונה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727700" y="496888"/>
            <a:ext cx="4351338" cy="56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מלבן 2"/>
          <p:cNvSpPr>
            <a:spLocks noChangeArrowheads="1"/>
          </p:cNvSpPr>
          <p:nvPr/>
        </p:nvSpPr>
        <p:spPr bwMode="auto">
          <a:xfrm>
            <a:off x="10023475" y="5062538"/>
            <a:ext cx="229552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Adrian Bakker</a:t>
            </a:r>
          </a:p>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The overthrow of the fallen angels, mid 17</a:t>
            </a:r>
            <a:r>
              <a:rPr lang="en-US" altLang="he-IL" sz="1400" b="1" i="1" baseline="30000" smtClean="0">
                <a:solidFill>
                  <a:srgbClr val="08111A"/>
                </a:solidFill>
                <a:latin typeface="Times New Roman" panose="02020603050405020304" pitchFamily="18" charset="0"/>
                <a:cs typeface="Times New Roman" panose="02020603050405020304" pitchFamily="18" charset="0"/>
              </a:rPr>
              <a:t>th</a:t>
            </a:r>
            <a:r>
              <a:rPr lang="en-US" altLang="he-IL" sz="1400" b="1" i="1" smtClean="0">
                <a:solidFill>
                  <a:srgbClr val="08111A"/>
                </a:solidFill>
                <a:latin typeface="Times New Roman" panose="02020603050405020304" pitchFamily="18" charset="0"/>
                <a:cs typeface="Times New Roman" panose="02020603050405020304" pitchFamily="18" charset="0"/>
              </a:rPr>
              <a:t> century </a:t>
            </a:r>
          </a:p>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Hermitage Museum, </a:t>
            </a:r>
          </a:p>
          <a:p>
            <a:pPr algn="l" fontAlgn="base">
              <a:spcBef>
                <a:spcPct val="0"/>
              </a:spcBef>
              <a:spcAft>
                <a:spcPct val="0"/>
              </a:spcAft>
            </a:pPr>
            <a:r>
              <a:rPr lang="en-US" altLang="he-IL" sz="1400" b="1" i="1" smtClean="0">
                <a:solidFill>
                  <a:srgbClr val="08111A"/>
                </a:solidFill>
                <a:latin typeface="Times New Roman" panose="02020603050405020304" pitchFamily="18" charset="0"/>
                <a:cs typeface="Times New Roman" panose="02020603050405020304" pitchFamily="18" charset="0"/>
              </a:rPr>
              <a:t>St. Petersburg</a:t>
            </a:r>
            <a:endParaRPr lang="he-IL" altLang="he-IL" smtClean="0">
              <a:solidFill>
                <a:srgbClr val="08111A"/>
              </a:solidFill>
            </a:endParaRPr>
          </a:p>
        </p:txBody>
      </p:sp>
    </p:spTree>
    <p:extLst>
      <p:ext uri="{BB962C8B-B14F-4D97-AF65-F5344CB8AC3E}">
        <p14:creationId xmlns:p14="http://schemas.microsoft.com/office/powerpoint/2010/main" val="43245857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0F0E0"/>
        </a:solidFill>
        <a:effectLst/>
      </p:bgPr>
    </p:bg>
    <p:spTree>
      <p:nvGrpSpPr>
        <p:cNvPr id="1" name=""/>
        <p:cNvGrpSpPr/>
        <p:nvPr/>
      </p:nvGrpSpPr>
      <p:grpSpPr>
        <a:xfrm>
          <a:off x="0" y="0"/>
          <a:ext cx="0" cy="0"/>
          <a:chOff x="0" y="0"/>
          <a:chExt cx="0" cy="0"/>
        </a:xfrm>
      </p:grpSpPr>
      <p:pic>
        <p:nvPicPr>
          <p:cNvPr id="3481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046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מלבן 4"/>
          <p:cNvSpPr>
            <a:spLocks noChangeArrowheads="1"/>
          </p:cNvSpPr>
          <p:nvPr/>
        </p:nvSpPr>
        <p:spPr bwMode="auto">
          <a:xfrm>
            <a:off x="5072063" y="5903913"/>
            <a:ext cx="609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17170B"/>
                </a:solidFill>
                <a:latin typeface="Times New Roman" panose="02020603050405020304" pitchFamily="18" charset="0"/>
                <a:cs typeface="Times New Roman" panose="02020603050405020304" pitchFamily="18" charset="0"/>
              </a:rPr>
              <a:t>	</a:t>
            </a:r>
          </a:p>
          <a:p>
            <a:pPr algn="l" fontAlgn="base">
              <a:spcBef>
                <a:spcPct val="0"/>
              </a:spcBef>
              <a:spcAft>
                <a:spcPct val="0"/>
              </a:spcAft>
            </a:pPr>
            <a:r>
              <a:rPr lang="en-US" altLang="he-IL" sz="1400" b="1" i="1" smtClean="0">
                <a:solidFill>
                  <a:srgbClr val="17170B"/>
                </a:solidFill>
                <a:latin typeface="Times New Roman" panose="02020603050405020304" pitchFamily="18" charset="0"/>
                <a:cs typeface="Times New Roman" panose="02020603050405020304" pitchFamily="18" charset="0"/>
              </a:rPr>
              <a:t>Luca Giordano</a:t>
            </a:r>
          </a:p>
          <a:p>
            <a:pPr algn="l" fontAlgn="base">
              <a:spcBef>
                <a:spcPct val="0"/>
              </a:spcBef>
              <a:spcAft>
                <a:spcPct val="0"/>
              </a:spcAft>
            </a:pPr>
            <a:r>
              <a:rPr lang="en-US" altLang="he-IL" sz="1400" b="1" i="1" smtClean="0">
                <a:solidFill>
                  <a:srgbClr val="17170B"/>
                </a:solidFill>
                <a:latin typeface="Times New Roman" panose="02020603050405020304" pitchFamily="18" charset="0"/>
                <a:cs typeface="Times New Roman" panose="02020603050405020304" pitchFamily="18" charset="0"/>
              </a:rPr>
              <a:t>St. Michael, circa 1663</a:t>
            </a:r>
          </a:p>
          <a:p>
            <a:pPr algn="l" fontAlgn="base">
              <a:spcBef>
                <a:spcPct val="0"/>
              </a:spcBef>
              <a:spcAft>
                <a:spcPct val="0"/>
              </a:spcAft>
            </a:pPr>
            <a:r>
              <a:rPr lang="en-US" altLang="he-IL" sz="1400" b="1" i="1" smtClean="0">
                <a:solidFill>
                  <a:srgbClr val="17170B"/>
                </a:solidFill>
                <a:latin typeface="Times New Roman" panose="02020603050405020304" pitchFamily="18" charset="0"/>
                <a:cs typeface="Times New Roman" panose="02020603050405020304" pitchFamily="18" charset="0"/>
              </a:rPr>
              <a:t>	Gemäldegalerie der Staatlichen Museen zu Berlin</a:t>
            </a:r>
          </a:p>
        </p:txBody>
      </p:sp>
      <p:pic>
        <p:nvPicPr>
          <p:cNvPr id="34820"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11775" y="709613"/>
            <a:ext cx="25558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1" name="TextBox 6"/>
          <p:cNvSpPr txBox="1">
            <a:spLocks noChangeArrowheads="1"/>
          </p:cNvSpPr>
          <p:nvPr/>
        </p:nvSpPr>
        <p:spPr bwMode="auto">
          <a:xfrm>
            <a:off x="5253038" y="96838"/>
            <a:ext cx="66246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17170B"/>
                </a:solidFill>
                <a:latin typeface="Tahoma" panose="020B0604030504040204" pitchFamily="34" charset="0"/>
                <a:cs typeface="Tahoma" panose="020B0604030504040204" pitchFamily="34" charset="0"/>
              </a:rPr>
              <a:t>המלאך מיכאל  של לוקה ג'ורדאנו מהדהד את המלאך מיכאל מתמונת המזבח של גואידו רני (מימין) כמו גם את רישומו של רפאל. פניו של השטן מהדהדות את רישומו של חוסה דה ריברה</a:t>
            </a:r>
          </a:p>
        </p:txBody>
      </p:sp>
      <p:sp>
        <p:nvSpPr>
          <p:cNvPr id="34822" name="מלבן 7"/>
          <p:cNvSpPr>
            <a:spLocks noChangeArrowheads="1"/>
          </p:cNvSpPr>
          <p:nvPr/>
        </p:nvSpPr>
        <p:spPr bwMode="auto">
          <a:xfrm>
            <a:off x="5237163" y="4321175"/>
            <a:ext cx="6096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endParaRPr lang="en-US" altLang="he-IL" sz="12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200" b="1" i="1" smtClean="0">
                <a:solidFill>
                  <a:prstClr val="black"/>
                </a:solidFill>
                <a:latin typeface="Times New Roman" panose="02020603050405020304" pitchFamily="18" charset="0"/>
                <a:cs typeface="Times New Roman" panose="02020603050405020304" pitchFamily="18" charset="0"/>
              </a:rPr>
              <a:t>Guido Reni</a:t>
            </a:r>
          </a:p>
          <a:p>
            <a:pPr algn="l" fontAlgn="base">
              <a:spcBef>
                <a:spcPct val="0"/>
              </a:spcBef>
              <a:spcAft>
                <a:spcPct val="0"/>
              </a:spcAft>
            </a:pPr>
            <a:r>
              <a:rPr lang="en-US" altLang="he-IL" sz="1200" b="1" i="1" smtClean="0">
                <a:solidFill>
                  <a:prstClr val="black"/>
                </a:solidFill>
                <a:latin typeface="Times New Roman" panose="02020603050405020304" pitchFamily="18" charset="0"/>
                <a:cs typeface="Times New Roman" panose="02020603050405020304" pitchFamily="18" charset="0"/>
              </a:rPr>
              <a:t>Archangel Michael, circa 1636</a:t>
            </a:r>
          </a:p>
          <a:p>
            <a:pPr algn="l" fontAlgn="base">
              <a:spcBef>
                <a:spcPct val="0"/>
              </a:spcBef>
              <a:spcAft>
                <a:spcPct val="0"/>
              </a:spcAft>
            </a:pPr>
            <a:r>
              <a:rPr lang="en-US" altLang="he-IL" sz="1200" b="1" i="1" smtClean="0">
                <a:solidFill>
                  <a:prstClr val="black"/>
                </a:solidFill>
                <a:latin typeface="Times New Roman" panose="02020603050405020304" pitchFamily="18" charset="0"/>
                <a:cs typeface="Times New Roman" panose="02020603050405020304" pitchFamily="18" charset="0"/>
              </a:rPr>
              <a:t>	Santa Maria della Concezione, Rome</a:t>
            </a:r>
            <a:endParaRPr lang="he-IL" altLang="he-IL" sz="1200" b="1" i="1" smtClean="0">
              <a:solidFill>
                <a:prstClr val="black"/>
              </a:solidFill>
              <a:latin typeface="Times New Roman" panose="02020603050405020304" pitchFamily="18" charset="0"/>
              <a:cs typeface="Times New Roman" panose="02020603050405020304" pitchFamily="18" charset="0"/>
            </a:endParaRPr>
          </a:p>
        </p:txBody>
      </p:sp>
      <p:pic>
        <p:nvPicPr>
          <p:cNvPr id="34823" name="תמונה 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274175" y="709613"/>
            <a:ext cx="2517775"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4" name="מלבן 9"/>
          <p:cNvSpPr>
            <a:spLocks noChangeArrowheads="1"/>
          </p:cNvSpPr>
          <p:nvPr/>
        </p:nvSpPr>
        <p:spPr bwMode="auto">
          <a:xfrm>
            <a:off x="9223375" y="4518025"/>
            <a:ext cx="2882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200" b="1" i="1" smtClean="0">
                <a:solidFill>
                  <a:srgbClr val="17170B"/>
                </a:solidFill>
                <a:latin typeface="Times New Roman" panose="02020603050405020304" pitchFamily="18" charset="0"/>
                <a:cs typeface="Times New Roman" panose="02020603050405020304" pitchFamily="18" charset="0"/>
              </a:rPr>
              <a:t>Raphael </a:t>
            </a:r>
          </a:p>
          <a:p>
            <a:pPr algn="l" fontAlgn="base">
              <a:spcBef>
                <a:spcPct val="0"/>
              </a:spcBef>
              <a:spcAft>
                <a:spcPct val="0"/>
              </a:spcAft>
            </a:pPr>
            <a:r>
              <a:rPr lang="en-US" altLang="he-IL" sz="1200" b="1" i="1" smtClean="0">
                <a:solidFill>
                  <a:srgbClr val="17170B"/>
                </a:solidFill>
                <a:latin typeface="Times New Roman" panose="02020603050405020304" pitchFamily="18" charset="0"/>
                <a:cs typeface="Times New Roman" panose="02020603050405020304" pitchFamily="18" charset="0"/>
              </a:rPr>
              <a:t>St Michael fighting against a demon, 1518</a:t>
            </a:r>
            <a:endParaRPr lang="he-IL" altLang="he-IL" sz="1200" b="1" i="1" smtClean="0">
              <a:solidFill>
                <a:srgbClr val="17170B"/>
              </a:solidFill>
              <a:latin typeface="Times New Roman" panose="02020603050405020304" pitchFamily="18" charset="0"/>
              <a:cs typeface="Times New Roman" panose="02020603050405020304" pitchFamily="18" charset="0"/>
            </a:endParaRPr>
          </a:p>
        </p:txBody>
      </p:sp>
      <p:pic>
        <p:nvPicPr>
          <p:cNvPr id="34825" name="תמונה 1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71000" y="4911725"/>
            <a:ext cx="25971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6" name="מלבן 11"/>
          <p:cNvSpPr>
            <a:spLocks noChangeArrowheads="1"/>
          </p:cNvSpPr>
          <p:nvPr/>
        </p:nvSpPr>
        <p:spPr bwMode="auto">
          <a:xfrm>
            <a:off x="9085263" y="6600825"/>
            <a:ext cx="247173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en-US" altLang="he-IL" sz="1200" b="1" i="1" smtClean="0">
                <a:solidFill>
                  <a:srgbClr val="17170B"/>
                </a:solidFill>
                <a:latin typeface="Times New Roman" panose="02020603050405020304" pitchFamily="18" charset="0"/>
                <a:cs typeface="Times New Roman" panose="02020603050405020304" pitchFamily="18" charset="0"/>
              </a:rPr>
              <a:t>José de Ribera, figure study, 1622</a:t>
            </a:r>
            <a:endParaRPr lang="he-IL" altLang="he-IL" sz="1200" b="1" i="1" smtClean="0">
              <a:solidFill>
                <a:srgbClr val="17170B"/>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36687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160502"/>
        </a:solidFill>
        <a:effectLst/>
      </p:bgPr>
    </p:bg>
    <p:spTree>
      <p:nvGrpSpPr>
        <p:cNvPr id="1" name=""/>
        <p:cNvGrpSpPr/>
        <p:nvPr/>
      </p:nvGrpSpPr>
      <p:grpSpPr>
        <a:xfrm>
          <a:off x="0" y="0"/>
          <a:ext cx="0" cy="0"/>
          <a:chOff x="0" y="0"/>
          <a:chExt cx="0" cy="0"/>
        </a:xfrm>
      </p:grpSpPr>
      <p:pic>
        <p:nvPicPr>
          <p:cNvPr id="3584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2213" y="0"/>
            <a:ext cx="9807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3" name="TextBox 1"/>
          <p:cNvSpPr txBox="1">
            <a:spLocks noChangeArrowheads="1"/>
          </p:cNvSpPr>
          <p:nvPr/>
        </p:nvSpPr>
        <p:spPr bwMode="auto">
          <a:xfrm>
            <a:off x="9726613" y="214313"/>
            <a:ext cx="1196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השטן בהגדלה</a:t>
            </a:r>
          </a:p>
        </p:txBody>
      </p:sp>
    </p:spTree>
    <p:extLst>
      <p:ext uri="{BB962C8B-B14F-4D97-AF65-F5344CB8AC3E}">
        <p14:creationId xmlns:p14="http://schemas.microsoft.com/office/powerpoint/2010/main" val="8853748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36866" name="מלבן 5"/>
          <p:cNvSpPr>
            <a:spLocks noChangeArrowheads="1"/>
          </p:cNvSpPr>
          <p:nvPr/>
        </p:nvSpPr>
        <p:spPr bwMode="auto">
          <a:xfrm>
            <a:off x="4818063" y="-68263"/>
            <a:ext cx="72040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endParaRPr lang="en-US" altLang="he-IL" smtClean="0">
              <a:solidFill>
                <a:prstClr val="black"/>
              </a:solidFill>
            </a:endParaRPr>
          </a:p>
        </p:txBody>
      </p:sp>
      <p:sp>
        <p:nvSpPr>
          <p:cNvPr id="36867" name="מלבן 4"/>
          <p:cNvSpPr>
            <a:spLocks noChangeArrowheads="1"/>
          </p:cNvSpPr>
          <p:nvPr/>
        </p:nvSpPr>
        <p:spPr bwMode="auto">
          <a:xfrm>
            <a:off x="4614863" y="5903913"/>
            <a:ext cx="3749675"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2A2000"/>
                </a:solidFill>
                <a:latin typeface="Times New Roman" panose="02020603050405020304" pitchFamily="18" charset="0"/>
                <a:cs typeface="Times New Roman" panose="02020603050405020304" pitchFamily="18" charset="0"/>
              </a:rPr>
              <a:t>Luca Giordano</a:t>
            </a:r>
          </a:p>
          <a:p>
            <a:pPr algn="l" fontAlgn="base">
              <a:spcBef>
                <a:spcPct val="0"/>
              </a:spcBef>
              <a:spcAft>
                <a:spcPct val="0"/>
              </a:spcAft>
            </a:pPr>
            <a:r>
              <a:rPr lang="en-US" altLang="he-IL" sz="1400" b="1" i="1" smtClean="0">
                <a:solidFill>
                  <a:srgbClr val="2A2000"/>
                </a:solidFill>
                <a:latin typeface="Times New Roman" panose="02020603050405020304" pitchFamily="18" charset="0"/>
                <a:cs typeface="Times New Roman" panose="02020603050405020304" pitchFamily="18" charset="0"/>
              </a:rPr>
              <a:t>The Fall of the Rebel Angels, 1666</a:t>
            </a:r>
          </a:p>
          <a:p>
            <a:pPr algn="l" fontAlgn="base">
              <a:spcBef>
                <a:spcPct val="0"/>
              </a:spcBef>
              <a:spcAft>
                <a:spcPct val="0"/>
              </a:spcAft>
            </a:pPr>
            <a:r>
              <a:rPr lang="en-US" altLang="he-IL" sz="1400" b="1" i="1" smtClean="0">
                <a:solidFill>
                  <a:srgbClr val="2A2000"/>
                </a:solidFill>
                <a:latin typeface="Times New Roman" panose="02020603050405020304" pitchFamily="18" charset="0"/>
                <a:cs typeface="Times New Roman" panose="02020603050405020304" pitchFamily="18" charset="0"/>
              </a:rPr>
              <a:t>Oil on canvas, 419 x 283 cm</a:t>
            </a:r>
          </a:p>
          <a:p>
            <a:pPr algn="l" fontAlgn="base">
              <a:spcBef>
                <a:spcPct val="0"/>
              </a:spcBef>
              <a:spcAft>
                <a:spcPct val="0"/>
              </a:spcAft>
            </a:pPr>
            <a:r>
              <a:rPr lang="en-US" altLang="he-IL" sz="1400" b="1" i="1" smtClean="0">
                <a:solidFill>
                  <a:srgbClr val="2A2000"/>
                </a:solidFill>
                <a:latin typeface="Times New Roman" panose="02020603050405020304" pitchFamily="18" charset="0"/>
                <a:cs typeface="Times New Roman" panose="02020603050405020304" pitchFamily="18" charset="0"/>
              </a:rPr>
              <a:t>Kunsthistorisches Museum, Vienna</a:t>
            </a:r>
            <a:endParaRPr lang="he-IL" altLang="he-IL" sz="1400" b="1" i="1" smtClean="0">
              <a:solidFill>
                <a:srgbClr val="2A2000"/>
              </a:solidFill>
              <a:latin typeface="Times New Roman" panose="02020603050405020304" pitchFamily="18" charset="0"/>
              <a:cs typeface="Times New Roman" panose="02020603050405020304" pitchFamily="18" charset="0"/>
            </a:endParaRPr>
          </a:p>
        </p:txBody>
      </p:sp>
      <p:pic>
        <p:nvPicPr>
          <p:cNvPr id="36868"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5989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מלבן 6"/>
          <p:cNvSpPr>
            <a:spLocks noChangeArrowheads="1"/>
          </p:cNvSpPr>
          <p:nvPr/>
        </p:nvSpPr>
        <p:spPr bwMode="auto">
          <a:xfrm>
            <a:off x="5427663" y="1160463"/>
            <a:ext cx="6096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2A2000"/>
                </a:solidFill>
                <a:latin typeface="Tahoma" panose="020B0604030504040204" pitchFamily="34" charset="0"/>
                <a:cs typeface="Tahoma" panose="020B0604030504040204" pitchFamily="34" charset="0"/>
              </a:rPr>
              <a:t>לוקה ג'ורדאנו יצר קומפוזיציה עם פחות דמויות. על רקע אור זהוב עמוק, עומד המלאך מיכאל לבדו. בקצהו הקדמי של סנדלו הוא דורך על עצם החזה של לוציפר ובתנועה דמוית בלט הוא מאזן עצמו בהרימו את ידיו לצדדים כשחרבו מונפת אל על, בפרישת כנפיו וברגלו השמאלית המבצעת את "סיבוב הניצחון". לוציפר, שכנפי עטלף לו,  שוכב על ערימת גופותיהם של מלאכיו השטניים (אזניהם אזני חמור ובראשם קרני עז), הצוללים מטה, מבועתים, לתוך מדורת הגיהנום. מה שנראה במבט ראשון כה דרמטי, איננו תיאור של מאבק. מיכאל אינו תוקף את הדמויות מהגיהנום בחרבו, אלא מחזיקה כאות לניצחונו, כאילו הופעתו היה בה די והותר כדי להטיל את השטן וחסידיו ל"עזאזל  נצחי".</a:t>
            </a:r>
          </a:p>
        </p:txBody>
      </p:sp>
    </p:spTree>
    <p:extLst>
      <p:ext uri="{BB962C8B-B14F-4D97-AF65-F5344CB8AC3E}">
        <p14:creationId xmlns:p14="http://schemas.microsoft.com/office/powerpoint/2010/main" val="147097419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DEDF3"/>
        </a:solidFill>
        <a:effectLst/>
      </p:bgPr>
    </p:bg>
    <p:spTree>
      <p:nvGrpSpPr>
        <p:cNvPr id="1" name=""/>
        <p:cNvGrpSpPr/>
        <p:nvPr/>
      </p:nvGrpSpPr>
      <p:grpSpPr>
        <a:xfrm>
          <a:off x="0" y="0"/>
          <a:ext cx="0" cy="0"/>
          <a:chOff x="0" y="0"/>
          <a:chExt cx="0" cy="0"/>
        </a:xfrm>
      </p:grpSpPr>
      <p:pic>
        <p:nvPicPr>
          <p:cNvPr id="3789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416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מלבן 4"/>
          <p:cNvSpPr>
            <a:spLocks noChangeArrowheads="1"/>
          </p:cNvSpPr>
          <p:nvPr/>
        </p:nvSpPr>
        <p:spPr bwMode="auto">
          <a:xfrm>
            <a:off x="5418138" y="5903913"/>
            <a:ext cx="40052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Charles Le Brun</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The Fall of the Rebel Angels, before 1685</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Oil on canvas, 162 x 129 cm</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Musée des Beaux-Arts, Dijon</a:t>
            </a:r>
            <a:endParaRPr lang="he-IL" altLang="he-IL" sz="1400" b="1" i="1" smtClean="0">
              <a:solidFill>
                <a:prstClr val="black"/>
              </a:solidFill>
              <a:latin typeface="Times New Roman" panose="02020603050405020304" pitchFamily="18" charset="0"/>
              <a:cs typeface="Times New Roman" panose="02020603050405020304" pitchFamily="18" charset="0"/>
            </a:endParaRPr>
          </a:p>
        </p:txBody>
      </p:sp>
      <p:sp>
        <p:nvSpPr>
          <p:cNvPr id="37892" name="מלבן 5"/>
          <p:cNvSpPr>
            <a:spLocks noChangeArrowheads="1"/>
          </p:cNvSpPr>
          <p:nvPr/>
        </p:nvSpPr>
        <p:spPr bwMode="auto">
          <a:xfrm>
            <a:off x="5707063" y="2900363"/>
            <a:ext cx="60960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endParaRPr lang="en-US" altLang="he-IL" smtClean="0">
              <a:solidFill>
                <a:prstClr val="black"/>
              </a:solidFill>
            </a:endParaRPr>
          </a:p>
        </p:txBody>
      </p:sp>
      <p:sp>
        <p:nvSpPr>
          <p:cNvPr id="37893" name="TextBox 6"/>
          <p:cNvSpPr txBox="1">
            <a:spLocks noChangeArrowheads="1"/>
          </p:cNvSpPr>
          <p:nvPr/>
        </p:nvSpPr>
        <p:spPr bwMode="auto">
          <a:xfrm>
            <a:off x="5681663" y="377825"/>
            <a:ext cx="6323012" cy="116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שארל לה בּרַן תכנן תמונה זו עבור תקרת הקפלה בארמון וורסאי אך העבודה לא בוצעה</a:t>
            </a:r>
          </a:p>
          <a:p>
            <a:pPr fontAlgn="base">
              <a:lnSpc>
                <a:spcPct val="150000"/>
              </a:lnSpc>
              <a:spcBef>
                <a:spcPct val="0"/>
              </a:spcBef>
              <a:spcAft>
                <a:spcPct val="0"/>
              </a:spcAft>
            </a:pPr>
            <a:endParaRPr lang="he-IL" altLang="he-IL" sz="1200" smtClean="0">
              <a:solidFill>
                <a:prstClr val="black"/>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b="1" smtClean="0">
                <a:solidFill>
                  <a:prstClr val="black"/>
                </a:solidFill>
                <a:latin typeface="Tahoma" panose="020B0604030504040204" pitchFamily="34" charset="0"/>
                <a:cs typeface="Tahoma" panose="020B0604030504040204" pitchFamily="34" charset="0"/>
              </a:rPr>
              <a:t> וְהַשָֹטָן אֲשֶׁר הִדִּיחָם הֻשְׁלַךְ אֶל אֲגַם הָאֵשׁ וְהַגָּפְרִית, אֲשֶׁר שָׁם גַּם הַחַיָּה וּנְבִיא הַשֶּׁקֶר, וִיעֻנּוּ יוֹמָם וָלַיְלָה לְעוֹלְמֵי עוֹלָמִים (ההתגלות כ, 10)</a:t>
            </a:r>
          </a:p>
        </p:txBody>
      </p:sp>
    </p:spTree>
    <p:extLst>
      <p:ext uri="{BB962C8B-B14F-4D97-AF65-F5344CB8AC3E}">
        <p14:creationId xmlns:p14="http://schemas.microsoft.com/office/powerpoint/2010/main" val="39581675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BEF"/>
        </a:solidFill>
        <a:effectLst/>
      </p:bgPr>
    </p:bg>
    <p:spTree>
      <p:nvGrpSpPr>
        <p:cNvPr id="1" name=""/>
        <p:cNvGrpSpPr/>
        <p:nvPr/>
      </p:nvGrpSpPr>
      <p:grpSpPr>
        <a:xfrm>
          <a:off x="0" y="0"/>
          <a:ext cx="0" cy="0"/>
          <a:chOff x="0" y="0"/>
          <a:chExt cx="0" cy="0"/>
        </a:xfrm>
      </p:grpSpPr>
      <p:sp>
        <p:nvSpPr>
          <p:cNvPr id="38914" name="מלבן 6"/>
          <p:cNvSpPr>
            <a:spLocks noChangeArrowheads="1"/>
          </p:cNvSpPr>
          <p:nvPr/>
        </p:nvSpPr>
        <p:spPr bwMode="auto">
          <a:xfrm>
            <a:off x="5672138" y="6119813"/>
            <a:ext cx="3997325"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Sebastiano Ricci</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The Fall of the Rebel Angels, c. 1717-18</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Dulwich Art Gallery </a:t>
            </a:r>
            <a:endParaRPr lang="he-IL" altLang="he-IL" sz="1400" b="1" i="1" smtClean="0">
              <a:solidFill>
                <a:srgbClr val="430E05"/>
              </a:solidFill>
              <a:latin typeface="Times New Roman" panose="02020603050405020304" pitchFamily="18" charset="0"/>
              <a:cs typeface="Times New Roman" panose="02020603050405020304" pitchFamily="18" charset="0"/>
            </a:endParaRPr>
          </a:p>
        </p:txBody>
      </p:sp>
      <p:sp>
        <p:nvSpPr>
          <p:cNvPr id="38915" name="מלבן 7"/>
          <p:cNvSpPr>
            <a:spLocks noChangeArrowheads="1"/>
          </p:cNvSpPr>
          <p:nvPr/>
        </p:nvSpPr>
        <p:spPr bwMode="auto">
          <a:xfrm>
            <a:off x="6059488" y="658813"/>
            <a:ext cx="55022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smtClean="0">
                <a:solidFill>
                  <a:srgbClr val="430E05"/>
                </a:solidFill>
                <a:latin typeface="Tahoma" panose="020B0604030504040204" pitchFamily="34" charset="0"/>
                <a:cs typeface="Tahoma" panose="020B0604030504040204" pitchFamily="34" charset="0"/>
              </a:rPr>
              <a:t>למלאכים הסוררים כנפי עטלפים. הם נזרקו לקרקע רוחשת אש</a:t>
            </a:r>
            <a:endParaRPr lang="en-US" altLang="he-IL" sz="1200" smtClean="0">
              <a:solidFill>
                <a:srgbClr val="430E05"/>
              </a:solidFill>
              <a:latin typeface="Tahoma" panose="020B0604030504040204" pitchFamily="34" charset="0"/>
              <a:cs typeface="Tahoma" panose="020B0604030504040204" pitchFamily="34" charset="0"/>
            </a:endParaRPr>
          </a:p>
          <a:p>
            <a:pPr fontAlgn="base">
              <a:spcBef>
                <a:spcPct val="0"/>
              </a:spcBef>
              <a:spcAft>
                <a:spcPct val="0"/>
              </a:spcAft>
            </a:pPr>
            <a:endParaRPr lang="en-US" altLang="he-IL" sz="1200" smtClean="0">
              <a:solidFill>
                <a:srgbClr val="430E05"/>
              </a:solidFill>
              <a:latin typeface="Tahoma" panose="020B0604030504040204" pitchFamily="34" charset="0"/>
              <a:cs typeface="Tahoma" panose="020B0604030504040204" pitchFamily="34" charset="0"/>
            </a:endParaRPr>
          </a:p>
        </p:txBody>
      </p:sp>
      <p:pic>
        <p:nvPicPr>
          <p:cNvPr id="38916" name="תמונה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1438" y="0"/>
            <a:ext cx="57134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48836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9F2EB"/>
        </a:solidFill>
        <a:effectLst/>
      </p:bgPr>
    </p:bg>
    <p:spTree>
      <p:nvGrpSpPr>
        <p:cNvPr id="1" name=""/>
        <p:cNvGrpSpPr/>
        <p:nvPr/>
      </p:nvGrpSpPr>
      <p:grpSpPr>
        <a:xfrm>
          <a:off x="0" y="0"/>
          <a:ext cx="0" cy="0"/>
          <a:chOff x="0" y="0"/>
          <a:chExt cx="0" cy="0"/>
        </a:xfrm>
      </p:grpSpPr>
      <p:pic>
        <p:nvPicPr>
          <p:cNvPr id="3993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27088" y="306388"/>
            <a:ext cx="4429125" cy="584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מלבן 4"/>
          <p:cNvSpPr>
            <a:spLocks noChangeArrowheads="1"/>
          </p:cNvSpPr>
          <p:nvPr/>
        </p:nvSpPr>
        <p:spPr bwMode="auto">
          <a:xfrm>
            <a:off x="750888" y="6137275"/>
            <a:ext cx="4251325"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Giuseppe Maria Crespi</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Archangel Michael Defeating the Rebel Angels, c.1738</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Museum of Fine Arts,  Budapest</a:t>
            </a:r>
            <a:endParaRPr lang="he-IL" altLang="he-IL" sz="1400" b="1" i="1" smtClean="0">
              <a:solidFill>
                <a:srgbClr val="430E05"/>
              </a:solidFill>
              <a:latin typeface="Times New Roman" panose="02020603050405020304" pitchFamily="18" charset="0"/>
              <a:cs typeface="Times New Roman" panose="02020603050405020304" pitchFamily="18" charset="0"/>
            </a:endParaRPr>
          </a:p>
        </p:txBody>
      </p:sp>
      <p:pic>
        <p:nvPicPr>
          <p:cNvPr id="39940" name="תמונה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32563" y="284163"/>
            <a:ext cx="4835525"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מלבן 5"/>
          <p:cNvSpPr>
            <a:spLocks noChangeArrowheads="1"/>
          </p:cNvSpPr>
          <p:nvPr/>
        </p:nvSpPr>
        <p:spPr bwMode="auto">
          <a:xfrm>
            <a:off x="6472238" y="6143625"/>
            <a:ext cx="60960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Francesco Solimena</a:t>
            </a:r>
          </a:p>
          <a:p>
            <a:pPr algn="l" fontAlgn="base">
              <a:spcBef>
                <a:spcPct val="0"/>
              </a:spcBef>
              <a:spcAft>
                <a:spcPct val="0"/>
              </a:spcAft>
            </a:pPr>
            <a:r>
              <a:rPr lang="en-US" altLang="he-IL" sz="1400" b="1" i="1" smtClean="0">
                <a:solidFill>
                  <a:srgbClr val="430E05"/>
                </a:solidFill>
                <a:latin typeface="Times New Roman" panose="02020603050405020304" pitchFamily="18" charset="0"/>
                <a:cs typeface="Times New Roman" panose="02020603050405020304" pitchFamily="18" charset="0"/>
              </a:rPr>
              <a:t>Saint Michael the Archangel Defeating the Rebel, c. 1737 </a:t>
            </a:r>
          </a:p>
        </p:txBody>
      </p:sp>
    </p:spTree>
    <p:extLst>
      <p:ext uri="{BB962C8B-B14F-4D97-AF65-F5344CB8AC3E}">
        <p14:creationId xmlns:p14="http://schemas.microsoft.com/office/powerpoint/2010/main" val="192250969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62" name="מלבן 4"/>
          <p:cNvSpPr>
            <a:spLocks noChangeArrowheads="1"/>
          </p:cNvSpPr>
          <p:nvPr/>
        </p:nvSpPr>
        <p:spPr bwMode="auto">
          <a:xfrm>
            <a:off x="8821738" y="5886450"/>
            <a:ext cx="3057525"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Giovanni Odazzi</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The Fall of the Rebel Angels</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17</a:t>
            </a:r>
            <a:r>
              <a:rPr lang="en-US" altLang="he-IL" sz="1400" b="1" i="1" baseline="30000" smtClean="0">
                <a:solidFill>
                  <a:prstClr val="white"/>
                </a:solidFill>
                <a:latin typeface="Times New Roman" panose="02020603050405020304" pitchFamily="18" charset="0"/>
                <a:cs typeface="Times New Roman" panose="02020603050405020304" pitchFamily="18" charset="0"/>
              </a:rPr>
              <a:t>th</a:t>
            </a:r>
            <a:r>
              <a:rPr lang="en-US" altLang="he-IL" sz="1400" b="1" i="1" smtClean="0">
                <a:solidFill>
                  <a:prstClr val="white"/>
                </a:solidFill>
                <a:latin typeface="Times New Roman" panose="02020603050405020304" pitchFamily="18" charset="0"/>
                <a:cs typeface="Times New Roman" panose="02020603050405020304" pitchFamily="18" charset="0"/>
              </a:rPr>
              <a:t> century</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Santi Apostoli, Rome</a:t>
            </a:r>
          </a:p>
          <a:p>
            <a:pPr algn="l" fontAlgn="base">
              <a:spcBef>
                <a:spcPct val="0"/>
              </a:spcBef>
              <a:spcAft>
                <a:spcPct val="0"/>
              </a:spcAft>
            </a:pPr>
            <a:endParaRPr lang="en-US" altLang="he-IL" sz="1400" b="1" i="1" smtClean="0">
              <a:solidFill>
                <a:prstClr val="white"/>
              </a:solidFill>
              <a:latin typeface="Times New Roman" panose="02020603050405020304" pitchFamily="18" charset="0"/>
              <a:cs typeface="Times New Roman" panose="02020603050405020304" pitchFamily="18" charset="0"/>
            </a:endParaRPr>
          </a:p>
        </p:txBody>
      </p:sp>
      <p:pic>
        <p:nvPicPr>
          <p:cNvPr id="40963" name="תמונה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439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48307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pic>
        <p:nvPicPr>
          <p:cNvPr id="5122" name="תמונה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13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מלבן 4"/>
          <p:cNvSpPr>
            <a:spLocks noChangeArrowheads="1"/>
          </p:cNvSpPr>
          <p:nvPr/>
        </p:nvSpPr>
        <p:spPr bwMode="auto">
          <a:xfrm>
            <a:off x="4960938" y="5973763"/>
            <a:ext cx="61468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002448"/>
                </a:solidFill>
                <a:latin typeface="Times New Roman" panose="02020603050405020304" pitchFamily="18" charset="0"/>
                <a:cs typeface="Times New Roman" panose="02020603050405020304" pitchFamily="18" charset="0"/>
              </a:rPr>
              <a:t>Limbourg Brothers</a:t>
            </a:r>
          </a:p>
          <a:p>
            <a:pPr algn="l" fontAlgn="base">
              <a:spcBef>
                <a:spcPct val="0"/>
              </a:spcBef>
              <a:spcAft>
                <a:spcPct val="0"/>
              </a:spcAft>
            </a:pPr>
            <a:r>
              <a:rPr lang="en-US" altLang="he-IL" sz="1400" b="1" i="1" smtClean="0">
                <a:solidFill>
                  <a:srgbClr val="002448"/>
                </a:solidFill>
                <a:latin typeface="Times New Roman" panose="02020603050405020304" pitchFamily="18" charset="0"/>
                <a:cs typeface="Times New Roman" panose="02020603050405020304" pitchFamily="18" charset="0"/>
              </a:rPr>
              <a:t>Fall of the Rebel Angels (MS. 65, fol. 64v ) </a:t>
            </a:r>
          </a:p>
          <a:p>
            <a:pPr algn="l" fontAlgn="base">
              <a:spcBef>
                <a:spcPct val="0"/>
              </a:spcBef>
              <a:spcAft>
                <a:spcPct val="0"/>
              </a:spcAft>
            </a:pPr>
            <a:r>
              <a:rPr lang="en-US" altLang="he-IL" sz="1400" b="1" i="1" smtClean="0">
                <a:solidFill>
                  <a:srgbClr val="002448"/>
                </a:solidFill>
                <a:latin typeface="Times New Roman" panose="02020603050405020304" pitchFamily="18" charset="0"/>
                <a:cs typeface="Times New Roman" panose="02020603050405020304" pitchFamily="18" charset="0"/>
              </a:rPr>
              <a:t>from </a:t>
            </a:r>
            <a:r>
              <a:rPr lang="fr-FR" altLang="he-IL" sz="1400" b="1" i="1" smtClean="0">
                <a:solidFill>
                  <a:srgbClr val="002448"/>
                </a:solidFill>
                <a:latin typeface="Times New Roman" panose="02020603050405020304" pitchFamily="18" charset="0"/>
                <a:cs typeface="Times New Roman" panose="02020603050405020304" pitchFamily="18" charset="0"/>
              </a:rPr>
              <a:t>Très Riches Heures du Duc de Berry</a:t>
            </a:r>
            <a:r>
              <a:rPr lang="en-US" altLang="he-IL" sz="1400" b="1" i="1" smtClean="0">
                <a:solidFill>
                  <a:srgbClr val="002448"/>
                </a:solidFill>
                <a:latin typeface="Times New Roman" panose="02020603050405020304" pitchFamily="18" charset="0"/>
                <a:cs typeface="Times New Roman" panose="02020603050405020304" pitchFamily="18" charset="0"/>
              </a:rPr>
              <a:t>, 1412/1489</a:t>
            </a:r>
          </a:p>
          <a:p>
            <a:pPr algn="l" fontAlgn="base">
              <a:spcBef>
                <a:spcPct val="0"/>
              </a:spcBef>
              <a:spcAft>
                <a:spcPct val="0"/>
              </a:spcAft>
            </a:pPr>
            <a:r>
              <a:rPr lang="en-US" altLang="he-IL" sz="1400" b="1" i="1" smtClean="0">
                <a:solidFill>
                  <a:srgbClr val="002448"/>
                </a:solidFill>
                <a:latin typeface="Times New Roman" panose="02020603050405020304" pitchFamily="18" charset="0"/>
                <a:cs typeface="Times New Roman" panose="02020603050405020304" pitchFamily="18" charset="0"/>
              </a:rPr>
              <a:t>Musée Condé, Chantilly</a:t>
            </a:r>
            <a:endParaRPr lang="he-IL" altLang="he-IL" sz="1400" b="1" i="1" smtClean="0">
              <a:solidFill>
                <a:srgbClr val="002448"/>
              </a:solidFill>
              <a:latin typeface="Times New Roman" panose="02020603050405020304" pitchFamily="18" charset="0"/>
              <a:cs typeface="Times New Roman" panose="02020603050405020304" pitchFamily="18" charset="0"/>
            </a:endParaRPr>
          </a:p>
        </p:txBody>
      </p:sp>
      <p:pic>
        <p:nvPicPr>
          <p:cNvPr id="5124" name="תמונה 10"/>
          <p:cNvPicPr>
            <a:picLocks noChangeAspect="1"/>
          </p:cNvPicPr>
          <p:nvPr/>
        </p:nvPicPr>
        <p:blipFill>
          <a:blip r:embed="rId3">
            <a:extLst>
              <a:ext uri="{28A0092B-C50C-407E-A947-70E740481C1C}">
                <a14:useLocalDpi xmlns:a14="http://schemas.microsoft.com/office/drawing/2010/main" val="0"/>
              </a:ext>
            </a:extLst>
          </a:blip>
          <a:srcRect l="22153" t="15295" r="20903" b="4939"/>
          <a:stretch>
            <a:fillRect/>
          </a:stretch>
        </p:blipFill>
        <p:spPr bwMode="auto">
          <a:xfrm>
            <a:off x="5037138" y="584200"/>
            <a:ext cx="6942137" cy="547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5" name="TextBox 11"/>
          <p:cNvSpPr txBox="1">
            <a:spLocks noChangeArrowheads="1"/>
          </p:cNvSpPr>
          <p:nvPr/>
        </p:nvSpPr>
        <p:spPr bwMode="auto">
          <a:xfrm>
            <a:off x="4970463" y="25400"/>
            <a:ext cx="705167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002448"/>
                </a:solidFill>
                <a:latin typeface="Tahoma" panose="020B0604030504040204" pitchFamily="34" charset="0"/>
                <a:cs typeface="Tahoma" panose="020B0604030504040204" pitchFamily="34" charset="0"/>
              </a:rPr>
              <a:t>האחים לימבורג עושים שימוש באותה הקומפוזיציה. האל יושב בשמים על כס מלכותו מוקף שרפים.  מיכאל ומלאכיו בלבוש אבירים נלחמים במלאכים הסוררים. ראשון הנופלים לאש הגיהנום הוא השטן. </a:t>
            </a:r>
          </a:p>
        </p:txBody>
      </p:sp>
    </p:spTree>
    <p:extLst>
      <p:ext uri="{BB962C8B-B14F-4D97-AF65-F5344CB8AC3E}">
        <p14:creationId xmlns:p14="http://schemas.microsoft.com/office/powerpoint/2010/main" val="245898186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41986" name="תמונה 4"/>
          <p:cNvPicPr>
            <a:picLocks noChangeAspect="1"/>
          </p:cNvPicPr>
          <p:nvPr/>
        </p:nvPicPr>
        <p:blipFill>
          <a:blip r:embed="rId2">
            <a:extLst>
              <a:ext uri="{28A0092B-C50C-407E-A947-70E740481C1C}">
                <a14:useLocalDpi xmlns:a14="http://schemas.microsoft.com/office/drawing/2010/main" val="0"/>
              </a:ext>
            </a:extLst>
          </a:blip>
          <a:srcRect l="10416" t="9753" r="4375" b="4321"/>
          <a:stretch>
            <a:fillRect/>
          </a:stretch>
        </p:blipFill>
        <p:spPr bwMode="auto">
          <a:xfrm>
            <a:off x="3771900" y="2773363"/>
            <a:ext cx="5694363" cy="322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תמונה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5290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מלבן 6"/>
          <p:cNvSpPr>
            <a:spLocks noChangeArrowheads="1"/>
          </p:cNvSpPr>
          <p:nvPr/>
        </p:nvSpPr>
        <p:spPr bwMode="auto">
          <a:xfrm>
            <a:off x="3708400" y="6091238"/>
            <a:ext cx="609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Neapolitan Artist</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The fall of the rebel angels, c.1700</a:t>
            </a:r>
          </a:p>
          <a:p>
            <a:pPr algn="l" fontAlgn="base">
              <a:spcBef>
                <a:spcPct val="0"/>
              </a:spcBef>
              <a:spcAft>
                <a:spcPct val="0"/>
              </a:spcAft>
            </a:pPr>
            <a:r>
              <a:rPr lang="en-US" altLang="he-IL" sz="1400" b="1" i="1" smtClean="0">
                <a:solidFill>
                  <a:prstClr val="black"/>
                </a:solidFill>
                <a:latin typeface="Times New Roman" panose="02020603050405020304" pitchFamily="18" charset="0"/>
                <a:cs typeface="Times New Roman" panose="02020603050405020304" pitchFamily="18" charset="0"/>
              </a:rPr>
              <a:t>The Nelson-Atkins Museum of Art, Kansas City, Missouri</a:t>
            </a:r>
            <a:br>
              <a:rPr lang="en-US" altLang="he-IL" sz="1400" b="1" i="1" smtClean="0">
                <a:solidFill>
                  <a:prstClr val="black"/>
                </a:solidFill>
                <a:latin typeface="Times New Roman" panose="02020603050405020304" pitchFamily="18" charset="0"/>
                <a:cs typeface="Times New Roman" panose="02020603050405020304" pitchFamily="18" charset="0"/>
              </a:rPr>
            </a:br>
            <a:endParaRPr lang="he-IL" altLang="he-IL" sz="1400" b="1" i="1" smtClean="0">
              <a:solidFill>
                <a:prstClr val="black"/>
              </a:solidFill>
              <a:latin typeface="Times New Roman" panose="02020603050405020304" pitchFamily="18" charset="0"/>
              <a:cs typeface="Times New Roman" panose="02020603050405020304" pitchFamily="18" charset="0"/>
            </a:endParaRPr>
          </a:p>
        </p:txBody>
      </p:sp>
      <p:pic>
        <p:nvPicPr>
          <p:cNvPr id="41989" name="תמונה 7"/>
          <p:cNvPicPr>
            <a:picLocks noChangeAspect="1"/>
          </p:cNvPicPr>
          <p:nvPr/>
        </p:nvPicPr>
        <p:blipFill>
          <a:blip r:embed="rId4">
            <a:extLst>
              <a:ext uri="{28A0092B-C50C-407E-A947-70E740481C1C}">
                <a14:useLocalDpi xmlns:a14="http://schemas.microsoft.com/office/drawing/2010/main" val="0"/>
              </a:ext>
            </a:extLst>
          </a:blip>
          <a:srcRect l="-310" t="999" r="310" b="20027"/>
          <a:stretch>
            <a:fillRect/>
          </a:stretch>
        </p:blipFill>
        <p:spPr bwMode="auto">
          <a:xfrm>
            <a:off x="3762375" y="277813"/>
            <a:ext cx="5670550"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תמונה 8"/>
          <p:cNvPicPr>
            <a:picLocks noChangeAspect="1"/>
          </p:cNvPicPr>
          <p:nvPr/>
        </p:nvPicPr>
        <p:blipFill>
          <a:blip r:embed="rId5">
            <a:extLst>
              <a:ext uri="{28A0092B-C50C-407E-A947-70E740481C1C}">
                <a14:useLocalDpi xmlns:a14="http://schemas.microsoft.com/office/drawing/2010/main" val="0"/>
              </a:ext>
            </a:extLst>
          </a:blip>
          <a:srcRect l="16187" t="16884" r="14496"/>
          <a:stretch>
            <a:fillRect/>
          </a:stretch>
        </p:blipFill>
        <p:spPr bwMode="auto">
          <a:xfrm>
            <a:off x="9640888" y="3287713"/>
            <a:ext cx="2227262" cy="269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אליפסה 2"/>
          <p:cNvSpPr/>
          <p:nvPr/>
        </p:nvSpPr>
        <p:spPr>
          <a:xfrm>
            <a:off x="5173663" y="3309938"/>
            <a:ext cx="2649537" cy="2676525"/>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41992" name="TextBox 3"/>
          <p:cNvSpPr txBox="1">
            <a:spLocks noChangeArrowheads="1"/>
          </p:cNvSpPr>
          <p:nvPr/>
        </p:nvSpPr>
        <p:spPr bwMode="auto">
          <a:xfrm>
            <a:off x="9393238" y="180975"/>
            <a:ext cx="25146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פסל שנהב של אמן מנייריסטי.</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בפסגתו השילוש הקדוש. במרכז,</a:t>
            </a:r>
          </a:p>
          <a:p>
            <a:pPr fontAlgn="base">
              <a:lnSpc>
                <a:spcPct val="150000"/>
              </a:lnSpc>
              <a:spcBef>
                <a:spcPct val="0"/>
              </a:spcBef>
              <a:spcAft>
                <a:spcPct val="0"/>
              </a:spcAft>
            </a:pPr>
            <a:r>
              <a:rPr lang="he-IL" altLang="he-IL" sz="1200" smtClean="0">
                <a:solidFill>
                  <a:prstClr val="black"/>
                </a:solidFill>
                <a:latin typeface="Tahoma" panose="020B0604030504040204" pitchFamily="34" charset="0"/>
                <a:cs typeface="Tahoma" panose="020B0604030504040204" pitchFamily="34" charset="0"/>
              </a:rPr>
              <a:t>המלאך מיכאל גובר על השטן. המלאכים הסוררים נופלים אל פי הגֵּיהִנּוֹם שלבש חזות של לע של חיה מאיימת. למטה נפילת האדם -                           - גירוש אדם וחוה מגן העדן:</a:t>
            </a:r>
          </a:p>
          <a:p>
            <a:pPr fontAlgn="base">
              <a:lnSpc>
                <a:spcPct val="150000"/>
              </a:lnSpc>
              <a:spcBef>
                <a:spcPct val="0"/>
              </a:spcBef>
              <a:spcAft>
                <a:spcPct val="0"/>
              </a:spcAft>
            </a:pPr>
            <a:r>
              <a:rPr lang="he-IL" altLang="he-IL" sz="1200" b="1" smtClean="0">
                <a:solidFill>
                  <a:prstClr val="black"/>
                </a:solidFill>
                <a:latin typeface="Tahoma" panose="020B0604030504040204" pitchFamily="34" charset="0"/>
                <a:cs typeface="Tahoma" panose="020B0604030504040204" pitchFamily="34" charset="0"/>
              </a:rPr>
              <a:t>וַיְגָרֶשׁ אֶת-הָאָדָם וַיַּשְׁכֵּן מִקֶּדֶם לְגַן-עֵדֶן אֶת-הַכְּרֻבִים וְאֵת לַהַט הַחֶרֶב הַמִּתְהַפֶּכֶת לִשְׁמֹר אֶת-דֶּרֶךְ עֵץ הַחַיִּים (בראשית ג, כד)</a:t>
            </a:r>
          </a:p>
        </p:txBody>
      </p:sp>
    </p:spTree>
    <p:extLst>
      <p:ext uri="{BB962C8B-B14F-4D97-AF65-F5344CB8AC3E}">
        <p14:creationId xmlns:p14="http://schemas.microsoft.com/office/powerpoint/2010/main" val="21640249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010" name="מלבן 3"/>
          <p:cNvSpPr>
            <a:spLocks noChangeArrowheads="1"/>
          </p:cNvSpPr>
          <p:nvPr/>
        </p:nvSpPr>
        <p:spPr bwMode="auto">
          <a:xfrm>
            <a:off x="4038600" y="539750"/>
            <a:ext cx="7797800"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במונחים נוצריים, ההיסטוריה של העולם מוצגת לעיתים קרובות כקונפליקט בין טוב לרע. מאבק זה מוצג בפסל קטן אך משוכלל זה של רב המלאכים מיכאל הנלחם בחסידי השטן. המלאך  הצעיר מיכאל  מניף חרבו בניצחון בעמדו על  ערימה מפותלת של שדים. חצי הכדור המהווה בסיס לפסל מספק הקשר פיזי בולט לקרב הקוסמי הזה. על פניו של חצי הכדור משורטטות בעדינות היבשות. במקומות שונים עליהן פורצות מבעד לסדקים בפני האדמה להבות אש, סמל לנזקים שהמלחמה בשמים מְסִבִּים לארץ.</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תיאורים של המלאך מיכאל המכה בדרקון, נחש או דמות חצי אנושית, הפכו פופולריים לראשונה באמנות האירופית בימי הביניים, ועם הזמן באו לסמל דאגות שונות בני הזמן. הדימויים יכולים לשמש כהסבר למקור החטא, לסמל את הכנסייה הנאבקת במתנגדיה, או להזכיר לצופים תקנה רוחניות למגפה ולפורענויות ארציות אחרות.</a:t>
            </a: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כאשר הפסל התגלה לראשונה, הוא הדהד יצירות של אמנים נפוליטנים מסוף המאה השבע עשרה, במיוחד אלה של אמן הבארוק המאוחר לורנצו ואקארו  </a:t>
            </a:r>
            <a:r>
              <a:rPr lang="en-US" altLang="he-IL" sz="1200" smtClean="0">
                <a:solidFill>
                  <a:prstClr val="white"/>
                </a:solidFill>
                <a:latin typeface="Tahoma" panose="020B0604030504040204" pitchFamily="34" charset="0"/>
                <a:cs typeface="Tahoma" panose="020B0604030504040204" pitchFamily="34" charset="0"/>
              </a:rPr>
              <a:t>(Lorenzo Vaccaro)</a:t>
            </a:r>
            <a:r>
              <a:rPr lang="he-IL" altLang="he-IL" sz="1200" smtClean="0">
                <a:solidFill>
                  <a:prstClr val="white"/>
                </a:solidFill>
                <a:latin typeface="Tahoma" panose="020B0604030504040204" pitchFamily="34" charset="0"/>
                <a:cs typeface="Tahoma" panose="020B0604030504040204" pitchFamily="34" charset="0"/>
              </a:rPr>
              <a:t> וחבריו.</a:t>
            </a:r>
            <a:endParaRPr lang="en-US" altLang="he-IL" sz="1200" smtClean="0">
              <a:solidFill>
                <a:prstClr val="white"/>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עם זאת, הבדלים בולטים במדיום ובסגנון הגילוף הביאו חוקרים להאמין כי הוא נוצר על ידי אמן דרום גרמני או אוסטרי שהושפע מהאמנות הנפוליטנית. אבן הגיר ממנה גולף הפסל מצויה אך ורק באלפים הבוואריים. אבן גיר רכה זו אפשרה לאמן לגלף וליצור אלמנטים תלת מימדיים מיוחדים, כמו החצאית וכיסוי הראש של המלאך.</a:t>
            </a:r>
          </a:p>
        </p:txBody>
      </p:sp>
      <p:pic>
        <p:nvPicPr>
          <p:cNvPr id="43011" name="תמונה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36083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2" name="מלבן 5"/>
          <p:cNvSpPr>
            <a:spLocks noChangeArrowheads="1"/>
          </p:cNvSpPr>
          <p:nvPr/>
        </p:nvSpPr>
        <p:spPr bwMode="auto">
          <a:xfrm>
            <a:off x="3573463" y="6119813"/>
            <a:ext cx="88646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Unknown maker, Southern German or Austrian</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The Fall of the Rebel Angels, 1715–1725</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Getty Villa Museum</a:t>
            </a:r>
            <a:endParaRPr lang="he-IL" altLang="he-IL" sz="1400" b="1" i="1" smtClean="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09664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תמונה 8"/>
          <p:cNvPicPr>
            <a:picLocks noChangeAspect="1"/>
          </p:cNvPicPr>
          <p:nvPr/>
        </p:nvPicPr>
        <p:blipFill>
          <a:blip r:embed="rId2">
            <a:extLst>
              <a:ext uri="{28A0092B-C50C-407E-A947-70E740481C1C}">
                <a14:useLocalDpi xmlns:a14="http://schemas.microsoft.com/office/drawing/2010/main" val="0"/>
              </a:ext>
            </a:extLst>
          </a:blip>
          <a:srcRect l="17091" t="5807" r="20078" b="4501"/>
          <a:stretch>
            <a:fillRect/>
          </a:stretch>
        </p:blipFill>
        <p:spPr bwMode="auto">
          <a:xfrm>
            <a:off x="0" y="0"/>
            <a:ext cx="3605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2" descr="https://media.getty.edu/museum/images/web/enlarge/265193F1V1.jpg"/>
          <p:cNvPicPr>
            <a:picLocks noChangeAspect="1" noChangeArrowheads="1"/>
          </p:cNvPicPr>
          <p:nvPr/>
        </p:nvPicPr>
        <p:blipFill>
          <a:blip r:embed="rId3">
            <a:extLst>
              <a:ext uri="{28A0092B-C50C-407E-A947-70E740481C1C}">
                <a14:useLocalDpi xmlns:a14="http://schemas.microsoft.com/office/drawing/2010/main" val="0"/>
              </a:ext>
            </a:extLst>
          </a:blip>
          <a:srcRect l="25540" t="10483" r="23380" b="4964"/>
          <a:stretch>
            <a:fillRect/>
          </a:stretch>
        </p:blipFill>
        <p:spPr bwMode="auto">
          <a:xfrm>
            <a:off x="3268663" y="0"/>
            <a:ext cx="3138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תמונה 11"/>
          <p:cNvPicPr>
            <a:picLocks noChangeAspect="1"/>
          </p:cNvPicPr>
          <p:nvPr/>
        </p:nvPicPr>
        <p:blipFill>
          <a:blip r:embed="rId4">
            <a:extLst>
              <a:ext uri="{28A0092B-C50C-407E-A947-70E740481C1C}">
                <a14:useLocalDpi xmlns:a14="http://schemas.microsoft.com/office/drawing/2010/main" val="0"/>
              </a:ext>
            </a:extLst>
          </a:blip>
          <a:srcRect l="17299" t="8002" r="26149" b="6717"/>
          <a:stretch>
            <a:fillRect/>
          </a:stretch>
        </p:blipFill>
        <p:spPr bwMode="auto">
          <a:xfrm>
            <a:off x="8758238" y="0"/>
            <a:ext cx="343376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תמונה 10"/>
          <p:cNvPicPr>
            <a:picLocks noChangeAspect="1"/>
          </p:cNvPicPr>
          <p:nvPr/>
        </p:nvPicPr>
        <p:blipFill>
          <a:blip r:embed="rId5">
            <a:extLst>
              <a:ext uri="{28A0092B-C50C-407E-A947-70E740481C1C}">
                <a14:useLocalDpi xmlns:a14="http://schemas.microsoft.com/office/drawing/2010/main" val="0"/>
              </a:ext>
            </a:extLst>
          </a:blip>
          <a:srcRect l="24875" t="7428" r="24306" b="5016"/>
          <a:stretch>
            <a:fillRect/>
          </a:stretch>
        </p:blipFill>
        <p:spPr bwMode="auto">
          <a:xfrm>
            <a:off x="6376988" y="1588"/>
            <a:ext cx="3009900" cy="68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8" name="TextBox 1"/>
          <p:cNvSpPr txBox="1">
            <a:spLocks noChangeArrowheads="1"/>
          </p:cNvSpPr>
          <p:nvPr/>
        </p:nvSpPr>
        <p:spPr bwMode="auto">
          <a:xfrm>
            <a:off x="10750550" y="82550"/>
            <a:ext cx="135413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הפסל מכל צדדיו</a:t>
            </a:r>
          </a:p>
        </p:txBody>
      </p:sp>
    </p:spTree>
    <p:extLst>
      <p:ext uri="{BB962C8B-B14F-4D97-AF65-F5344CB8AC3E}">
        <p14:creationId xmlns:p14="http://schemas.microsoft.com/office/powerpoint/2010/main" val="9752733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4080C"/>
        </a:solidFill>
        <a:effectLst/>
      </p:bgPr>
    </p:bg>
    <p:spTree>
      <p:nvGrpSpPr>
        <p:cNvPr id="1" name=""/>
        <p:cNvGrpSpPr/>
        <p:nvPr/>
      </p:nvGrpSpPr>
      <p:grpSpPr>
        <a:xfrm>
          <a:off x="0" y="0"/>
          <a:ext cx="0" cy="0"/>
          <a:chOff x="0" y="0"/>
          <a:chExt cx="0" cy="0"/>
        </a:xfrm>
      </p:grpSpPr>
      <p:pic>
        <p:nvPicPr>
          <p:cNvPr id="45058"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66813" y="0"/>
            <a:ext cx="9863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59" name="מלבן 4"/>
          <p:cNvSpPr>
            <a:spLocks noChangeArrowheads="1"/>
          </p:cNvSpPr>
          <p:nvPr/>
        </p:nvSpPr>
        <p:spPr bwMode="auto">
          <a:xfrm>
            <a:off x="1128713" y="6550025"/>
            <a:ext cx="938688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Gustave Doré, The Fall of the Rebel Angels, c. 1866, Strasbourg Museum of Modern &amp; Contemporary Art</a:t>
            </a:r>
          </a:p>
        </p:txBody>
      </p:sp>
    </p:spTree>
    <p:extLst>
      <p:ext uri="{BB962C8B-B14F-4D97-AF65-F5344CB8AC3E}">
        <p14:creationId xmlns:p14="http://schemas.microsoft.com/office/powerpoint/2010/main" val="142486055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4EEF8"/>
        </a:solidFill>
        <a:effectLst/>
      </p:bgPr>
    </p:bg>
    <p:spTree>
      <p:nvGrpSpPr>
        <p:cNvPr id="1" name=""/>
        <p:cNvGrpSpPr/>
        <p:nvPr/>
      </p:nvGrpSpPr>
      <p:grpSpPr>
        <a:xfrm>
          <a:off x="0" y="0"/>
          <a:ext cx="0" cy="0"/>
          <a:chOff x="0" y="0"/>
          <a:chExt cx="0" cy="0"/>
        </a:xfrm>
      </p:grpSpPr>
      <p:pic>
        <p:nvPicPr>
          <p:cNvPr id="46082"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864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3" name="מלבן 4"/>
          <p:cNvSpPr>
            <a:spLocks noChangeArrowheads="1"/>
          </p:cNvSpPr>
          <p:nvPr/>
        </p:nvSpPr>
        <p:spPr bwMode="auto">
          <a:xfrm>
            <a:off x="5664200" y="6334125"/>
            <a:ext cx="6096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121F36"/>
                </a:solidFill>
                <a:latin typeface="Times New Roman" panose="02020603050405020304" pitchFamily="18" charset="0"/>
                <a:cs typeface="Times New Roman" panose="02020603050405020304" pitchFamily="18" charset="0"/>
              </a:rPr>
              <a:t>Iain Andrews </a:t>
            </a:r>
          </a:p>
          <a:p>
            <a:pPr algn="l" fontAlgn="base">
              <a:spcBef>
                <a:spcPct val="0"/>
              </a:spcBef>
              <a:spcAft>
                <a:spcPct val="0"/>
              </a:spcAft>
            </a:pPr>
            <a:r>
              <a:rPr lang="en-US" altLang="he-IL" sz="1400" b="1" i="1" smtClean="0">
                <a:solidFill>
                  <a:srgbClr val="121F36"/>
                </a:solidFill>
                <a:latin typeface="Times New Roman" panose="02020603050405020304" pitchFamily="18" charset="0"/>
                <a:cs typeface="Times New Roman" panose="02020603050405020304" pitchFamily="18" charset="0"/>
              </a:rPr>
              <a:t>The Fall of the Rebel Angels, 2018</a:t>
            </a:r>
            <a:endParaRPr lang="he-IL" altLang="he-IL" sz="1400" b="1" i="1" smtClean="0">
              <a:solidFill>
                <a:srgbClr val="121F36"/>
              </a:solidFill>
              <a:latin typeface="Times New Roman" panose="02020603050405020304" pitchFamily="18" charset="0"/>
              <a:cs typeface="Times New Roman" panose="02020603050405020304" pitchFamily="18" charset="0"/>
            </a:endParaRPr>
          </a:p>
        </p:txBody>
      </p:sp>
      <p:sp>
        <p:nvSpPr>
          <p:cNvPr id="46084" name="מלבן 1"/>
          <p:cNvSpPr>
            <a:spLocks noChangeArrowheads="1"/>
          </p:cNvSpPr>
          <p:nvPr/>
        </p:nvSpPr>
        <p:spPr bwMode="auto">
          <a:xfrm>
            <a:off x="5988050" y="4908550"/>
            <a:ext cx="6096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fontAlgn="base">
              <a:spcBef>
                <a:spcPct val="0"/>
              </a:spcBef>
              <a:spcAft>
                <a:spcPct val="0"/>
              </a:spcAft>
            </a:pPr>
            <a:r>
              <a:rPr lang="he-IL" altLang="he-IL" b="1" smtClean="0">
                <a:solidFill>
                  <a:srgbClr val="121F36"/>
                </a:solidFill>
                <a:latin typeface="Tahoma" panose="020B0604030504040204" pitchFamily="34" charset="0"/>
                <a:cs typeface="Tahoma" panose="020B0604030504040204" pitchFamily="34" charset="0"/>
              </a:rPr>
              <a:t>שלום לך, אני מזמין אותך לבקר באתר המצגות שלי</a:t>
            </a:r>
          </a:p>
          <a:p>
            <a:pPr algn="ctr" fontAlgn="base">
              <a:spcBef>
                <a:spcPct val="0"/>
              </a:spcBef>
              <a:spcAft>
                <a:spcPct val="0"/>
              </a:spcAft>
            </a:pPr>
            <a:r>
              <a:rPr lang="he-IL" altLang="he-IL" b="1" smtClean="0">
                <a:solidFill>
                  <a:srgbClr val="121F36"/>
                </a:solidFill>
                <a:latin typeface="Tahoma" panose="020B0604030504040204" pitchFamily="34" charset="0"/>
                <a:cs typeface="Tahoma" panose="020B0604030504040204" pitchFamily="34" charset="0"/>
              </a:rPr>
              <a:t>ולהנות ממצגות נוספות</a:t>
            </a:r>
          </a:p>
          <a:p>
            <a:pPr algn="ctr" fontAlgn="base">
              <a:spcBef>
                <a:spcPct val="0"/>
              </a:spcBef>
              <a:spcAft>
                <a:spcPct val="0"/>
              </a:spcAft>
            </a:pPr>
            <a:r>
              <a:rPr lang="he-IL" altLang="he-IL" b="1" smtClean="0">
                <a:solidFill>
                  <a:srgbClr val="121F36"/>
                </a:solidFill>
                <a:latin typeface="Tahoma" panose="020B0604030504040204" pitchFamily="34" charset="0"/>
                <a:cs typeface="Tahoma" panose="020B0604030504040204" pitchFamily="34" charset="0"/>
              </a:rPr>
              <a:t>להתראות, אסף פלר</a:t>
            </a:r>
          </a:p>
          <a:p>
            <a:pPr algn="ctr" fontAlgn="base">
              <a:spcBef>
                <a:spcPct val="0"/>
              </a:spcBef>
              <a:spcAft>
                <a:spcPct val="0"/>
              </a:spcAft>
            </a:pPr>
            <a:r>
              <a:rPr lang="en-US" altLang="he-IL" b="1" smtClean="0">
                <a:solidFill>
                  <a:srgbClr val="121F36"/>
                </a:solidFill>
                <a:latin typeface="Tahoma" panose="020B0604030504040204" pitchFamily="34" charset="0"/>
                <a:cs typeface="Tahoma" panose="020B0604030504040204" pitchFamily="34" charset="0"/>
                <a:hlinkClick r:id="rId3"/>
              </a:rPr>
              <a:t>http://assaffeller.com</a:t>
            </a:r>
            <a:endParaRPr lang="en-US" altLang="he-IL" b="1" smtClean="0">
              <a:solidFill>
                <a:srgbClr val="121F36"/>
              </a:solidFill>
              <a:latin typeface="Tahoma" panose="020B0604030504040204" pitchFamily="34" charset="0"/>
              <a:cs typeface="Tahoma" panose="020B0604030504040204" pitchFamily="34" charset="0"/>
            </a:endParaRPr>
          </a:p>
        </p:txBody>
      </p:sp>
      <p:sp>
        <p:nvSpPr>
          <p:cNvPr id="46085" name="מלבן 2"/>
          <p:cNvSpPr>
            <a:spLocks noChangeArrowheads="1"/>
          </p:cNvSpPr>
          <p:nvPr/>
        </p:nvSpPr>
        <p:spPr bwMode="auto">
          <a:xfrm>
            <a:off x="5773738" y="1090613"/>
            <a:ext cx="6418262"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4"/>
              </a:rPr>
              <a:t>https://commons.wikimedia.org/Fall_of_the_Rebel_Angels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5"/>
              </a:rPr>
              <a:t>https://en.wikipedia.org/The_Fall_of_the_Rebel_Angels_(Bruegel)</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6"/>
              </a:rPr>
              <a:t>https://artsandculture.google.com/Fall-of-the-rebel-angels</a:t>
            </a:r>
            <a:endParaRPr lang="he-IL"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7"/>
              </a:rPr>
              <a:t>https://en.wikipedia.org/Fall_of_the_Rebel_Angels_(Giordano)</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8"/>
              </a:rPr>
              <a:t>https://www.getty.edu/Fall-of-the-rebel-angels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9"/>
              </a:rPr>
              <a:t>https://www.kmska.be/Fall-of-the-rebel-angels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10"/>
              </a:rPr>
              <a:t>https://www.rct.uk/Fall-of-the-rebel-angels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11"/>
              </a:rPr>
              <a:t>https://thevcs.org/false-prophets-and-fallen-angels</a:t>
            </a:r>
            <a:endParaRPr lang="he-IL"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12"/>
              </a:rPr>
              <a:t>https://art.nelson-atkins.org/Fall-of-the-rebel-angels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600" b="1" i="1" smtClean="0">
                <a:solidFill>
                  <a:prstClr val="black"/>
                </a:solidFill>
                <a:latin typeface="Times New Roman" panose="02020603050405020304" pitchFamily="18" charset="0"/>
                <a:cs typeface="Times New Roman" panose="02020603050405020304" pitchFamily="18" charset="0"/>
                <a:hlinkClick r:id="rId13"/>
              </a:rPr>
              <a:t>https://www.jamesfreemangallery.com/the-fall-of-the-rebel-angels</a:t>
            </a: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algn="l" fontAlgn="base">
              <a:spcBef>
                <a:spcPct val="0"/>
              </a:spcBef>
              <a:spcAft>
                <a:spcPct val="0"/>
              </a:spcAft>
            </a:pPr>
            <a:endParaRPr lang="en-US" altLang="he-IL" sz="1600" b="1" i="1" smtClean="0">
              <a:solidFill>
                <a:prstClr val="black"/>
              </a:solidFill>
              <a:latin typeface="Times New Roman" panose="02020603050405020304" pitchFamily="18" charset="0"/>
              <a:cs typeface="Times New Roman" panose="02020603050405020304" pitchFamily="18" charset="0"/>
            </a:endParaRPr>
          </a:p>
          <a:p>
            <a:pPr fontAlgn="base">
              <a:spcBef>
                <a:spcPct val="0"/>
              </a:spcBef>
              <a:spcAft>
                <a:spcPct val="0"/>
              </a:spcAft>
            </a:pPr>
            <a:endParaRPr lang="en-US" altLang="he-IL" sz="1600" b="1" i="1" smtClean="0">
              <a:solidFill>
                <a:prstClr val="black"/>
              </a:solidFill>
              <a:latin typeface="Times New Roman" panose="02020603050405020304" pitchFamily="18" charset="0"/>
              <a:cs typeface="Times New Roman" panose="02020603050405020304" pitchFamily="18" charset="0"/>
            </a:endParaRPr>
          </a:p>
        </p:txBody>
      </p:sp>
      <p:sp>
        <p:nvSpPr>
          <p:cNvPr id="46086" name="TextBox 8"/>
          <p:cNvSpPr txBox="1">
            <a:spLocks noChangeArrowheads="1"/>
          </p:cNvSpPr>
          <p:nvPr/>
        </p:nvSpPr>
        <p:spPr bwMode="auto">
          <a:xfrm>
            <a:off x="9906000" y="525463"/>
            <a:ext cx="2108200" cy="3970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b="1" smtClean="0">
                <a:solidFill>
                  <a:srgbClr val="121F36"/>
                </a:solidFill>
                <a:latin typeface="Tahoma" panose="020B0604030504040204" pitchFamily="34" charset="0"/>
                <a:cs typeface="Tahoma" panose="020B0604030504040204" pitchFamily="34" charset="0"/>
              </a:rPr>
              <a:t>מקורות:</a:t>
            </a: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endParaRPr lang="he-IL" altLang="he-IL" b="1" smtClean="0">
              <a:solidFill>
                <a:srgbClr val="121F36"/>
              </a:solidFill>
              <a:latin typeface="Tahoma" panose="020B0604030504040204" pitchFamily="34" charset="0"/>
              <a:cs typeface="Tahoma" panose="020B0604030504040204" pitchFamily="34" charset="0"/>
            </a:endParaRPr>
          </a:p>
          <a:p>
            <a:pPr fontAlgn="base">
              <a:spcBef>
                <a:spcPct val="0"/>
              </a:spcBef>
              <a:spcAft>
                <a:spcPct val="0"/>
              </a:spcAft>
            </a:pPr>
            <a:r>
              <a:rPr lang="he-IL" altLang="he-IL" b="1" smtClean="0">
                <a:solidFill>
                  <a:srgbClr val="121F36"/>
                </a:solidFill>
                <a:latin typeface="Tahoma" panose="020B0604030504040204" pitchFamily="34" charset="0"/>
                <a:cs typeface="Tahoma" panose="020B0604030504040204" pitchFamily="34" charset="0"/>
              </a:rPr>
              <a:t>עריכה: אסף פלר</a:t>
            </a:r>
          </a:p>
        </p:txBody>
      </p:sp>
    </p:spTree>
    <p:extLst>
      <p:ext uri="{BB962C8B-B14F-4D97-AF65-F5344CB8AC3E}">
        <p14:creationId xmlns:p14="http://schemas.microsoft.com/office/powerpoint/2010/main" val="23642510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302F17"/>
        </a:solidFill>
        <a:effectLst/>
      </p:bgPr>
    </p:bg>
    <p:spTree>
      <p:nvGrpSpPr>
        <p:cNvPr id="1" name=""/>
        <p:cNvGrpSpPr/>
        <p:nvPr/>
      </p:nvGrpSpPr>
      <p:grpSpPr>
        <a:xfrm>
          <a:off x="0" y="0"/>
          <a:ext cx="0" cy="0"/>
          <a:chOff x="0" y="0"/>
          <a:chExt cx="0" cy="0"/>
        </a:xfrm>
      </p:grpSpPr>
      <p:pic>
        <p:nvPicPr>
          <p:cNvPr id="6146"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8721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מלבן 4"/>
          <p:cNvSpPr>
            <a:spLocks noChangeArrowheads="1"/>
          </p:cNvSpPr>
          <p:nvPr/>
        </p:nvSpPr>
        <p:spPr bwMode="auto">
          <a:xfrm>
            <a:off x="5900738" y="6119813"/>
            <a:ext cx="6096000"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Miguel Ximénez</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The Fall of the Rebel Angels, ca. 1490</a:t>
            </a:r>
          </a:p>
          <a:p>
            <a:pPr algn="l" fontAlgn="base">
              <a:spcBef>
                <a:spcPct val="0"/>
              </a:spcBef>
              <a:spcAft>
                <a:spcPct val="0"/>
              </a:spcAft>
            </a:pPr>
            <a:r>
              <a:rPr lang="en-US" altLang="he-IL" sz="1400" b="1" i="1" smtClean="0">
                <a:solidFill>
                  <a:prstClr val="white"/>
                </a:solidFill>
                <a:latin typeface="Times New Roman" panose="02020603050405020304" pitchFamily="18" charset="0"/>
                <a:cs typeface="Times New Roman" panose="02020603050405020304" pitchFamily="18" charset="0"/>
              </a:rPr>
              <a:t>The Yale University Art Gallery. </a:t>
            </a:r>
          </a:p>
        </p:txBody>
      </p:sp>
      <p:sp>
        <p:nvSpPr>
          <p:cNvPr id="6148" name="TextBox 1"/>
          <p:cNvSpPr txBox="1">
            <a:spLocks noChangeArrowheads="1"/>
          </p:cNvSpPr>
          <p:nvPr/>
        </p:nvSpPr>
        <p:spPr bwMode="auto">
          <a:xfrm>
            <a:off x="6205538" y="668338"/>
            <a:ext cx="562292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prstClr val="white"/>
                </a:solidFill>
                <a:latin typeface="Tahoma" panose="020B0604030504040204" pitchFamily="34" charset="0"/>
                <a:cs typeface="Tahoma" panose="020B0604030504040204" pitchFamily="34" charset="0"/>
              </a:rPr>
              <a:t>בתמונת מזבח זו, של הצייר הספרדי, אלוהים ופמלייתו תופסים שני שליש עליון של היצירה. האל אוחז בשמאלו את כדור השלטון ומברך בידו הימנית נמצא בתוך הילה שיצרו השרפים. מימין לאל עומד המלאך מיכאל (ניכר על פי שריונו ) ומלאכיו ממסתופפים מאחורי מיכאל מאחורי האל ולשמאלו ורומחיהם בידיהם.  בתחתית היצירה- השטן ומלאכיו הסוררים שנפלו מן השמים ארצה, ולבשו במהלך נפילתם מופעים  של חיות היברידיות מפחידות.</a:t>
            </a:r>
          </a:p>
        </p:txBody>
      </p:sp>
    </p:spTree>
    <p:extLst>
      <p:ext uri="{BB962C8B-B14F-4D97-AF65-F5344CB8AC3E}">
        <p14:creationId xmlns:p14="http://schemas.microsoft.com/office/powerpoint/2010/main" val="337067650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DD"/>
        </a:solidFill>
        <a:effectLst/>
      </p:bgPr>
    </p:bg>
    <p:spTree>
      <p:nvGrpSpPr>
        <p:cNvPr id="1" name=""/>
        <p:cNvGrpSpPr/>
        <p:nvPr/>
      </p:nvGrpSpPr>
      <p:grpSpPr>
        <a:xfrm>
          <a:off x="0" y="0"/>
          <a:ext cx="0" cy="0"/>
          <a:chOff x="0" y="0"/>
          <a:chExt cx="0" cy="0"/>
        </a:xfrm>
      </p:grpSpPr>
      <p:pic>
        <p:nvPicPr>
          <p:cNvPr id="7170"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029200" y="1608138"/>
            <a:ext cx="6970713" cy="482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מלבן 4"/>
          <p:cNvSpPr>
            <a:spLocks noChangeArrowheads="1"/>
          </p:cNvSpPr>
          <p:nvPr/>
        </p:nvSpPr>
        <p:spPr bwMode="auto">
          <a:xfrm>
            <a:off x="169863" y="6230938"/>
            <a:ext cx="9191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400" b="1" i="1" smtClean="0">
                <a:solidFill>
                  <a:srgbClr val="210801"/>
                </a:solidFill>
                <a:latin typeface="Times New Roman" panose="02020603050405020304" pitchFamily="18" charset="0"/>
                <a:cs typeface="Times New Roman" panose="02020603050405020304" pitchFamily="18" charset="0"/>
              </a:rPr>
              <a:t>	</a:t>
            </a:r>
          </a:p>
          <a:p>
            <a:pPr algn="l" fontAlgn="base">
              <a:spcBef>
                <a:spcPct val="0"/>
              </a:spcBef>
              <a:spcAft>
                <a:spcPct val="0"/>
              </a:spcAft>
            </a:pPr>
            <a:r>
              <a:rPr lang="en-US" altLang="he-IL" sz="1400" b="1" i="1" smtClean="0">
                <a:solidFill>
                  <a:srgbClr val="210801"/>
                </a:solidFill>
                <a:latin typeface="Times New Roman" panose="02020603050405020304" pitchFamily="18" charset="0"/>
                <a:cs typeface="Times New Roman" panose="02020603050405020304" pitchFamily="18" charset="0"/>
              </a:rPr>
              <a:t>Jaume Mateu (1382-1452), Retable of archangel St. Michael, Museum der Schönen Künste von Valencia </a:t>
            </a:r>
            <a:endParaRPr lang="he-IL" altLang="he-IL" sz="1400" b="1" i="1" smtClean="0">
              <a:solidFill>
                <a:srgbClr val="210801"/>
              </a:solidFill>
              <a:latin typeface="Times New Roman" panose="02020603050405020304" pitchFamily="18" charset="0"/>
              <a:cs typeface="Times New Roman" panose="02020603050405020304" pitchFamily="18" charset="0"/>
            </a:endParaRPr>
          </a:p>
        </p:txBody>
      </p:sp>
      <p:pic>
        <p:nvPicPr>
          <p:cNvPr id="7172" name="תמונה 6"/>
          <p:cNvPicPr>
            <a:picLocks noChangeAspect="1"/>
          </p:cNvPicPr>
          <p:nvPr/>
        </p:nvPicPr>
        <p:blipFill>
          <a:blip r:embed="rId3" cstate="print">
            <a:extLst>
              <a:ext uri="{28A0092B-C50C-407E-A947-70E740481C1C}">
                <a14:useLocalDpi xmlns:a14="http://schemas.microsoft.com/office/drawing/2010/main" val="0"/>
              </a:ext>
            </a:extLst>
          </a:blip>
          <a:srcRect l="8189" t="6049" r="11365" b="5292"/>
          <a:stretch>
            <a:fillRect/>
          </a:stretch>
        </p:blipFill>
        <p:spPr bwMode="auto">
          <a:xfrm>
            <a:off x="234950" y="550863"/>
            <a:ext cx="4552950" cy="599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אליפסה 7"/>
          <p:cNvSpPr/>
          <p:nvPr/>
        </p:nvSpPr>
        <p:spPr>
          <a:xfrm>
            <a:off x="254000" y="3997325"/>
            <a:ext cx="1452563" cy="1498600"/>
          </a:xfrm>
          <a:prstGeom prst="ellips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defRPr/>
            </a:pPr>
            <a:endParaRPr lang="he-IL">
              <a:solidFill>
                <a:prstClr val="white"/>
              </a:solidFill>
            </a:endParaRPr>
          </a:p>
        </p:txBody>
      </p:sp>
      <p:sp>
        <p:nvSpPr>
          <p:cNvPr id="7174" name="מלבן 8"/>
          <p:cNvSpPr>
            <a:spLocks noChangeArrowheads="1"/>
          </p:cNvSpPr>
          <p:nvPr/>
        </p:nvSpPr>
        <p:spPr bwMode="auto">
          <a:xfrm>
            <a:off x="358775" y="80963"/>
            <a:ext cx="116411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תמונת המזבח של רב המלאכים מיכאל הקדוש, שמקורה במנזר הנזירות הפרנציסקניות בולנסיה. בפאנל המרכזי מיכאל הקדוש מנצח את השטן (הדרקון), ובצדדים סדרת תמונות מאגדות המלאך. משמאל (מלמעלה למטה) : התפילה בגן (גת שמנים), מלאכים סוגדים לפנטוקרטור</a:t>
            </a:r>
          </a:p>
          <a:p>
            <a:pPr fontAlgn="base">
              <a:lnSpc>
                <a:spcPct val="150000"/>
              </a:lnSpc>
              <a:spcBef>
                <a:spcPct val="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(שליט העולם), גירוש המלאכים הסוררים מגן העדן, מימין:  המלאך מיכאל שוקל נשמות ביום הדין האחרון, </a:t>
            </a:r>
          </a:p>
          <a:p>
            <a:pPr fontAlgn="base">
              <a:lnSpc>
                <a:spcPct val="150000"/>
              </a:lnSpc>
              <a:spcBef>
                <a:spcPct val="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התגלות המלאך מיכאל בהר גרגאנו שבאיטליה וחילוץ החץ על ידי הבישוף מסיפונטו. </a:t>
            </a:r>
          </a:p>
          <a:p>
            <a:pPr fontAlgn="base">
              <a:lnSpc>
                <a:spcPct val="150000"/>
              </a:lnSpc>
              <a:spcBef>
                <a:spcPct val="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במרכז הפרדלה - ישוע כ'אִישׁ מַכְאֹבוֹת'. </a:t>
            </a:r>
          </a:p>
        </p:txBody>
      </p:sp>
    </p:spTree>
    <p:extLst>
      <p:ext uri="{BB962C8B-B14F-4D97-AF65-F5344CB8AC3E}">
        <p14:creationId xmlns:p14="http://schemas.microsoft.com/office/powerpoint/2010/main" val="27970434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DF0E7"/>
        </a:solidFill>
        <a:effectLst/>
      </p:bgPr>
    </p:bg>
    <p:spTree>
      <p:nvGrpSpPr>
        <p:cNvPr id="1" name=""/>
        <p:cNvGrpSpPr/>
        <p:nvPr/>
      </p:nvGrpSpPr>
      <p:grpSpPr>
        <a:xfrm>
          <a:off x="0" y="0"/>
          <a:ext cx="0" cy="0"/>
          <a:chOff x="0" y="0"/>
          <a:chExt cx="0" cy="0"/>
        </a:xfrm>
      </p:grpSpPr>
      <p:sp>
        <p:nvSpPr>
          <p:cNvPr id="8194" name="מלבן 4"/>
          <p:cNvSpPr>
            <a:spLocks noChangeArrowheads="1"/>
          </p:cNvSpPr>
          <p:nvPr/>
        </p:nvSpPr>
        <p:spPr bwMode="auto">
          <a:xfrm>
            <a:off x="5494338" y="6165850"/>
            <a:ext cx="60960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s-ES" altLang="he-IL" sz="1400" b="1" i="1" smtClean="0">
                <a:solidFill>
                  <a:srgbClr val="210801"/>
                </a:solidFill>
                <a:latin typeface="Times New Roman" panose="02020603050405020304" pitchFamily="18" charset="0"/>
                <a:cs typeface="Times New Roman" panose="02020603050405020304" pitchFamily="18" charset="0"/>
              </a:rPr>
              <a:t>Master of Palanquinos</a:t>
            </a:r>
          </a:p>
          <a:p>
            <a:pPr algn="l" fontAlgn="base">
              <a:spcBef>
                <a:spcPct val="0"/>
              </a:spcBef>
              <a:spcAft>
                <a:spcPct val="0"/>
              </a:spcAft>
            </a:pPr>
            <a:r>
              <a:rPr lang="en-US" altLang="he-IL" sz="1400" b="1" i="1" smtClean="0">
                <a:solidFill>
                  <a:srgbClr val="210801"/>
                </a:solidFill>
                <a:latin typeface="Times New Roman" panose="02020603050405020304" pitchFamily="18" charset="0"/>
                <a:cs typeface="Times New Roman" panose="02020603050405020304" pitchFamily="18" charset="0"/>
              </a:rPr>
              <a:t>Fall of the Rebel Angels</a:t>
            </a:r>
            <a:r>
              <a:rPr lang="es-ES" altLang="he-IL" sz="1400" b="1" i="1" smtClean="0">
                <a:solidFill>
                  <a:srgbClr val="210801"/>
                </a:solidFill>
                <a:latin typeface="Times New Roman" panose="02020603050405020304" pitchFamily="18" charset="0"/>
                <a:cs typeface="Times New Roman" panose="02020603050405020304" pitchFamily="18" charset="0"/>
              </a:rPr>
              <a:t>,c.1490</a:t>
            </a:r>
          </a:p>
          <a:p>
            <a:pPr algn="l" fontAlgn="base">
              <a:spcBef>
                <a:spcPct val="0"/>
              </a:spcBef>
              <a:spcAft>
                <a:spcPct val="0"/>
              </a:spcAft>
            </a:pPr>
            <a:r>
              <a:rPr lang="es-ES" altLang="he-IL" sz="1400" b="1" i="1" smtClean="0">
                <a:solidFill>
                  <a:srgbClr val="210801"/>
                </a:solidFill>
                <a:latin typeface="Times New Roman" panose="02020603050405020304" pitchFamily="18" charset="0"/>
                <a:cs typeface="Times New Roman" panose="02020603050405020304" pitchFamily="18" charset="0"/>
              </a:rPr>
              <a:t>Museo de León</a:t>
            </a:r>
            <a:r>
              <a:rPr lang="en-US" altLang="he-IL" sz="1400" b="1" i="1" smtClean="0">
                <a:solidFill>
                  <a:srgbClr val="210801"/>
                </a:solidFill>
                <a:latin typeface="Times New Roman" panose="02020603050405020304" pitchFamily="18" charset="0"/>
                <a:cs typeface="Times New Roman" panose="02020603050405020304" pitchFamily="18" charset="0"/>
              </a:rPr>
              <a:t>, Spain</a:t>
            </a:r>
            <a:endParaRPr lang="es-ES" altLang="he-IL" sz="1400" b="1" i="1" smtClean="0">
              <a:solidFill>
                <a:srgbClr val="210801"/>
              </a:solidFill>
              <a:latin typeface="Times New Roman" panose="02020603050405020304" pitchFamily="18" charset="0"/>
              <a:cs typeface="Times New Roman" panose="02020603050405020304" pitchFamily="18" charset="0"/>
            </a:endParaRPr>
          </a:p>
        </p:txBody>
      </p:sp>
      <p:pic>
        <p:nvPicPr>
          <p:cNvPr id="8195"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118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מלבן 5"/>
          <p:cNvSpPr>
            <a:spLocks noChangeArrowheads="1"/>
          </p:cNvSpPr>
          <p:nvPr/>
        </p:nvSpPr>
        <p:spPr bwMode="auto">
          <a:xfrm>
            <a:off x="5778500" y="365125"/>
            <a:ext cx="60960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lnSpc>
                <a:spcPct val="150000"/>
              </a:lnSpc>
              <a:spcBef>
                <a:spcPct val="0"/>
              </a:spcBef>
              <a:spcAft>
                <a:spcPct val="0"/>
              </a:spcAft>
            </a:pPr>
            <a:endParaRPr lang="he-IL" altLang="he-IL" sz="1200" smtClean="0">
              <a:solidFill>
                <a:srgbClr val="210801"/>
              </a:solidFill>
              <a:latin typeface="Tahoma" panose="020B0604030504040204" pitchFamily="34" charset="0"/>
              <a:cs typeface="Tahoma" panose="020B0604030504040204" pitchFamily="34" charset="0"/>
            </a:endParaRPr>
          </a:p>
          <a:p>
            <a:pPr fontAlgn="base">
              <a:lnSpc>
                <a:spcPct val="150000"/>
              </a:lnSpc>
              <a:spcBef>
                <a:spcPct val="0"/>
              </a:spcBef>
              <a:spcAft>
                <a:spcPct val="0"/>
              </a:spcAft>
            </a:pPr>
            <a:r>
              <a:rPr lang="he-IL" altLang="he-IL" sz="1200" smtClean="0">
                <a:solidFill>
                  <a:srgbClr val="210801"/>
                </a:solidFill>
                <a:latin typeface="Tahoma" panose="020B0604030504040204" pitchFamily="34" charset="0"/>
                <a:cs typeface="Tahoma" panose="020B0604030504040204" pitchFamily="34" charset="0"/>
              </a:rPr>
              <a:t>המלאך מיכאל עטוי שריון ושלושה מלאכים לידו, נלחמים ומגרשים את לוציפר (היושב על כס) ומלאכיו הסוררים מגן העדן</a:t>
            </a:r>
          </a:p>
        </p:txBody>
      </p:sp>
      <p:sp>
        <p:nvSpPr>
          <p:cNvPr id="8197" name="מלבן 1"/>
          <p:cNvSpPr>
            <a:spLocks noChangeArrowheads="1"/>
          </p:cNvSpPr>
          <p:nvPr/>
        </p:nvSpPr>
        <p:spPr bwMode="auto">
          <a:xfrm>
            <a:off x="1914525" y="3489325"/>
            <a:ext cx="5270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000" b="1" smtClean="0">
                <a:solidFill>
                  <a:prstClr val="white"/>
                </a:solidFill>
              </a:rPr>
              <a:t>לוציפר</a:t>
            </a:r>
          </a:p>
        </p:txBody>
      </p:sp>
      <p:sp>
        <p:nvSpPr>
          <p:cNvPr id="8198" name="TextBox 2"/>
          <p:cNvSpPr txBox="1">
            <a:spLocks noChangeArrowheads="1"/>
          </p:cNvSpPr>
          <p:nvPr/>
        </p:nvSpPr>
        <p:spPr bwMode="auto">
          <a:xfrm>
            <a:off x="3405188" y="2082800"/>
            <a:ext cx="903287"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000" b="1" smtClean="0">
                <a:solidFill>
                  <a:prstClr val="white"/>
                </a:solidFill>
              </a:rPr>
              <a:t>המלאך מיכאל</a:t>
            </a:r>
          </a:p>
        </p:txBody>
      </p:sp>
    </p:spTree>
    <p:extLst>
      <p:ext uri="{BB962C8B-B14F-4D97-AF65-F5344CB8AC3E}">
        <p14:creationId xmlns:p14="http://schemas.microsoft.com/office/powerpoint/2010/main" val="240848740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8" name="מציין מיקום תוכן 2"/>
          <p:cNvSpPr>
            <a:spLocks noGrp="1"/>
          </p:cNvSpPr>
          <p:nvPr>
            <p:ph idx="1"/>
          </p:nvPr>
        </p:nvSpPr>
        <p:spPr>
          <a:xfrm>
            <a:off x="5091113" y="355600"/>
            <a:ext cx="5942012" cy="4951413"/>
          </a:xfrm>
        </p:spPr>
        <p:txBody>
          <a:bodyPr/>
          <a:lstStyle/>
          <a:p>
            <a:pPr marL="0" indent="0">
              <a:lnSpc>
                <a:spcPct val="150000"/>
              </a:lnSpc>
              <a:buFont typeface="Arial" panose="020B0604020202020204" pitchFamily="34" charset="0"/>
              <a:buNone/>
            </a:pPr>
            <a:r>
              <a:rPr lang="he-IL" altLang="he-IL" sz="1200" smtClean="0">
                <a:solidFill>
                  <a:schemeClr val="bg1"/>
                </a:solidFill>
                <a:latin typeface="Tahoma" panose="020B0604030504040204" pitchFamily="34" charset="0"/>
                <a:cs typeface="Tahoma" panose="020B0604030504040204" pitchFamily="34" charset="0"/>
              </a:rPr>
              <a:t>חלון ויטרז' שמקורו במנזר שטיינפלד שהיה ליד העיר קלן בגרמניה.                                                              הקומפוזיציה מושפעת מרישום של אלברכט דירר (למטה)</a:t>
            </a:r>
          </a:p>
          <a:p>
            <a:pPr marL="0" indent="0">
              <a:lnSpc>
                <a:spcPct val="150000"/>
              </a:lnSpc>
              <a:buFont typeface="Arial" panose="020B0604020202020204" pitchFamily="34" charset="0"/>
              <a:buNone/>
            </a:pPr>
            <a:r>
              <a:rPr lang="he-IL" altLang="he-IL" sz="1200" smtClean="0">
                <a:solidFill>
                  <a:schemeClr val="bg1"/>
                </a:solidFill>
                <a:latin typeface="Tahoma" panose="020B0604030504040204" pitchFamily="34" charset="0"/>
                <a:cs typeface="Tahoma" panose="020B0604030504040204" pitchFamily="34" charset="0"/>
              </a:rPr>
              <a:t>החלונות הוסרו ב-1785 במהלך מלחמות נפוליאון והמנזר נסגר ב-1802</a:t>
            </a:r>
            <a:endParaRPr lang="en-US" altLang="he-IL" sz="1200" smtClean="0">
              <a:solidFill>
                <a:schemeClr val="bg1"/>
              </a:solidFill>
              <a:latin typeface="Tahoma" panose="020B0604030504040204" pitchFamily="34" charset="0"/>
              <a:cs typeface="Tahoma" panose="020B0604030504040204" pitchFamily="34" charset="0"/>
            </a:endParaRPr>
          </a:p>
        </p:txBody>
      </p:sp>
      <p:pic>
        <p:nvPicPr>
          <p:cNvPr id="9219" name="תמונה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435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מלבן 6"/>
          <p:cNvSpPr>
            <a:spLocks noChangeArrowheads="1"/>
          </p:cNvSpPr>
          <p:nvPr/>
        </p:nvSpPr>
        <p:spPr bwMode="auto">
          <a:xfrm>
            <a:off x="5108575" y="6211888"/>
            <a:ext cx="51768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Gerhard Remisch &amp; Everhard Rensig</a:t>
            </a:r>
          </a:p>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Fall of the Rebel Angels, ca. 1522 (stained glass) </a:t>
            </a:r>
          </a:p>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Victoria &amp;Albert Museum</a:t>
            </a:r>
          </a:p>
        </p:txBody>
      </p:sp>
      <p:pic>
        <p:nvPicPr>
          <p:cNvPr id="9221" name="תמונה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875338" y="1458913"/>
            <a:ext cx="5116512" cy="388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מלבן 8"/>
          <p:cNvSpPr>
            <a:spLocks noChangeArrowheads="1"/>
          </p:cNvSpPr>
          <p:nvPr/>
        </p:nvSpPr>
        <p:spPr bwMode="auto">
          <a:xfrm>
            <a:off x="5851525" y="5370513"/>
            <a:ext cx="609600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Albrecht Dürer</a:t>
            </a:r>
          </a:p>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The Fall of the Rebel Angels, c.1507</a:t>
            </a:r>
          </a:p>
          <a:p>
            <a:pPr algn="l" fontAlgn="base">
              <a:spcBef>
                <a:spcPct val="0"/>
              </a:spcBef>
              <a:spcAft>
                <a:spcPct val="0"/>
              </a:spcAft>
            </a:pPr>
            <a:r>
              <a:rPr lang="en-US" altLang="he-IL" sz="1200" b="1" i="1" smtClean="0">
                <a:solidFill>
                  <a:prstClr val="white"/>
                </a:solidFill>
                <a:latin typeface="Times New Roman" panose="02020603050405020304" pitchFamily="18" charset="0"/>
                <a:cs typeface="Times New Roman" panose="02020603050405020304" pitchFamily="18" charset="0"/>
              </a:rPr>
              <a:t>Museum of Fine Arts, Boston </a:t>
            </a:r>
          </a:p>
        </p:txBody>
      </p:sp>
    </p:spTree>
    <p:extLst>
      <p:ext uri="{BB962C8B-B14F-4D97-AF65-F5344CB8AC3E}">
        <p14:creationId xmlns:p14="http://schemas.microsoft.com/office/powerpoint/2010/main" val="339275401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תמונה 7"/>
          <p:cNvPicPr>
            <a:picLocks noChangeAspect="1"/>
          </p:cNvPicPr>
          <p:nvPr/>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2946400" y="0"/>
            <a:ext cx="92456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תמונה 2"/>
          <p:cNvPicPr>
            <a:picLocks noChangeAspect="1"/>
          </p:cNvPicPr>
          <p:nvPr/>
        </p:nvPicPr>
        <p:blipFill>
          <a:blip r:embed="rId3">
            <a:extLst>
              <a:ext uri="{28A0092B-C50C-407E-A947-70E740481C1C}">
                <a14:useLocalDpi xmlns:a14="http://schemas.microsoft.com/office/drawing/2010/main" val="0"/>
              </a:ext>
            </a:extLst>
          </a:blip>
          <a:srcRect l="13724" t="56667" r="13477" b="7037"/>
          <a:stretch>
            <a:fillRect/>
          </a:stretch>
        </p:blipFill>
        <p:spPr bwMode="auto">
          <a:xfrm>
            <a:off x="5373688" y="749300"/>
            <a:ext cx="5554662" cy="5535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2" descr="Jan Rombouts (I) - Fall of the rebel angels.jpg"/>
          <p:cNvPicPr>
            <a:picLocks noChangeAspect="1" noChangeArrowheads="1"/>
          </p:cNvPicPr>
          <p:nvPr/>
        </p:nvPicPr>
        <p:blipFill>
          <a:blip r:embed="rId4">
            <a:extLst>
              <a:ext uri="{28A0092B-C50C-407E-A947-70E740481C1C}">
                <a14:useLocalDpi xmlns:a14="http://schemas.microsoft.com/office/drawing/2010/main" val="0"/>
              </a:ext>
            </a:extLst>
          </a:blip>
          <a:srcRect l="12831" t="6790" r="13388" b="7285"/>
          <a:stretch>
            <a:fillRect/>
          </a:stretch>
        </p:blipFill>
        <p:spPr bwMode="auto">
          <a:xfrm>
            <a:off x="0" y="0"/>
            <a:ext cx="2946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מלבן 3"/>
          <p:cNvSpPr>
            <a:spLocks noChangeArrowheads="1"/>
          </p:cNvSpPr>
          <p:nvPr/>
        </p:nvSpPr>
        <p:spPr bwMode="auto">
          <a:xfrm>
            <a:off x="2903538" y="5903913"/>
            <a:ext cx="60960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l" fontAlgn="base">
              <a:spcBef>
                <a:spcPct val="0"/>
              </a:spcBef>
              <a:spcAft>
                <a:spcPct val="0"/>
              </a:spcAft>
            </a:pPr>
            <a:endParaRPr lang="en-US" altLang="he-IL" sz="1400" b="1" i="1" smtClean="0">
              <a:solidFill>
                <a:srgbClr val="001122"/>
              </a:solidFill>
              <a:latin typeface="Times New Roman" panose="02020603050405020304" pitchFamily="18" charset="0"/>
              <a:cs typeface="Times New Roman" panose="02020603050405020304" pitchFamily="18" charset="0"/>
            </a:endParaRPr>
          </a:p>
          <a:p>
            <a:pPr algn="l" fontAlgn="base">
              <a:spcBef>
                <a:spcPct val="0"/>
              </a:spcBef>
              <a:spcAft>
                <a:spcPct val="0"/>
              </a:spcAft>
            </a:pPr>
            <a:r>
              <a:rPr lang="en-US" altLang="he-IL" sz="1400" b="1" i="1" smtClean="0">
                <a:solidFill>
                  <a:srgbClr val="001122"/>
                </a:solidFill>
                <a:latin typeface="Times New Roman" panose="02020603050405020304" pitchFamily="18" charset="0"/>
                <a:cs typeface="Times New Roman" panose="02020603050405020304" pitchFamily="18" charset="0"/>
              </a:rPr>
              <a:t>Jan Rombouts I</a:t>
            </a:r>
          </a:p>
          <a:p>
            <a:pPr algn="l" fontAlgn="base">
              <a:spcBef>
                <a:spcPct val="0"/>
              </a:spcBef>
              <a:spcAft>
                <a:spcPct val="0"/>
              </a:spcAft>
            </a:pPr>
            <a:r>
              <a:rPr lang="en-US" altLang="he-IL" sz="1400" b="1" i="1" smtClean="0">
                <a:solidFill>
                  <a:srgbClr val="001122"/>
                </a:solidFill>
                <a:latin typeface="Times New Roman" panose="02020603050405020304" pitchFamily="18" charset="0"/>
                <a:cs typeface="Times New Roman" panose="02020603050405020304" pitchFamily="18" charset="0"/>
              </a:rPr>
              <a:t>Fall of the rebel angels, between c. 1525 &amp; c. 1535</a:t>
            </a:r>
          </a:p>
          <a:p>
            <a:pPr algn="l" fontAlgn="base">
              <a:spcBef>
                <a:spcPct val="0"/>
              </a:spcBef>
              <a:spcAft>
                <a:spcPct val="0"/>
              </a:spcAft>
            </a:pPr>
            <a:r>
              <a:rPr lang="en-US" altLang="he-IL" sz="1400" b="1" i="1" smtClean="0">
                <a:solidFill>
                  <a:srgbClr val="001122"/>
                </a:solidFill>
                <a:latin typeface="Times New Roman" panose="02020603050405020304" pitchFamily="18" charset="0"/>
                <a:cs typeface="Times New Roman" panose="02020603050405020304" pitchFamily="18" charset="0"/>
              </a:rPr>
              <a:t>	M van Museum Leuven</a:t>
            </a:r>
            <a:endParaRPr lang="he-IL" altLang="he-IL" sz="1400" b="1" i="1" smtClean="0">
              <a:solidFill>
                <a:srgbClr val="001122"/>
              </a:solidFill>
              <a:latin typeface="Times New Roman" panose="02020603050405020304" pitchFamily="18" charset="0"/>
              <a:cs typeface="Times New Roman" panose="02020603050405020304" pitchFamily="18" charset="0"/>
            </a:endParaRPr>
          </a:p>
        </p:txBody>
      </p:sp>
      <p:sp>
        <p:nvSpPr>
          <p:cNvPr id="10246" name="מלבן 5"/>
          <p:cNvSpPr>
            <a:spLocks noChangeArrowheads="1"/>
          </p:cNvSpPr>
          <p:nvPr/>
        </p:nvSpPr>
        <p:spPr bwMode="auto">
          <a:xfrm>
            <a:off x="6507163" y="212725"/>
            <a:ext cx="45291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r" rtl="1">
              <a:defRPr>
                <a:solidFill>
                  <a:schemeClr val="tx1"/>
                </a:solidFill>
                <a:latin typeface="Calibri" panose="020F0502020204030204" pitchFamily="34" charset="0"/>
                <a:cs typeface="Arial" panose="020B0604020202020204" pitchFamily="34" charset="0"/>
              </a:defRPr>
            </a:lvl1pPr>
            <a:lvl2pPr marL="742950" indent="-285750" algn="r" rtl="1">
              <a:defRPr>
                <a:solidFill>
                  <a:schemeClr val="tx1"/>
                </a:solidFill>
                <a:latin typeface="Calibri" panose="020F0502020204030204" pitchFamily="34" charset="0"/>
                <a:cs typeface="Arial" panose="020B0604020202020204" pitchFamily="34" charset="0"/>
              </a:defRPr>
            </a:lvl2pPr>
            <a:lvl3pPr marL="1143000" indent="-228600" algn="r" rtl="1">
              <a:defRPr>
                <a:solidFill>
                  <a:schemeClr val="tx1"/>
                </a:solidFill>
                <a:latin typeface="Calibri" panose="020F0502020204030204" pitchFamily="34" charset="0"/>
                <a:cs typeface="Arial" panose="020B0604020202020204" pitchFamily="34" charset="0"/>
              </a:defRPr>
            </a:lvl3pPr>
            <a:lvl4pPr marL="1600200" indent="-228600" algn="r" rtl="1">
              <a:defRPr>
                <a:solidFill>
                  <a:schemeClr val="tx1"/>
                </a:solidFill>
                <a:latin typeface="Calibri" panose="020F0502020204030204" pitchFamily="34" charset="0"/>
                <a:cs typeface="Arial" panose="020B0604020202020204" pitchFamily="34" charset="0"/>
              </a:defRPr>
            </a:lvl4pPr>
            <a:lvl5pPr marL="2057400" indent="-228600" algn="r" rtl="1">
              <a:defRPr>
                <a:solidFill>
                  <a:schemeClr val="tx1"/>
                </a:solidFill>
                <a:latin typeface="Calibri" panose="020F050202020403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fontAlgn="base">
              <a:spcBef>
                <a:spcPct val="0"/>
              </a:spcBef>
              <a:spcAft>
                <a:spcPct val="0"/>
              </a:spcAft>
            </a:pPr>
            <a:r>
              <a:rPr lang="he-IL" altLang="he-IL" sz="1400" b="1" smtClean="0">
                <a:solidFill>
                  <a:srgbClr val="001122"/>
                </a:solidFill>
                <a:latin typeface="Tahoma" panose="020B0604030504040204" pitchFamily="34" charset="0"/>
                <a:cs typeface="Tahoma" panose="020B0604030504040204" pitchFamily="34" charset="0"/>
              </a:rPr>
              <a:t>"אֵיךְ נָפַלְתָּ מִשָּׁמַיִם הֵילֵל בֶּן-שָׁחַר" (ישעיהו יד, יב) </a:t>
            </a:r>
          </a:p>
        </p:txBody>
      </p:sp>
    </p:spTree>
    <p:extLst>
      <p:ext uri="{BB962C8B-B14F-4D97-AF65-F5344CB8AC3E}">
        <p14:creationId xmlns:p14="http://schemas.microsoft.com/office/powerpoint/2010/main" val="2787503023"/>
      </p:ext>
    </p:extLst>
  </p:cSld>
  <p:clrMapOvr>
    <a:masterClrMapping/>
  </p:clrMapOvr>
  <p:timing>
    <p:tnLst>
      <p:par>
        <p:cTn id="1" dur="indefinite" restart="never" nodeType="tmRoot"/>
      </p:par>
    </p:tnLst>
  </p:timing>
</p:sld>
</file>

<file path=ppt/theme/theme1.xml><?xml version="1.0" encoding="utf-8"?>
<a:theme xmlns:a="http://schemas.openxmlformats.org/drawingml/2006/main" name="1_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2181</TotalTime>
  <Words>3826</Words>
  <Application>Microsoft Office PowerPoint</Application>
  <PresentationFormat>מסך רחב</PresentationFormat>
  <Paragraphs>257</Paragraphs>
  <Slides>44</Slides>
  <Notes>0</Notes>
  <HiddenSlides>0</HiddenSlides>
  <MMClips>0</MMClips>
  <ScaleCrop>false</ScaleCrop>
  <HeadingPairs>
    <vt:vector size="6" baseType="variant">
      <vt:variant>
        <vt:lpstr>גופנים בשימוש</vt:lpstr>
      </vt:variant>
      <vt:variant>
        <vt:i4>5</vt:i4>
      </vt:variant>
      <vt:variant>
        <vt:lpstr>ערכת נושא</vt:lpstr>
      </vt:variant>
      <vt:variant>
        <vt:i4>1</vt:i4>
      </vt:variant>
      <vt:variant>
        <vt:lpstr>כותרות שקופיות</vt:lpstr>
      </vt:variant>
      <vt:variant>
        <vt:i4>44</vt:i4>
      </vt:variant>
    </vt:vector>
  </HeadingPairs>
  <TitlesOfParts>
    <vt:vector size="50" baseType="lpstr">
      <vt:lpstr>Arial</vt:lpstr>
      <vt:lpstr>Calibri</vt:lpstr>
      <vt:lpstr>Calibri Light</vt:lpstr>
      <vt:lpstr>Tahoma</vt:lpstr>
      <vt:lpstr>Times New Roman</vt:lpstr>
      <vt:lpstr>1_ערכת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Pieter Brueghel the Elder, The Fall of the Rebel Angels</dc:title>
  <dc:creator>אסף פלר</dc:creator>
  <cp:lastModifiedBy>אסף פלר</cp:lastModifiedBy>
  <cp:revision>211</cp:revision>
  <dcterms:created xsi:type="dcterms:W3CDTF">2015-06-03T11:14:01Z</dcterms:created>
  <dcterms:modified xsi:type="dcterms:W3CDTF">2021-05-16T10:00:40Z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46491112</vt:lpwstr>
  </property>
  <property fmtid="{D5CDD505-2E9C-101B-9397-08002B2CF9AE}" pid="3" name="NXPowerLiteSettings">
    <vt:lpwstr>C990061A04D200</vt:lpwstr>
  </property>
  <property fmtid="{D5CDD505-2E9C-101B-9397-08002B2CF9AE}" pid="4" name="NXPowerLiteVersion">
    <vt:lpwstr>D9.0.3</vt:lpwstr>
  </property>
</Properties>
</file>