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61"/>
  </p:notesMasterIdLst>
  <p:sldIdLst>
    <p:sldId id="257" r:id="rId2"/>
    <p:sldId id="268" r:id="rId3"/>
    <p:sldId id="295" r:id="rId4"/>
    <p:sldId id="320" r:id="rId5"/>
    <p:sldId id="310" r:id="rId6"/>
    <p:sldId id="274" r:id="rId7"/>
    <p:sldId id="258" r:id="rId8"/>
    <p:sldId id="280" r:id="rId9"/>
    <p:sldId id="314" r:id="rId10"/>
    <p:sldId id="284" r:id="rId11"/>
    <p:sldId id="335" r:id="rId12"/>
    <p:sldId id="315" r:id="rId13"/>
    <p:sldId id="312" r:id="rId14"/>
    <p:sldId id="338" r:id="rId15"/>
    <p:sldId id="287" r:id="rId16"/>
    <p:sldId id="336" r:id="rId17"/>
    <p:sldId id="339" r:id="rId18"/>
    <p:sldId id="260" r:id="rId19"/>
    <p:sldId id="337" r:id="rId20"/>
    <p:sldId id="261" r:id="rId21"/>
    <p:sldId id="263" r:id="rId22"/>
    <p:sldId id="358" r:id="rId23"/>
    <p:sldId id="259" r:id="rId24"/>
    <p:sldId id="265" r:id="rId25"/>
    <p:sldId id="322" r:id="rId26"/>
    <p:sldId id="286" r:id="rId27"/>
    <p:sldId id="318" r:id="rId28"/>
    <p:sldId id="281" r:id="rId29"/>
    <p:sldId id="340" r:id="rId30"/>
    <p:sldId id="342" r:id="rId31"/>
    <p:sldId id="267" r:id="rId32"/>
    <p:sldId id="266" r:id="rId33"/>
    <p:sldId id="341" r:id="rId34"/>
    <p:sldId id="323" r:id="rId35"/>
    <p:sldId id="283" r:id="rId36"/>
    <p:sldId id="317" r:id="rId37"/>
    <p:sldId id="275" r:id="rId38"/>
    <p:sldId id="357" r:id="rId39"/>
    <p:sldId id="277" r:id="rId40"/>
    <p:sldId id="313" r:id="rId41"/>
    <p:sldId id="311" r:id="rId42"/>
    <p:sldId id="329" r:id="rId43"/>
    <p:sldId id="343" r:id="rId44"/>
    <p:sldId id="331" r:id="rId45"/>
    <p:sldId id="301" r:id="rId46"/>
    <p:sldId id="302" r:id="rId47"/>
    <p:sldId id="349" r:id="rId48"/>
    <p:sldId id="303" r:id="rId49"/>
    <p:sldId id="351" r:id="rId50"/>
    <p:sldId id="344" r:id="rId51"/>
    <p:sldId id="354" r:id="rId52"/>
    <p:sldId id="352" r:id="rId53"/>
    <p:sldId id="353" r:id="rId54"/>
    <p:sldId id="348" r:id="rId55"/>
    <p:sldId id="347" r:id="rId56"/>
    <p:sldId id="355" r:id="rId57"/>
    <p:sldId id="356" r:id="rId58"/>
    <p:sldId id="359" r:id="rId59"/>
    <p:sldId id="306" r:id="rId6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013" autoAdjust="0"/>
    <p:restoredTop sz="94668" autoAdjust="0"/>
  </p:normalViewPr>
  <p:slideViewPr>
    <p:cSldViewPr snapToGrid="0">
      <p:cViewPr varScale="1">
        <p:scale>
          <a:sx n="101" d="100"/>
          <a:sy n="101" d="100"/>
        </p:scale>
        <p:origin x="138" y="15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AAB027D2-8E68-4D2E-AAD1-A307883741FB}" type="datetimeFigureOut">
              <a:rPr lang="he-IL" smtClean="0"/>
              <a:t>י"ז/טבת/תשפ"ב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523A7CF-512D-45F4-9433-4F018832F71B}" type="slidenum">
              <a:rPr lang="he-IL" smtClean="0"/>
              <a:t>‹#›</a:t>
            </a:fld>
            <a:endParaRPr lang="he-IL"/>
          </a:p>
        </p:txBody>
      </p:sp>
    </p:spTree>
    <p:extLst>
      <p:ext uri="{BB962C8B-B14F-4D97-AF65-F5344CB8AC3E}">
        <p14:creationId xmlns:p14="http://schemas.microsoft.com/office/powerpoint/2010/main" val="191251588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523A7CF-512D-45F4-9433-4F018832F71B}" type="slidenum">
              <a:rPr lang="he-IL" smtClean="0"/>
              <a:t>45</a:t>
            </a:fld>
            <a:endParaRPr lang="he-IL"/>
          </a:p>
        </p:txBody>
      </p:sp>
    </p:spTree>
    <p:extLst>
      <p:ext uri="{BB962C8B-B14F-4D97-AF65-F5344CB8AC3E}">
        <p14:creationId xmlns:p14="http://schemas.microsoft.com/office/powerpoint/2010/main" val="14587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C523A7CF-512D-45F4-9433-4F018832F71B}" type="slidenum">
              <a:rPr lang="he-IL" smtClean="0"/>
              <a:t>48</a:t>
            </a:fld>
            <a:endParaRPr lang="he-IL"/>
          </a:p>
        </p:txBody>
      </p:sp>
    </p:spTree>
    <p:extLst>
      <p:ext uri="{BB962C8B-B14F-4D97-AF65-F5344CB8AC3E}">
        <p14:creationId xmlns:p14="http://schemas.microsoft.com/office/powerpoint/2010/main" val="3885315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52C5FF-DA9D-4B49-9A62-08ECED6DDDBF}"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316952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ABD4AE-C18A-4DA2-A78F-D19B5D7D4B63}"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977779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57F094-F4D9-4AD7-9046-72C18E904E36}"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706294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609600" y="274639"/>
            <a:ext cx="10972800" cy="5851525"/>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3" name="מציין מיקום של תאריך 2"/>
          <p:cNvSpPr>
            <a:spLocks noGrp="1"/>
          </p:cNvSpPr>
          <p:nvPr>
            <p:ph type="dt" sz="half" idx="10"/>
          </p:nvPr>
        </p:nvSpPr>
        <p:spPr>
          <a:xfrm>
            <a:off x="8737600" y="6245225"/>
            <a:ext cx="2844800" cy="476250"/>
          </a:xfrm>
        </p:spPr>
        <p:txBody>
          <a:bodyPr/>
          <a:lstStyle>
            <a:lvl1pPr>
              <a:defRPr/>
            </a:lvl1pPr>
          </a:lstStyle>
          <a:p>
            <a:pPr>
              <a:defRPr/>
            </a:pPr>
            <a:endParaRPr lang="en-US" altLang="he-IL">
              <a:solidFill>
                <a:prstClr val="black">
                  <a:tint val="75000"/>
                </a:prstClr>
              </a:solidFill>
            </a:endParaRPr>
          </a:p>
        </p:txBody>
      </p:sp>
      <p:sp>
        <p:nvSpPr>
          <p:cNvPr id="4" name="מציין מיקום של כותרת תחתונה 3"/>
          <p:cNvSpPr>
            <a:spLocks noGrp="1"/>
          </p:cNvSpPr>
          <p:nvPr>
            <p:ph type="ftr" sz="quarter" idx="11"/>
          </p:nvPr>
        </p:nvSpPr>
        <p:spPr>
          <a:xfrm>
            <a:off x="4165600" y="6245225"/>
            <a:ext cx="3860800" cy="476250"/>
          </a:xfrm>
        </p:spPr>
        <p:txBody>
          <a:bodyPr/>
          <a:lstStyle>
            <a:lvl1pPr>
              <a:defRPr/>
            </a:lvl1pPr>
          </a:lstStyle>
          <a:p>
            <a:pPr>
              <a:defRPr/>
            </a:pPr>
            <a:endParaRPr lang="en-US" altLang="he-IL">
              <a:solidFill>
                <a:prstClr val="black">
                  <a:tint val="75000"/>
                </a:prstClr>
              </a:solidFill>
            </a:endParaRPr>
          </a:p>
        </p:txBody>
      </p:sp>
      <p:sp>
        <p:nvSpPr>
          <p:cNvPr id="5" name="מציין מיקום של מספר שקופית 4"/>
          <p:cNvSpPr>
            <a:spLocks noGrp="1"/>
          </p:cNvSpPr>
          <p:nvPr>
            <p:ph type="sldNum" sz="quarter" idx="12"/>
          </p:nvPr>
        </p:nvSpPr>
        <p:spPr>
          <a:xfrm>
            <a:off x="609600" y="6245225"/>
            <a:ext cx="2844800" cy="476250"/>
          </a:xfrm>
        </p:spPr>
        <p:txBody>
          <a:bodyPr/>
          <a:lstStyle>
            <a:lvl1pPr>
              <a:defRPr/>
            </a:lvl1pPr>
          </a:lstStyle>
          <a:p>
            <a:pPr>
              <a:defRPr/>
            </a:pPr>
            <a:fld id="{E34FE9DF-3AFC-4871-BEFB-F752596549A3}"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27776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832FB-67CA-4523-9AB0-617B58AC2A2D}"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96219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3D82D7-0FEA-4B74-BCBE-2DEC6626AD22}"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389546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47E0ED-5E6E-4780-9FDB-D35D6EF056CF}"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235507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Content Placeholder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24219FD-2B4B-42C2-9274-432BF5B2E6DC}"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282101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12957F4-E9C5-49A4-B5B9-87644B9E25CA}"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3604559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3FB3D0A-A1F5-4FA4-9512-08B067D80C68}"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1216243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380959-CAA6-40A8-877E-26B04F8AE5BB}"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342928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smtClean="0"/>
              <a:t>לחץ על הסמל כדי להוסיף תמונה</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Date Placeholder 3"/>
          <p:cNvSpPr>
            <a:spLocks noGrp="1"/>
          </p:cNvSpPr>
          <p:nvPr>
            <p:ph type="dt" sz="half" idx="10"/>
          </p:nvPr>
        </p:nvSpPr>
        <p:spPr/>
        <p:txBody>
          <a:bodyPr/>
          <a:lstStyle>
            <a:lvl1pPr>
              <a:defRPr/>
            </a:lvl1pPr>
          </a:lstStyle>
          <a:p>
            <a:pPr>
              <a:defRPr/>
            </a:pPr>
            <a:endParaRPr lang="en-US" altLang="he-IL">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he-IL">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B22CE0-4BE9-483A-93D3-679DDE10DE62}" type="slidenum">
              <a:rPr lang="he-IL" altLang="he-IL">
                <a:solidFill>
                  <a:prstClr val="black">
                    <a:tint val="75000"/>
                  </a:prstClr>
                </a:solidFill>
              </a:rPr>
              <a:pPr>
                <a:defRPr/>
              </a:pPr>
              <a:t>‹#›</a:t>
            </a:fld>
            <a:endParaRPr lang="en-US" altLang="he-IL">
              <a:solidFill>
                <a:prstClr val="black">
                  <a:tint val="75000"/>
                </a:prstClr>
              </a:solidFill>
            </a:endParaRPr>
          </a:p>
        </p:txBody>
      </p:sp>
    </p:spTree>
    <p:extLst>
      <p:ext uri="{BB962C8B-B14F-4D97-AF65-F5344CB8AC3E}">
        <p14:creationId xmlns:p14="http://schemas.microsoft.com/office/powerpoint/2010/main" val="82227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rtl="1" eaLnBrk="1" hangingPunct="1">
              <a:defRPr sz="1200">
                <a:solidFill>
                  <a:schemeClr val="tx1">
                    <a:tint val="75000"/>
                  </a:schemeClr>
                </a:solidFill>
                <a:effectLst>
                  <a:outerShdw blurRad="38100" dist="38100" dir="2700000" algn="tl">
                    <a:srgbClr val="000000">
                      <a:alpha val="43137"/>
                    </a:srgbClr>
                  </a:outerShdw>
                </a:effectLst>
              </a:defRPr>
            </a:lvl1pPr>
          </a:lstStyle>
          <a:p>
            <a:pPr fontAlgn="base">
              <a:spcBef>
                <a:spcPct val="0"/>
              </a:spcBef>
              <a:spcAft>
                <a:spcPct val="0"/>
              </a:spcAft>
              <a:defRPr/>
            </a:pPr>
            <a:endParaRPr lang="en-US" altLang="he-IL" b="1" i="1">
              <a:solidFill>
                <a:prstClr val="black">
                  <a:tint val="75000"/>
                </a:prstClr>
              </a:solidFill>
              <a:latin typeface="Times New Roman" panose="02020603050405020304" pitchFamily="18" charset="0"/>
              <a:cs typeface="Times New Roman" panose="02020603050405020304" pitchFamily="18"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rtl="1" eaLnBrk="1" hangingPunct="1">
              <a:defRPr sz="1200">
                <a:solidFill>
                  <a:schemeClr val="tx1">
                    <a:tint val="75000"/>
                  </a:schemeClr>
                </a:solidFill>
                <a:effectLst>
                  <a:outerShdw blurRad="38100" dist="38100" dir="2700000" algn="tl">
                    <a:srgbClr val="000000">
                      <a:alpha val="43137"/>
                    </a:srgbClr>
                  </a:outerShdw>
                </a:effectLst>
              </a:defRPr>
            </a:lvl1pPr>
          </a:lstStyle>
          <a:p>
            <a:pPr fontAlgn="base">
              <a:spcBef>
                <a:spcPct val="0"/>
              </a:spcBef>
              <a:spcAft>
                <a:spcPct val="0"/>
              </a:spcAft>
              <a:defRPr/>
            </a:pPr>
            <a:endParaRPr lang="en-US" altLang="he-IL" b="1" i="1">
              <a:solidFill>
                <a:prstClr val="black">
                  <a:tint val="75000"/>
                </a:prstClr>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rtl="1" eaLnBrk="1" hangingPunct="1">
              <a:defRPr sz="1200" smtClean="0">
                <a:solidFill>
                  <a:schemeClr val="tx1">
                    <a:tint val="75000"/>
                  </a:schemeClr>
                </a:solidFill>
                <a:effectLst>
                  <a:outerShdw blurRad="38100" dist="38100" dir="2700000" algn="tl">
                    <a:srgbClr val="000000">
                      <a:alpha val="43137"/>
                    </a:srgbClr>
                  </a:outerShdw>
                </a:effectLst>
              </a:defRPr>
            </a:lvl1pPr>
          </a:lstStyle>
          <a:p>
            <a:pPr fontAlgn="base">
              <a:spcBef>
                <a:spcPct val="0"/>
              </a:spcBef>
              <a:spcAft>
                <a:spcPct val="0"/>
              </a:spcAft>
              <a:defRPr/>
            </a:pPr>
            <a:fld id="{C45BB354-08B7-4E70-ACE6-92BE3243D1FD}" type="slidenum">
              <a:rPr lang="he-IL" altLang="he-IL" b="1" i="1">
                <a:solidFill>
                  <a:prstClr val="black">
                    <a:tint val="75000"/>
                  </a:prstClr>
                </a:solidFill>
                <a:latin typeface="Times New Roman" panose="02020603050405020304" pitchFamily="18" charset="0"/>
                <a:cs typeface="Times New Roman" panose="02020603050405020304" pitchFamily="18" charset="0"/>
              </a:rPr>
              <a:pPr fontAlgn="base">
                <a:spcBef>
                  <a:spcPct val="0"/>
                </a:spcBef>
                <a:spcAft>
                  <a:spcPct val="0"/>
                </a:spcAft>
                <a:defRPr/>
              </a:pPr>
              <a:t>‹#›</a:t>
            </a:fld>
            <a:endParaRPr lang="en-US" altLang="he-IL" b="1" i="1">
              <a:solidFill>
                <a:prstClr val="black">
                  <a:tint val="7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2266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1" fontAlgn="base">
        <a:lnSpc>
          <a:spcPct val="90000"/>
        </a:lnSpc>
        <a:spcBef>
          <a:spcPct val="0"/>
        </a:spcBef>
        <a:spcAft>
          <a:spcPct val="0"/>
        </a:spcAft>
        <a:defRPr sz="4400" kern="1200">
          <a:solidFill>
            <a:schemeClr val="tx1"/>
          </a:solidFill>
          <a:latin typeface="+mj-lt"/>
          <a:ea typeface="+mj-ea"/>
          <a:cs typeface="+mj-cs"/>
        </a:defRPr>
      </a:lvl1pPr>
      <a:lvl2pPr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2pPr>
      <a:lvl3pPr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3pPr>
      <a:lvl4pPr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4pPr>
      <a:lvl5pPr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5pPr>
      <a:lvl6pPr marL="457200"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6pPr>
      <a:lvl7pPr marL="914400"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7pPr>
      <a:lvl8pPr marL="1371600"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8pPr>
      <a:lvl9pPr marL="1828800" algn="l"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9pPr>
    </p:titleStyle>
    <p:bodyStyle>
      <a:lvl1pPr marL="228600" indent="-228600" algn="r" rtl="1"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www.biblical-art.com/biblicalsubject.asp?id_biblicalsubject=608&amp;pagenum=1" TargetMode="External"/><Relationship Id="rId3" Type="http://schemas.openxmlformats.org/officeDocument/2006/relationships/hyperlink" Target="http://commons.wikimedia/Transfiguration" TargetMode="External"/><Relationship Id="rId7" Type="http://schemas.openxmlformats.org/officeDocument/2006/relationships/hyperlink" Target="http://commons.wikimedia.org/wiki/File:Berg_Tabor_BW_6.JPG" TargetMode="External"/><Relationship Id="rId2" Type="http://schemas.openxmlformats.org/officeDocument/2006/relationships/hyperlink" Target="http://www.wga.hu/frames-e.html?/html/d/duccio/buoninse/maesta/predel_v/pre_v_h.html" TargetMode="External"/><Relationship Id="rId1" Type="http://schemas.openxmlformats.org/officeDocument/2006/relationships/slideLayout" Target="../slideLayouts/slideLayout2.xml"/><Relationship Id="rId6" Type="http://schemas.openxmlformats.org/officeDocument/2006/relationships/hyperlink" Target="http://he.wikipedia.org/wiki/%D7%94%D7%94%D7%A9%D7%AA%D7%A0%D7%95%D7%AA" TargetMode="External"/><Relationship Id="rId5" Type="http://schemas.openxmlformats.org/officeDocument/2006/relationships/hyperlink" Target="http://www.artcyclopedia.com/scripts/tsearch.pl?t=Transfiguration&amp;type=2" TargetMode="External"/><Relationship Id="rId10" Type="http://schemas.openxmlformats.org/officeDocument/2006/relationships/hyperlink" Target="http://assaffeller.com/" TargetMode="External"/><Relationship Id="rId4" Type="http://schemas.openxmlformats.org/officeDocument/2006/relationships/hyperlink" Target="http://images.google.co.il/images?hl=iw&amp;rlz=1T4GGLJ_iwIL290IL290&amp;um=1&amp;q=Transfiguration&amp;sa=N&amp;start=20&amp;ndsp=20" TargetMode="External"/><Relationship Id="rId9"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0" y="0"/>
            <a:ext cx="9087205" cy="6858000"/>
          </a:xfrm>
          <a:prstGeom prst="rect">
            <a:avLst/>
          </a:prstGeom>
        </p:spPr>
      </p:pic>
      <p:pic>
        <p:nvPicPr>
          <p:cNvPr id="4" name="תמונה 3"/>
          <p:cNvPicPr>
            <a:picLocks noChangeAspect="1"/>
          </p:cNvPicPr>
          <p:nvPr/>
        </p:nvPicPr>
        <p:blipFill>
          <a:blip r:embed="rId4"/>
          <a:stretch>
            <a:fillRect/>
          </a:stretch>
        </p:blipFill>
        <p:spPr>
          <a:xfrm>
            <a:off x="10746400" y="0"/>
            <a:ext cx="1292464" cy="835224"/>
          </a:xfrm>
          <a:prstGeom prst="rect">
            <a:avLst/>
          </a:prstGeom>
        </p:spPr>
      </p:pic>
      <p:sp>
        <p:nvSpPr>
          <p:cNvPr id="5" name="מלבן 4"/>
          <p:cNvSpPr/>
          <p:nvPr/>
        </p:nvSpPr>
        <p:spPr>
          <a:xfrm>
            <a:off x="8977715" y="6188894"/>
            <a:ext cx="3348930" cy="738664"/>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Giovanni </a:t>
            </a:r>
            <a:r>
              <a:rPr lang="en-US" sz="1400" b="1" i="1" dirty="0" smtClean="0">
                <a:solidFill>
                  <a:schemeClr val="bg1"/>
                </a:solidFill>
                <a:latin typeface="Times New Roman" panose="02020603050405020304" pitchFamily="18" charset="0"/>
                <a:cs typeface="Times New Roman" panose="02020603050405020304" pitchFamily="18" charset="0"/>
              </a:rPr>
              <a:t>Bellini</a:t>
            </a: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a:t>
            </a:r>
            <a:r>
              <a:rPr lang="en-US" sz="1400" b="1" i="1" dirty="0">
                <a:solidFill>
                  <a:schemeClr val="bg1"/>
                </a:solidFill>
                <a:latin typeface="Times New Roman" panose="02020603050405020304" pitchFamily="18" charset="0"/>
                <a:cs typeface="Times New Roman" panose="02020603050405020304" pitchFamily="18" charset="0"/>
              </a:rPr>
              <a:t>c. </a:t>
            </a:r>
            <a:r>
              <a:rPr lang="en-US" sz="1400" b="1" i="1" dirty="0" smtClean="0">
                <a:solidFill>
                  <a:schemeClr val="bg1"/>
                </a:solidFill>
                <a:latin typeface="Times New Roman" panose="02020603050405020304" pitchFamily="18" charset="0"/>
                <a:cs typeface="Times New Roman" panose="02020603050405020304" pitchFamily="18" charset="0"/>
              </a:rPr>
              <a:t>1487</a:t>
            </a:r>
            <a:endParaRPr lang="en-US" sz="1400" b="1" i="1" dirty="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National Museum of </a:t>
            </a:r>
            <a:r>
              <a:rPr lang="en-US" sz="1400" b="1" i="1" dirty="0" err="1" smtClean="0">
                <a:solidFill>
                  <a:schemeClr val="bg1"/>
                </a:solidFill>
                <a:latin typeface="Times New Roman" panose="02020603050405020304" pitchFamily="18" charset="0"/>
                <a:cs typeface="Times New Roman" panose="02020603050405020304" pitchFamily="18" charset="0"/>
              </a:rPr>
              <a:t>Capodimonte</a:t>
            </a:r>
            <a:r>
              <a:rPr lang="en-US" sz="1400" b="1" i="1" dirty="0" smtClean="0">
                <a:solidFill>
                  <a:schemeClr val="bg1"/>
                </a:solidFill>
                <a:latin typeface="Times New Roman" panose="02020603050405020304" pitchFamily="18" charset="0"/>
                <a:cs typeface="Times New Roman" panose="02020603050405020304" pitchFamily="18" charset="0"/>
              </a:rPr>
              <a:t>, Naples</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6" name="מלבן 5"/>
          <p:cNvSpPr/>
          <p:nvPr/>
        </p:nvSpPr>
        <p:spPr>
          <a:xfrm>
            <a:off x="7235221" y="776585"/>
            <a:ext cx="4865307" cy="923330"/>
          </a:xfrm>
          <a:prstGeom prst="rect">
            <a:avLst/>
          </a:prstGeom>
          <a:noFill/>
        </p:spPr>
        <p:txBody>
          <a:bodyPr wrap="none" lIns="91440" tIns="45720" rIns="91440" bIns="45720">
            <a:spAutoFit/>
          </a:bodyPr>
          <a:lstStyle/>
          <a:p>
            <a:pPr algn="ctr"/>
            <a:r>
              <a:rPr lang="en-US" sz="5400" b="1" cap="none" spc="0" dirty="0" smtClean="0">
                <a:ln w="10160">
                  <a:solidFill>
                    <a:schemeClr val="bg1"/>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Transfiguration</a:t>
            </a:r>
            <a:endParaRPr lang="he-IL" sz="5400" b="1" cap="none" spc="0" dirty="0">
              <a:ln w="10160">
                <a:solidFill>
                  <a:schemeClr val="bg1"/>
                </a:solidFill>
                <a:prstDash val="solid"/>
              </a:ln>
              <a:blipFill dpi="0" rotWithShape="1">
                <a:blip r:embed="rId5">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588784795"/>
      </p:ext>
    </p:extLst>
  </p:cSld>
  <p:clrMapOvr>
    <a:masterClrMapping/>
  </p:clrMapOvr>
  <p:transition>
    <p:sndAc>
      <p:stSnd loop="1">
        <p:snd r:embed="rId2" name="07 Track 7.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4" name="Rectangle 6"/>
          <p:cNvSpPr>
            <a:spLocks noChangeArrowheads="1"/>
          </p:cNvSpPr>
          <p:nvPr/>
        </p:nvSpPr>
        <p:spPr bwMode="auto">
          <a:xfrm>
            <a:off x="5791200" y="6119336"/>
            <a:ext cx="39243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Fra Angelico </a:t>
            </a:r>
            <a:endParaRPr lang="he-IL" altLang="he-IL" sz="1400" b="1" i="1" dirty="0">
              <a:solidFill>
                <a:prstClr val="white"/>
              </a:solidFill>
              <a:latin typeface="Times New Roman" panose="02020603050405020304" pitchFamily="18" charset="0"/>
              <a:cs typeface="Times New Roman" panose="02020603050405020304" pitchFamily="18" charset="0"/>
            </a:endParaRPr>
          </a:p>
          <a:p>
            <a:pPr algn="l" fontAlgn="base">
              <a:spcBef>
                <a:spcPct val="0"/>
              </a:spcBef>
              <a:spcAft>
                <a:spcPct val="0"/>
              </a:spcAft>
              <a:defRPr/>
            </a:pPr>
            <a:r>
              <a:rPr lang="de-DE" altLang="he-IL" sz="1400" b="1" i="1" dirty="0" smtClean="0">
                <a:solidFill>
                  <a:prstClr val="white"/>
                </a:solidFill>
                <a:latin typeface="Times New Roman" panose="02020603050405020304" pitchFamily="18" charset="0"/>
                <a:cs typeface="Times New Roman" panose="02020603050405020304" pitchFamily="18" charset="0"/>
              </a:rPr>
              <a:t>Transfiguratio Domini</a:t>
            </a:r>
            <a:r>
              <a:rPr lang="en-US" altLang="he-IL" sz="1400" b="1" i="1" dirty="0" smtClean="0">
                <a:solidFill>
                  <a:prstClr val="white"/>
                </a:solidFill>
                <a:latin typeface="Times New Roman" panose="02020603050405020304" pitchFamily="18" charset="0"/>
                <a:cs typeface="Times New Roman" panose="02020603050405020304" pitchFamily="18" charset="0"/>
              </a:rPr>
              <a:t>,  </a:t>
            </a:r>
            <a:r>
              <a:rPr lang="he-IL" altLang="he-IL" sz="1400" b="1" i="1" dirty="0" smtClean="0">
                <a:solidFill>
                  <a:prstClr val="white"/>
                </a:solidFill>
                <a:latin typeface="Times New Roman" panose="02020603050405020304" pitchFamily="18" charset="0"/>
                <a:cs typeface="Times New Roman" panose="02020603050405020304" pitchFamily="18" charset="0"/>
              </a:rPr>
              <a:t>c</a:t>
            </a:r>
            <a:r>
              <a:rPr lang="en-US" altLang="he-IL" sz="1400" b="1" i="1" dirty="0" smtClean="0">
                <a:solidFill>
                  <a:prstClr val="white"/>
                </a:solidFill>
                <a:latin typeface="Times New Roman" panose="02020603050405020304" pitchFamily="18" charset="0"/>
                <a:cs typeface="Times New Roman" panose="02020603050405020304" pitchFamily="18" charset="0"/>
              </a:rPr>
              <a:t>.1437-1446</a:t>
            </a:r>
            <a:endParaRPr lang="he-IL" altLang="he-IL" sz="1400" b="1" i="1" dirty="0" smtClean="0">
              <a:solidFill>
                <a:prstClr val="white"/>
              </a:solidFill>
              <a:latin typeface="Times New Roman" panose="02020603050405020304" pitchFamily="18" charset="0"/>
              <a:cs typeface="Times New Roman" panose="02020603050405020304" pitchFamily="18" charset="0"/>
            </a:endParaRPr>
          </a:p>
          <a:p>
            <a:pPr algn="l" fontAlgn="base">
              <a:spcBef>
                <a:spcPct val="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Museo </a:t>
            </a:r>
            <a:r>
              <a:rPr lang="en-US" altLang="he-IL" sz="1400" b="1" i="1" dirty="0">
                <a:solidFill>
                  <a:prstClr val="white"/>
                </a:solidFill>
                <a:latin typeface="Times New Roman" panose="02020603050405020304" pitchFamily="18" charset="0"/>
                <a:cs typeface="Times New Roman" panose="02020603050405020304" pitchFamily="18" charset="0"/>
              </a:rPr>
              <a:t>San </a:t>
            </a:r>
            <a:r>
              <a:rPr lang="en-US" altLang="he-IL" sz="1400" b="1" i="1" dirty="0" smtClean="0">
                <a:solidFill>
                  <a:prstClr val="white"/>
                </a:solidFill>
                <a:latin typeface="Times New Roman" panose="02020603050405020304" pitchFamily="18" charset="0"/>
                <a:cs typeface="Times New Roman" panose="02020603050405020304" pitchFamily="18" charset="0"/>
              </a:rPr>
              <a:t>Marco, Florence</a:t>
            </a:r>
            <a:r>
              <a:rPr lang="he-IL" altLang="he-IL" sz="1400" b="1" i="1" dirty="0" smtClean="0">
                <a:solidFill>
                  <a:prstClr val="white"/>
                </a:solidFill>
                <a:latin typeface="Times New Roman" panose="02020603050405020304" pitchFamily="18" charset="0"/>
                <a:cs typeface="Times New Roman" panose="02020603050405020304" pitchFamily="18" charset="0"/>
              </a:rPr>
              <a:t> </a:t>
            </a:r>
          </a:p>
        </p:txBody>
      </p:sp>
      <p:pic>
        <p:nvPicPr>
          <p:cNvPr id="2" name="תמונה 1"/>
          <p:cNvPicPr>
            <a:picLocks noChangeAspect="1"/>
          </p:cNvPicPr>
          <p:nvPr/>
        </p:nvPicPr>
        <p:blipFill>
          <a:blip r:embed="rId2"/>
          <a:stretch>
            <a:fillRect/>
          </a:stretch>
        </p:blipFill>
        <p:spPr>
          <a:xfrm>
            <a:off x="0" y="0"/>
            <a:ext cx="5775158" cy="6858000"/>
          </a:xfrm>
          <a:prstGeom prst="rect">
            <a:avLst/>
          </a:prstGeom>
        </p:spPr>
      </p:pic>
      <p:sp>
        <p:nvSpPr>
          <p:cNvPr id="5" name="מלבן 4"/>
          <p:cNvSpPr/>
          <p:nvPr/>
        </p:nvSpPr>
        <p:spPr>
          <a:xfrm>
            <a:off x="7477125" y="972437"/>
            <a:ext cx="3771900" cy="1828193"/>
          </a:xfrm>
          <a:prstGeom prst="rect">
            <a:avLst/>
          </a:prstGeom>
        </p:spPr>
        <p:txBody>
          <a:bodyPr wrap="square">
            <a:spAutoFit/>
          </a:bodyPr>
          <a:lstStyle/>
          <a:p>
            <a:pPr lvl="0" fontAlgn="base">
              <a:lnSpc>
                <a:spcPct val="150000"/>
              </a:lnSpc>
              <a:spcBef>
                <a:spcPct val="20000"/>
              </a:spcBef>
              <a:spcAft>
                <a:spcPct val="0"/>
              </a:spcAft>
              <a:defRPr/>
            </a:pP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ההשואה של ישוע במעמד הטרנספיגורציה  לשמש , </a:t>
            </a:r>
          </a:p>
          <a:p>
            <a:pPr lvl="0" fontAlgn="base">
              <a:lnSpc>
                <a:spcPct val="150000"/>
              </a:lnSpc>
              <a:spcBef>
                <a:spcPct val="20000"/>
              </a:spcBef>
              <a:spcAft>
                <a:spcPct val="0"/>
              </a:spcAft>
              <a:defRPr/>
            </a:pP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ביוונית: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הוס</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הו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הליוס</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דהיינו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כשמש,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כמופיע  בברית החדשה היא מעניינת, בהתייחס לעובדה שבאימפריה הרומית הפולחן לישוע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החליף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בתקופת קונסטנטינוס את פולחן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'השמש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הבלתי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מנוצחת'</a:t>
            </a:r>
          </a:p>
          <a:p>
            <a:pPr lvl="0" fontAlgn="base">
              <a:lnSpc>
                <a:spcPct val="150000"/>
              </a:lnSpc>
              <a:spcBef>
                <a:spcPct val="20000"/>
              </a:spcBef>
              <a:spcAft>
                <a:spcPct val="0"/>
              </a:spcAft>
              <a:defRPr/>
            </a:pPr>
            <a:r>
              <a:rPr lang="en-US"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sol </a:t>
            </a:r>
            <a:r>
              <a:rPr lang="en-US" alt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invictus</a:t>
            </a:r>
            <a:r>
              <a:rPr lang="en-US"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en-US" alt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80980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266895" y="180975"/>
            <a:ext cx="7839380" cy="5915025"/>
          </a:xfrm>
          <a:prstGeom prst="rect">
            <a:avLst/>
          </a:prstGeom>
          <a:ln>
            <a:solidFill>
              <a:schemeClr val="bg1"/>
            </a:solidFill>
          </a:ln>
        </p:spPr>
      </p:pic>
      <p:sp>
        <p:nvSpPr>
          <p:cNvPr id="12294" name="Rectangle 6"/>
          <p:cNvSpPr>
            <a:spLocks noChangeArrowheads="1"/>
          </p:cNvSpPr>
          <p:nvPr/>
        </p:nvSpPr>
        <p:spPr bwMode="auto">
          <a:xfrm>
            <a:off x="4171949" y="5527675"/>
            <a:ext cx="8181975" cy="15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20000"/>
              </a:spcBef>
              <a:spcAft>
                <a:spcPct val="0"/>
              </a:spcAft>
              <a:defRPr/>
            </a:pPr>
            <a:endParaRPr lang="en-US" altLang="he-IL" sz="1400" b="1" i="1" dirty="0">
              <a:solidFill>
                <a:prstClr val="white"/>
              </a:solidFill>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endParaRPr lang="en-US" altLang="he-IL" sz="1400" b="1" i="1" dirty="0">
              <a:solidFill>
                <a:prstClr val="white"/>
              </a:solidFill>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Giovanni Bellini </a:t>
            </a:r>
          </a:p>
          <a:p>
            <a:pPr algn="l" rtl="0" fontAlgn="base">
              <a:spcBef>
                <a:spcPct val="2000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Transfiguration </a:t>
            </a:r>
            <a:r>
              <a:rPr lang="en-US" altLang="he-IL" sz="1400" b="1" i="1" dirty="0">
                <a:solidFill>
                  <a:prstClr val="white"/>
                </a:solidFill>
                <a:latin typeface="Times New Roman" panose="02020603050405020304" pitchFamily="18" charset="0"/>
                <a:cs typeface="Times New Roman" panose="02020603050405020304" pitchFamily="18" charset="0"/>
              </a:rPr>
              <a:t>of </a:t>
            </a:r>
            <a:r>
              <a:rPr lang="en-US" altLang="he-IL" sz="1400" b="1" i="1" dirty="0" smtClean="0">
                <a:solidFill>
                  <a:prstClr val="white"/>
                </a:solidFill>
                <a:latin typeface="Times New Roman" panose="02020603050405020304" pitchFamily="18" charset="0"/>
                <a:cs typeface="Times New Roman" panose="02020603050405020304" pitchFamily="18" charset="0"/>
              </a:rPr>
              <a:t>Christ, c</a:t>
            </a:r>
            <a:r>
              <a:rPr lang="en-US"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smtClean="0">
                <a:solidFill>
                  <a:prstClr val="white"/>
                </a:solidFill>
                <a:latin typeface="Times New Roman" panose="02020603050405020304" pitchFamily="18" charset="0"/>
                <a:cs typeface="Times New Roman" panose="02020603050405020304" pitchFamily="18" charset="0"/>
              </a:rPr>
              <a:t>1487</a:t>
            </a:r>
          </a:p>
          <a:p>
            <a:pPr algn="l" rtl="0" fontAlgn="base">
              <a:spcBef>
                <a:spcPct val="2000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Museo </a:t>
            </a:r>
            <a:r>
              <a:rPr lang="en-US" altLang="he-IL" sz="1400" b="1" i="1" dirty="0">
                <a:solidFill>
                  <a:prstClr val="white"/>
                </a:solidFill>
                <a:latin typeface="Times New Roman" panose="02020603050405020304" pitchFamily="18" charset="0"/>
                <a:cs typeface="Times New Roman" panose="02020603050405020304" pitchFamily="18" charset="0"/>
              </a:rPr>
              <a:t>Nazionale di </a:t>
            </a:r>
            <a:r>
              <a:rPr lang="en-US" altLang="he-IL" sz="1400" b="1" i="1" dirty="0" err="1">
                <a:solidFill>
                  <a:prstClr val="white"/>
                </a:solidFill>
                <a:latin typeface="Times New Roman" panose="02020603050405020304" pitchFamily="18" charset="0"/>
                <a:cs typeface="Times New Roman" panose="02020603050405020304" pitchFamily="18" charset="0"/>
              </a:rPr>
              <a:t>Capodimonte</a:t>
            </a:r>
            <a:r>
              <a:rPr lang="en-US" altLang="he-IL" sz="1400" b="1" i="1" dirty="0">
                <a:solidFill>
                  <a:prstClr val="white"/>
                </a:solidFill>
                <a:latin typeface="Times New Roman" panose="02020603050405020304" pitchFamily="18" charset="0"/>
                <a:cs typeface="Times New Roman" panose="02020603050405020304" pitchFamily="18" charset="0"/>
              </a:rPr>
              <a:t>, Naples</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4" name="תמונה 3"/>
          <p:cNvPicPr>
            <a:picLocks noChangeAspect="1"/>
          </p:cNvPicPr>
          <p:nvPr/>
        </p:nvPicPr>
        <p:blipFill>
          <a:blip r:embed="rId3"/>
          <a:stretch>
            <a:fillRect/>
          </a:stretch>
        </p:blipFill>
        <p:spPr>
          <a:xfrm>
            <a:off x="163247" y="171450"/>
            <a:ext cx="4019696" cy="5934075"/>
          </a:xfrm>
          <a:prstGeom prst="rect">
            <a:avLst/>
          </a:prstGeom>
          <a:ln>
            <a:solidFill>
              <a:schemeClr val="bg1"/>
            </a:solidFill>
          </a:ln>
        </p:spPr>
      </p:pic>
      <p:sp>
        <p:nvSpPr>
          <p:cNvPr id="5" name="מלבן 4"/>
          <p:cNvSpPr/>
          <p:nvPr/>
        </p:nvSpPr>
        <p:spPr>
          <a:xfrm>
            <a:off x="114300" y="6052108"/>
            <a:ext cx="6096000" cy="1040285"/>
          </a:xfrm>
          <a:prstGeom prst="rect">
            <a:avLst/>
          </a:prstGeom>
        </p:spPr>
        <p:txBody>
          <a:bodyPr>
            <a:spAutoFit/>
          </a:bodyPr>
          <a:lstStyle/>
          <a:p>
            <a:pPr algn="l" rtl="0" fontAlgn="base">
              <a:spcBef>
                <a:spcPct val="2000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Giovanni Bellini </a:t>
            </a:r>
          </a:p>
          <a:p>
            <a:pPr algn="l" rtl="0" fontAlgn="base">
              <a:spcBef>
                <a:spcPct val="2000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Transfiguration of Christ, c. </a:t>
            </a:r>
            <a:r>
              <a:rPr lang="en-US" altLang="he-IL" sz="1400" b="1" i="1" dirty="0" smtClean="0">
                <a:solidFill>
                  <a:prstClr val="white"/>
                </a:solidFill>
                <a:latin typeface="Times New Roman" panose="02020603050405020304" pitchFamily="18" charset="0"/>
                <a:cs typeface="Times New Roman" panose="02020603050405020304" pitchFamily="18" charset="0"/>
              </a:rPr>
              <a:t>1455</a:t>
            </a:r>
            <a:endParaRPr lang="en-US" altLang="he-IL" sz="1400" b="1" i="1" dirty="0">
              <a:solidFill>
                <a:prstClr val="white"/>
              </a:solidFill>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Museo </a:t>
            </a:r>
            <a:r>
              <a:rPr lang="en-US" altLang="he-IL" sz="1400" b="1" i="1" dirty="0" err="1">
                <a:solidFill>
                  <a:prstClr val="white"/>
                </a:solidFill>
                <a:latin typeface="Times New Roman" panose="02020603050405020304" pitchFamily="18" charset="0"/>
                <a:cs typeface="Times New Roman" panose="02020603050405020304" pitchFamily="18" charset="0"/>
              </a:rPr>
              <a:t>Correr</a:t>
            </a:r>
            <a:r>
              <a:rPr lang="en-US" altLang="he-IL" sz="1400" b="1" i="1" dirty="0">
                <a:solidFill>
                  <a:prstClr val="white"/>
                </a:solidFill>
                <a:latin typeface="Times New Roman" panose="02020603050405020304" pitchFamily="18" charset="0"/>
                <a:cs typeface="Times New Roman" panose="02020603050405020304" pitchFamily="18" charset="0"/>
              </a:rPr>
              <a:t>, Venice</a:t>
            </a:r>
            <a:r>
              <a:rPr lang="he-IL" altLang="he-IL" sz="1400" b="1" i="1" dirty="0" smtClean="0">
                <a:solidFill>
                  <a:prstClr val="white"/>
                </a:solidFill>
                <a:latin typeface="Times New Roman" panose="02020603050405020304" pitchFamily="18" charset="0"/>
                <a:cs typeface="Times New Roman" panose="02020603050405020304" pitchFamily="18" charset="0"/>
              </a:rPr>
              <a:t/>
            </a:r>
            <a:br>
              <a:rPr lang="he-IL" altLang="he-IL" sz="1400" b="1" i="1" dirty="0" smtClean="0">
                <a:solidFill>
                  <a:prstClr val="white"/>
                </a:solidFill>
                <a:latin typeface="Times New Roman" panose="02020603050405020304" pitchFamily="18" charset="0"/>
                <a:cs typeface="Times New Roman" panose="02020603050405020304" pitchFamily="18" charset="0"/>
              </a:rPr>
            </a:b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1126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4872469" cy="6858000"/>
          </a:xfrm>
          <a:prstGeom prst="rect">
            <a:avLst/>
          </a:prstGeom>
        </p:spPr>
      </p:pic>
      <p:sp>
        <p:nvSpPr>
          <p:cNvPr id="4" name="מלבן 3"/>
          <p:cNvSpPr/>
          <p:nvPr/>
        </p:nvSpPr>
        <p:spPr>
          <a:xfrm>
            <a:off x="4838700" y="5976461"/>
            <a:ext cx="6096000" cy="738664"/>
          </a:xfrm>
          <a:prstGeom prst="rect">
            <a:avLst/>
          </a:prstGeom>
        </p:spPr>
        <p:txBody>
          <a:bodyPr>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Maestro </a:t>
            </a:r>
            <a:r>
              <a:rPr lang="en-US" sz="1400" b="1" i="1" dirty="0" err="1">
                <a:solidFill>
                  <a:schemeClr val="bg1"/>
                </a:solidFill>
                <a:latin typeface="Times New Roman" panose="02020603050405020304" pitchFamily="18" charset="0"/>
                <a:cs typeface="Times New Roman" panose="02020603050405020304" pitchFamily="18" charset="0"/>
              </a:rPr>
              <a:t>Bartolomé</a:t>
            </a:r>
            <a:r>
              <a:rPr lang="en-US" sz="1400" b="1" i="1" dirty="0">
                <a:solidFill>
                  <a:schemeClr val="bg1"/>
                </a:solidFill>
                <a:latin typeface="Times New Roman" panose="02020603050405020304" pitchFamily="18" charset="0"/>
                <a:cs typeface="Times New Roman" panose="02020603050405020304" pitchFamily="18" charset="0"/>
              </a:rPr>
              <a:t> and </a:t>
            </a:r>
            <a:r>
              <a:rPr lang="en-US" sz="1400" b="1" i="1" dirty="0" smtClean="0">
                <a:solidFill>
                  <a:schemeClr val="bg1"/>
                </a:solidFill>
                <a:latin typeface="Times New Roman" panose="02020603050405020304" pitchFamily="18" charset="0"/>
                <a:cs typeface="Times New Roman" panose="02020603050405020304" pitchFamily="18" charset="0"/>
              </a:rPr>
              <a:t>workshop</a:t>
            </a: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1480-1488</a:t>
            </a:r>
          </a:p>
          <a:p>
            <a:pPr algn="l"/>
            <a:r>
              <a:rPr lang="en-US" sz="1400" b="1" i="1" dirty="0" smtClean="0">
                <a:solidFill>
                  <a:schemeClr val="bg1"/>
                </a:solidFill>
                <a:latin typeface="Times New Roman" panose="02020603050405020304" pitchFamily="18" charset="0"/>
                <a:cs typeface="Times New Roman" panose="02020603050405020304" pitchFamily="18" charset="0"/>
              </a:rPr>
              <a:t>University </a:t>
            </a:r>
            <a:r>
              <a:rPr lang="en-US" sz="1400" b="1" i="1" dirty="0">
                <a:solidFill>
                  <a:schemeClr val="bg1"/>
                </a:solidFill>
                <a:latin typeface="Times New Roman" panose="02020603050405020304" pitchFamily="18" charset="0"/>
                <a:cs typeface="Times New Roman" panose="02020603050405020304" pitchFamily="18" charset="0"/>
              </a:rPr>
              <a:t>of Arizona Museum of Art </a:t>
            </a:r>
            <a:r>
              <a:rPr lang="en-US" sz="1400" b="1" i="1" dirty="0" smtClean="0">
                <a:solidFill>
                  <a:schemeClr val="bg1"/>
                </a:solidFill>
                <a:latin typeface="Times New Roman" panose="02020603050405020304" pitchFamily="18" charset="0"/>
                <a:cs typeface="Times New Roman" panose="02020603050405020304" pitchFamily="18" charset="0"/>
              </a:rPr>
              <a:t>, Tucson</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7102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t="3611"/>
          <a:stretch/>
        </p:blipFill>
        <p:spPr>
          <a:xfrm>
            <a:off x="0" y="0"/>
            <a:ext cx="5778621" cy="6858000"/>
          </a:xfrm>
          <a:prstGeom prst="rect">
            <a:avLst/>
          </a:prstGeom>
        </p:spPr>
      </p:pic>
      <p:sp>
        <p:nvSpPr>
          <p:cNvPr id="5" name="מלבן 4"/>
          <p:cNvSpPr/>
          <p:nvPr/>
        </p:nvSpPr>
        <p:spPr>
          <a:xfrm>
            <a:off x="5772149" y="6119336"/>
            <a:ext cx="5057775" cy="738664"/>
          </a:xfrm>
          <a:prstGeom prst="rect">
            <a:avLst/>
          </a:prstGeom>
        </p:spPr>
        <p:txBody>
          <a:bodyPr wrap="square">
            <a:spAutoFit/>
          </a:bodyPr>
          <a:lstStyle/>
          <a:p>
            <a:pPr algn="l"/>
            <a:r>
              <a:rPr lang="it-IT" sz="1400" b="1" i="1" dirty="0">
                <a:solidFill>
                  <a:schemeClr val="bg1"/>
                </a:solidFill>
                <a:latin typeface="Times New Roman" panose="02020603050405020304" pitchFamily="18" charset="0"/>
                <a:cs typeface="Times New Roman" panose="02020603050405020304" pitchFamily="18" charset="0"/>
              </a:rPr>
              <a:t>Pietro </a:t>
            </a:r>
            <a:r>
              <a:rPr lang="it-IT" sz="1400" b="1" i="1" dirty="0" smtClean="0">
                <a:solidFill>
                  <a:schemeClr val="bg1"/>
                </a:solidFill>
                <a:latin typeface="Times New Roman" panose="02020603050405020304" pitchFamily="18" charset="0"/>
                <a:cs typeface="Times New Roman" panose="02020603050405020304" pitchFamily="18" charset="0"/>
              </a:rPr>
              <a:t>Perugino</a:t>
            </a:r>
          </a:p>
          <a:p>
            <a:pPr algn="l"/>
            <a:r>
              <a:rPr lang="it-IT" sz="1400" b="1" i="1" dirty="0">
                <a:solidFill>
                  <a:schemeClr val="bg1"/>
                </a:solidFill>
                <a:latin typeface="Times New Roman" panose="02020603050405020304" pitchFamily="18" charset="0"/>
                <a:cs typeface="Times New Roman" panose="02020603050405020304" pitchFamily="18" charset="0"/>
              </a:rPr>
              <a:t>Trasfigurazione, between 1496 and 1500 </a:t>
            </a:r>
          </a:p>
          <a:p>
            <a:pPr algn="l"/>
            <a:r>
              <a:rPr lang="it-IT" sz="1400" b="1" i="1" dirty="0">
                <a:solidFill>
                  <a:schemeClr val="bg1"/>
                </a:solidFill>
                <a:latin typeface="Times New Roman" panose="02020603050405020304" pitchFamily="18" charset="0"/>
                <a:cs typeface="Times New Roman" panose="02020603050405020304" pitchFamily="18" charset="0"/>
              </a:rPr>
              <a:t>Collegio del Cambio, Perugia </a:t>
            </a:r>
          </a:p>
        </p:txBody>
      </p:sp>
      <p:sp>
        <p:nvSpPr>
          <p:cNvPr id="2" name="מלבן 1"/>
          <p:cNvSpPr/>
          <p:nvPr/>
        </p:nvSpPr>
        <p:spPr>
          <a:xfrm>
            <a:off x="7989373" y="1615559"/>
            <a:ext cx="2964273" cy="516360"/>
          </a:xfrm>
          <a:prstGeom prst="rect">
            <a:avLst/>
          </a:prstGeom>
        </p:spPr>
        <p:txBody>
          <a:bodyPr wrap="none">
            <a:spAutoFit/>
          </a:bodyPr>
          <a:lstStyle/>
          <a:p>
            <a:r>
              <a:rPr lang="pt-BR" sz="1200" b="1" dirty="0">
                <a:solidFill>
                  <a:schemeClr val="bg1"/>
                </a:solidFill>
                <a:latin typeface="Tahoma" panose="020B0604030504040204" pitchFamily="34" charset="0"/>
                <a:ea typeface="Tahoma" panose="020B0604030504040204" pitchFamily="34" charset="0"/>
                <a:cs typeface="Tahoma" panose="020B0604030504040204" pitchFamily="34" charset="0"/>
              </a:rPr>
              <a:t>DOMINE BONUM EST NOS HIC </a:t>
            </a:r>
            <a:r>
              <a:rPr lang="pt-BR"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ESSE</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אדוני טוב לנו להיות פה" </a:t>
            </a:r>
          </a:p>
        </p:txBody>
      </p:sp>
    </p:spTree>
    <p:extLst>
      <p:ext uri="{BB962C8B-B14F-4D97-AF65-F5344CB8AC3E}">
        <p14:creationId xmlns:p14="http://schemas.microsoft.com/office/powerpoint/2010/main" val="85106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293145" cy="6858000"/>
          </a:xfrm>
          <a:prstGeom prst="rect">
            <a:avLst/>
          </a:prstGeom>
        </p:spPr>
      </p:pic>
      <p:sp>
        <p:nvSpPr>
          <p:cNvPr id="5" name="מלבן 4"/>
          <p:cNvSpPr/>
          <p:nvPr/>
        </p:nvSpPr>
        <p:spPr>
          <a:xfrm>
            <a:off x="4308230" y="6119336"/>
            <a:ext cx="4026876" cy="738664"/>
          </a:xfrm>
          <a:prstGeom prst="rect">
            <a:avLst/>
          </a:prstGeom>
        </p:spPr>
        <p:txBody>
          <a:bodyPr wrap="square">
            <a:spAutoFit/>
          </a:bodyPr>
          <a:lstStyle/>
          <a:p>
            <a:pPr algn="l"/>
            <a:r>
              <a:rPr lang="en-US" sz="1400" b="1" i="1" dirty="0">
                <a:solidFill>
                  <a:prstClr val="white"/>
                </a:solidFill>
                <a:latin typeface="Times New Roman" panose="02020603050405020304" pitchFamily="18" charset="0"/>
                <a:cs typeface="Times New Roman" panose="02020603050405020304" pitchFamily="18" charset="0"/>
              </a:rPr>
              <a:t>Aelbrecht </a:t>
            </a:r>
            <a:r>
              <a:rPr lang="en-US" sz="1400" b="1" i="1" dirty="0" smtClean="0">
                <a:solidFill>
                  <a:prstClr val="white"/>
                </a:solidFill>
                <a:latin typeface="Times New Roman" panose="02020603050405020304" pitchFamily="18" charset="0"/>
                <a:cs typeface="Times New Roman" panose="02020603050405020304" pitchFamily="18" charset="0"/>
              </a:rPr>
              <a:t>Bouts</a:t>
            </a:r>
          </a:p>
          <a:p>
            <a:pPr algn="l"/>
            <a:r>
              <a:rPr lang="en-US" sz="1400" b="1" i="1" dirty="0" smtClean="0">
                <a:solidFill>
                  <a:prstClr val="white"/>
                </a:solidFill>
                <a:latin typeface="Times New Roman" panose="02020603050405020304" pitchFamily="18" charset="0"/>
                <a:cs typeface="Times New Roman" panose="02020603050405020304" pitchFamily="18" charset="0"/>
              </a:rPr>
              <a:t>The </a:t>
            </a:r>
            <a:r>
              <a:rPr lang="en-US" sz="1400" b="1" i="1" dirty="0">
                <a:solidFill>
                  <a:prstClr val="white"/>
                </a:solidFill>
                <a:latin typeface="Times New Roman" panose="02020603050405020304" pitchFamily="18" charset="0"/>
                <a:cs typeface="Times New Roman" panose="02020603050405020304" pitchFamily="18" charset="0"/>
              </a:rPr>
              <a:t>Transfiguration, late 15th Century </a:t>
            </a:r>
          </a:p>
          <a:p>
            <a:pPr algn="l"/>
            <a:r>
              <a:rPr lang="en-US" sz="1400" b="1" i="1" dirty="0">
                <a:solidFill>
                  <a:prstClr val="white"/>
                </a:solidFill>
                <a:latin typeface="Times New Roman" panose="02020603050405020304" pitchFamily="18" charset="0"/>
                <a:cs typeface="Times New Roman" panose="02020603050405020304" pitchFamily="18" charset="0"/>
              </a:rPr>
              <a:t>Fitzwilliam </a:t>
            </a:r>
            <a:r>
              <a:rPr lang="en-US" sz="1400" b="1" i="1" dirty="0" smtClean="0">
                <a:solidFill>
                  <a:prstClr val="white"/>
                </a:solidFill>
                <a:latin typeface="Times New Roman" panose="02020603050405020304" pitchFamily="18" charset="0"/>
                <a:cs typeface="Times New Roman" panose="02020603050405020304" pitchFamily="18" charset="0"/>
              </a:rPr>
              <a:t>Museum, Cambridge</a:t>
            </a:r>
            <a:endParaRPr lang="en-US"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9298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9440883" cy="6858000"/>
          </a:xfrm>
          <a:prstGeom prst="rect">
            <a:avLst/>
          </a:prstGeom>
        </p:spPr>
      </p:pic>
      <p:sp>
        <p:nvSpPr>
          <p:cNvPr id="10246" name="Rectangle 6"/>
          <p:cNvSpPr>
            <a:spLocks noChangeArrowheads="1"/>
          </p:cNvSpPr>
          <p:nvPr/>
        </p:nvSpPr>
        <p:spPr bwMode="auto">
          <a:xfrm>
            <a:off x="9150594" y="579560"/>
            <a:ext cx="2962275" cy="28623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0"/>
              </a:spcBef>
              <a:spcAft>
                <a:spcPct val="0"/>
              </a:spcAft>
              <a:defRPr/>
            </a:pP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וְהַדָּבָר נִהְיָה בָשָׂר וַיִּשְׁכֹּן בְּתוֹכֵנוּ  וַנֶּחֱזֶה כְבוֹדוֹ כִּכְבוֹד בֵּן יָחִיד לְאָבִיו </a:t>
            </a:r>
            <a:r>
              <a:rPr lang="he-IL" altLang="he-IL" sz="1200" b="1" dirty="0" err="1">
                <a:solidFill>
                  <a:prstClr val="white"/>
                </a:solidFill>
                <a:latin typeface="Tahoma" panose="020B0604030504040204" pitchFamily="34" charset="0"/>
                <a:ea typeface="Tahoma" panose="020B0604030504040204" pitchFamily="34" charset="0"/>
                <a:cs typeface="Tahoma" panose="020B0604030504040204" pitchFamily="34" charset="0"/>
              </a:rPr>
              <a:t>רַב־חֶסֶד</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 וֶאֱמֶת׃ "</a:t>
            </a:r>
          </a:p>
          <a:p>
            <a:pPr fontAlgn="base">
              <a:lnSpc>
                <a:spcPct val="150000"/>
              </a:lnSpc>
              <a:spcBef>
                <a:spcPct val="0"/>
              </a:spcBef>
              <a:spcAft>
                <a:spcPct val="0"/>
              </a:spcAft>
              <a:defRPr/>
            </a:pPr>
            <a:r>
              <a:rPr lang="he-IL" alt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הבְּשׂוֹרָה </a:t>
            </a:r>
            <a:r>
              <a:rPr lang="he-IL" alt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עַל־פִּי </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יוֹחָנָן </a:t>
            </a:r>
            <a:r>
              <a:rPr lang="he-IL" alt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א </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,14</a:t>
            </a:r>
            <a:r>
              <a:rPr lang="he-IL" alt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p>
          <a:p>
            <a:pPr fontAlgn="base">
              <a:lnSpc>
                <a:spcPct val="150000"/>
              </a:lnSpc>
              <a:spcBef>
                <a:spcPct val="0"/>
              </a:spcBef>
              <a:spcAft>
                <a:spcPct val="0"/>
              </a:spcAft>
              <a:defRPr/>
            </a:pPr>
            <a:endPar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fontAlgn="base">
              <a:lnSpc>
                <a:spcPct val="150000"/>
              </a:lnSpc>
              <a:spcBef>
                <a:spcPct val="0"/>
              </a:spcBef>
              <a:spcAft>
                <a:spcPct val="0"/>
              </a:spcAft>
              <a:defRPr/>
            </a:pPr>
            <a:endParaRPr lang="he-IL" alt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endParaRPr>
          </a:p>
          <a:p>
            <a:pPr fontAlgn="base">
              <a:lnSpc>
                <a:spcPct val="150000"/>
              </a:lnSpc>
              <a:spcBef>
                <a:spcPct val="0"/>
              </a:spcBef>
              <a:spcAft>
                <a:spcPct val="0"/>
              </a:spcAft>
              <a:defRPr/>
            </a:pP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בכנף משמאל </a:t>
            </a:r>
            <a:r>
              <a:rPr lang="he-IL" alt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הירונימוס</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בגלימה אדומה וכובע הקרדינל תלוי מאחור</a:t>
            </a:r>
          </a:p>
          <a:p>
            <a:pPr fontAlgn="base">
              <a:lnSpc>
                <a:spcPct val="150000"/>
              </a:lnSpc>
              <a:spcBef>
                <a:spcPct val="0"/>
              </a:spcBef>
              <a:spcAft>
                <a:spcPct val="0"/>
              </a:spcAft>
              <a:defRPr/>
            </a:pP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בכנף מימין </a:t>
            </a:r>
            <a:r>
              <a:rPr lang="he-IL" alt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אוגוסטינוס</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הקדוש עם מצנפת בישוף</a:t>
            </a:r>
            <a:endPar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247" name="Rectangle 7"/>
          <p:cNvSpPr>
            <a:spLocks noChangeArrowheads="1"/>
          </p:cNvSpPr>
          <p:nvPr/>
        </p:nvSpPr>
        <p:spPr bwMode="auto">
          <a:xfrm>
            <a:off x="9439274" y="5467350"/>
            <a:ext cx="2752726" cy="15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20000"/>
              </a:spcBef>
              <a:spcAft>
                <a:spcPct val="0"/>
              </a:spcAft>
              <a:defRPr/>
            </a:pPr>
            <a:endParaRPr lang="en-US" altLang="he-IL" sz="1400" b="1" i="1"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Sandro Botticelli</a:t>
            </a:r>
          </a:p>
          <a:p>
            <a:pPr algn="l" rtl="0" fontAlgn="base">
              <a:spcBef>
                <a:spcPct val="20000"/>
              </a:spcBef>
              <a:spcAft>
                <a:spcPct val="0"/>
              </a:spcAft>
              <a:defRPr/>
            </a:pPr>
            <a:r>
              <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Transfiguration</a:t>
            </a:r>
            <a:r>
              <a:rPr lang="en-US"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St Jerome, </a:t>
            </a:r>
            <a:endPar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St Augustine,  c</a:t>
            </a:r>
            <a:r>
              <a:rPr lang="en-US"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1500 </a:t>
            </a:r>
            <a:endPar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smtClean="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Galleria </a:t>
            </a:r>
            <a:r>
              <a:rPr lang="en-US" altLang="he-IL" sz="1400" b="1" i="1" dirty="0" err="1">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Pallavicini</a:t>
            </a:r>
            <a:r>
              <a:rPr lang="en-US"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Rome</a:t>
            </a:r>
            <a:r>
              <a:rPr lang="he-IL"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he-IL"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endParaRPr lang="en-US" altLang="he-IL" sz="1400" b="1" i="1" dirty="0">
              <a:solidFill>
                <a:prstClr val="white"/>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4815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9707" name="Rectangle 11"/>
          <p:cNvSpPr>
            <a:spLocks noChangeArrowheads="1"/>
          </p:cNvSpPr>
          <p:nvPr/>
        </p:nvSpPr>
        <p:spPr bwMode="auto">
          <a:xfrm>
            <a:off x="4621702" y="6181969"/>
            <a:ext cx="4572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Meister des </a:t>
            </a:r>
            <a:r>
              <a:rPr lang="en-US" altLang="he-IL" sz="1400" b="1" i="1" dirty="0" err="1">
                <a:solidFill>
                  <a:prstClr val="white"/>
                </a:solidFill>
                <a:latin typeface="Times New Roman" panose="02020603050405020304" pitchFamily="18" charset="0"/>
                <a:cs typeface="Times New Roman" panose="02020603050405020304" pitchFamily="18" charset="0"/>
              </a:rPr>
              <a:t>Universitäts</a:t>
            </a:r>
            <a:r>
              <a:rPr lang="en-US" altLang="he-IL" sz="1400" b="1" i="1" dirty="0">
                <a:solidFill>
                  <a:prstClr val="white"/>
                </a:solidFill>
                <a:latin typeface="Times New Roman" panose="02020603050405020304" pitchFamily="18" charset="0"/>
                <a:cs typeface="Times New Roman" panose="02020603050405020304" pitchFamily="18" charset="0"/>
              </a:rPr>
              <a:t>-Altars</a:t>
            </a:r>
          </a:p>
          <a:p>
            <a:pPr algn="l"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The </a:t>
            </a:r>
            <a:r>
              <a:rPr lang="en-US" altLang="he-IL" sz="1400" b="1" i="1" dirty="0" smtClean="0">
                <a:solidFill>
                  <a:prstClr val="white"/>
                </a:solidFill>
                <a:latin typeface="Times New Roman" panose="02020603050405020304" pitchFamily="18" charset="0"/>
                <a:cs typeface="Times New Roman" panose="02020603050405020304" pitchFamily="18" charset="0"/>
              </a:rPr>
              <a:t>Transfiguration, c.1500</a:t>
            </a:r>
            <a:r>
              <a:rPr lang="he-IL" altLang="he-IL" sz="1400" b="1" i="1" dirty="0" smtClean="0">
                <a:solidFill>
                  <a:prstClr val="white"/>
                </a:solidFill>
                <a:latin typeface="Times New Roman" panose="02020603050405020304" pitchFamily="18" charset="0"/>
                <a:cs typeface="Times New Roman" panose="02020603050405020304" pitchFamily="18" charset="0"/>
              </a:rPr>
              <a:t> </a:t>
            </a:r>
          </a:p>
          <a:p>
            <a:pPr algn="l" fontAlgn="base">
              <a:spcBef>
                <a:spcPct val="0"/>
              </a:spcBef>
              <a:spcAft>
                <a:spcPct val="0"/>
              </a:spcAft>
              <a:defRPr/>
            </a:pPr>
            <a:r>
              <a:rPr lang="de-DE" altLang="he-IL" sz="1400" b="1" i="1" dirty="0" smtClean="0">
                <a:solidFill>
                  <a:prstClr val="white"/>
                </a:solidFill>
                <a:latin typeface="Times New Roman" panose="02020603050405020304" pitchFamily="18" charset="0"/>
                <a:cs typeface="Times New Roman" panose="02020603050405020304" pitchFamily="18" charset="0"/>
              </a:rPr>
              <a:t>Gemäldegalerie </a:t>
            </a:r>
            <a:r>
              <a:rPr lang="de-DE" altLang="he-IL" sz="1400" b="1" i="1" dirty="0">
                <a:solidFill>
                  <a:prstClr val="white"/>
                </a:solidFill>
                <a:latin typeface="Times New Roman" panose="02020603050405020304" pitchFamily="18" charset="0"/>
                <a:cs typeface="Times New Roman" panose="02020603050405020304" pitchFamily="18" charset="0"/>
              </a:rPr>
              <a:t>, Kassel</a:t>
            </a: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4625970" cy="6858000"/>
          </a:xfrm>
          <a:prstGeom prst="rect">
            <a:avLst/>
          </a:prstGeom>
        </p:spPr>
      </p:pic>
    </p:spTree>
    <p:extLst>
      <p:ext uri="{BB962C8B-B14F-4D97-AF65-F5344CB8AC3E}">
        <p14:creationId xmlns:p14="http://schemas.microsoft.com/office/powerpoint/2010/main" val="2294065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685226" cy="6858000"/>
          </a:xfrm>
          <a:prstGeom prst="rect">
            <a:avLst/>
          </a:prstGeom>
        </p:spPr>
      </p:pic>
      <p:sp>
        <p:nvSpPr>
          <p:cNvPr id="5" name="מלבן 4"/>
          <p:cNvSpPr/>
          <p:nvPr/>
        </p:nvSpPr>
        <p:spPr>
          <a:xfrm>
            <a:off x="4684854" y="5825609"/>
            <a:ext cx="3756156" cy="954107"/>
          </a:xfrm>
          <a:prstGeom prst="rect">
            <a:avLst/>
          </a:prstGeom>
        </p:spPr>
        <p:txBody>
          <a:bodyPr wrap="none">
            <a:spAutoFit/>
          </a:bodyPr>
          <a:lstStyle/>
          <a:p>
            <a:pPr algn="l"/>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smtClean="0">
                <a:solidFill>
                  <a:prstClr val="white"/>
                </a:solidFill>
                <a:latin typeface="Times New Roman" panose="02020603050405020304" pitchFamily="18" charset="0"/>
                <a:cs typeface="Times New Roman" panose="02020603050405020304" pitchFamily="18" charset="0"/>
              </a:rPr>
              <a:t> </a:t>
            </a:r>
            <a:r>
              <a:rPr lang="en-US" sz="1400" b="1" i="1" dirty="0">
                <a:solidFill>
                  <a:prstClr val="white"/>
                </a:solidFill>
                <a:latin typeface="Times New Roman" panose="02020603050405020304" pitchFamily="18" charset="0"/>
                <a:cs typeface="Times New Roman" panose="02020603050405020304" pitchFamily="18" charset="0"/>
              </a:rPr>
              <a:t>Jan </a:t>
            </a:r>
            <a:r>
              <a:rPr lang="en-US" sz="1400" b="1" i="1" dirty="0" err="1" smtClean="0">
                <a:solidFill>
                  <a:prstClr val="white"/>
                </a:solidFill>
                <a:latin typeface="Times New Roman" panose="02020603050405020304" pitchFamily="18" charset="0"/>
                <a:cs typeface="Times New Roman" panose="02020603050405020304" pitchFamily="18" charset="0"/>
              </a:rPr>
              <a:t>Joest</a:t>
            </a:r>
            <a:endParaRPr lang="he-IL"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 </a:t>
            </a:r>
            <a:r>
              <a:rPr lang="en-US" sz="1400" b="1" i="1" dirty="0" smtClean="0">
                <a:solidFill>
                  <a:prstClr val="white"/>
                </a:solidFill>
                <a:latin typeface="Times New Roman" panose="02020603050405020304" pitchFamily="18" charset="0"/>
                <a:cs typeface="Times New Roman" panose="02020603050405020304" pitchFamily="18" charset="0"/>
              </a:rPr>
              <a:t>The </a:t>
            </a:r>
            <a:r>
              <a:rPr lang="en-US" sz="1400" b="1" i="1" dirty="0">
                <a:solidFill>
                  <a:prstClr val="white"/>
                </a:solidFill>
                <a:latin typeface="Times New Roman" panose="02020603050405020304" pitchFamily="18" charset="0"/>
                <a:cs typeface="Times New Roman" panose="02020603050405020304" pitchFamily="18" charset="0"/>
              </a:rPr>
              <a:t>transfiguration of Jesus </a:t>
            </a:r>
            <a:r>
              <a:rPr lang="en-US" sz="1400" b="1" i="1" dirty="0" smtClean="0">
                <a:solidFill>
                  <a:prstClr val="white"/>
                </a:solidFill>
                <a:latin typeface="Times New Roman" panose="02020603050405020304" pitchFamily="18" charset="0"/>
                <a:cs typeface="Times New Roman" panose="02020603050405020304" pitchFamily="18" charset="0"/>
              </a:rPr>
              <a:t>Christ, 1505-1508 </a:t>
            </a:r>
          </a:p>
          <a:p>
            <a:pPr algn="l"/>
            <a:r>
              <a:rPr lang="en-US" sz="1400" b="1" i="1" dirty="0">
                <a:solidFill>
                  <a:prstClr val="white"/>
                </a:solidFill>
                <a:latin typeface="Times New Roman" panose="02020603050405020304" pitchFamily="18" charset="0"/>
                <a:cs typeface="Times New Roman" panose="02020603050405020304" pitchFamily="18" charset="0"/>
              </a:rPr>
              <a:t>Église </a:t>
            </a:r>
            <a:r>
              <a:rPr lang="en-US" sz="1400" b="1" i="1" dirty="0" smtClean="0">
                <a:solidFill>
                  <a:prstClr val="white"/>
                </a:solidFill>
                <a:latin typeface="Times New Roman" panose="02020603050405020304" pitchFamily="18" charset="0"/>
                <a:cs typeface="Times New Roman" panose="02020603050405020304" pitchFamily="18" charset="0"/>
              </a:rPr>
              <a:t>Saint-Nicolas, Kalkar</a:t>
            </a:r>
            <a:endParaRPr lang="en-US"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892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4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מלבן 3"/>
          <p:cNvSpPr/>
          <p:nvPr/>
        </p:nvSpPr>
        <p:spPr>
          <a:xfrm>
            <a:off x="4562475" y="6181848"/>
            <a:ext cx="2265364" cy="738664"/>
          </a:xfrm>
          <a:prstGeom prst="rect">
            <a:avLst/>
          </a:prstGeom>
        </p:spPr>
        <p:txBody>
          <a:bodyPr wrap="none">
            <a:spAutoFit/>
          </a:bodyPr>
          <a:lstStyle/>
          <a:p>
            <a:pPr algn="l" fontAlgn="base">
              <a:spcBef>
                <a:spcPct val="0"/>
              </a:spcBef>
              <a:spcAft>
                <a:spcPct val="0"/>
              </a:spcAft>
              <a:defRPr/>
            </a:pPr>
            <a:r>
              <a:rPr lang="en-US" sz="1400" b="1" i="1" dirty="0">
                <a:solidFill>
                  <a:schemeClr val="bg1"/>
                </a:solidFill>
                <a:latin typeface="Times New Roman" panose="02020603050405020304" pitchFamily="18" charset="0"/>
                <a:cs typeface="Times New Roman" panose="02020603050405020304" pitchFamily="18" charset="0"/>
              </a:rPr>
              <a:t>Lorenzo Lotto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fontAlgn="base">
              <a:spcBef>
                <a:spcPct val="0"/>
              </a:spcBef>
              <a:spcAft>
                <a:spcPct val="0"/>
              </a:spcAft>
              <a:defRPr/>
            </a:pPr>
            <a:r>
              <a:rPr lang="en-US" sz="1400" b="1" i="1" dirty="0" smtClean="0">
                <a:solidFill>
                  <a:schemeClr val="bg1"/>
                </a:solidFill>
                <a:latin typeface="Times New Roman" panose="02020603050405020304" pitchFamily="18" charset="0"/>
                <a:cs typeface="Times New Roman" panose="02020603050405020304" pitchFamily="18" charset="0"/>
              </a:rPr>
              <a:t>Transfiguration</a:t>
            </a:r>
            <a:r>
              <a:rPr lang="en-US" sz="1400" b="1" i="1" dirty="0">
                <a:solidFill>
                  <a:schemeClr val="bg1"/>
                </a:solidFill>
                <a:latin typeface="Times New Roman" panose="02020603050405020304" pitchFamily="18" charset="0"/>
                <a:cs typeface="Times New Roman" panose="02020603050405020304" pitchFamily="18" charset="0"/>
              </a:rPr>
              <a:t>, c. 1511</a:t>
            </a:r>
          </a:p>
          <a:p>
            <a:pPr algn="l" fontAlgn="base">
              <a:spcBef>
                <a:spcPct val="0"/>
              </a:spcBef>
              <a:spcAft>
                <a:spcPct val="0"/>
              </a:spcAft>
              <a:defRPr/>
            </a:pPr>
            <a:r>
              <a:rPr lang="en-US" sz="1400" b="1" i="1" dirty="0">
                <a:solidFill>
                  <a:schemeClr val="bg1"/>
                </a:solidFill>
                <a:latin typeface="Times New Roman" panose="02020603050405020304" pitchFamily="18" charset="0"/>
                <a:cs typeface="Times New Roman" panose="02020603050405020304" pitchFamily="18" charset="0"/>
              </a:rPr>
              <a:t>Pinacoteca </a:t>
            </a:r>
            <a:r>
              <a:rPr lang="en-US" sz="1400" b="1" i="1" dirty="0" err="1">
                <a:solidFill>
                  <a:schemeClr val="bg1"/>
                </a:solidFill>
                <a:latin typeface="Times New Roman" panose="02020603050405020304" pitchFamily="18" charset="0"/>
                <a:cs typeface="Times New Roman" panose="02020603050405020304" pitchFamily="18" charset="0"/>
              </a:rPr>
              <a:t>Civica</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a:solidFill>
                  <a:schemeClr val="bg1"/>
                </a:solidFill>
                <a:latin typeface="Times New Roman" panose="02020603050405020304" pitchFamily="18" charset="0"/>
                <a:cs typeface="Times New Roman" panose="02020603050405020304" pitchFamily="18" charset="0"/>
              </a:rPr>
              <a:t>Recanati</a:t>
            </a:r>
            <a:endParaRPr lang="en-US"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381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661297" cy="6858000"/>
          </a:xfrm>
          <a:prstGeom prst="rect">
            <a:avLst/>
          </a:prstGeom>
        </p:spPr>
      </p:pic>
      <p:sp>
        <p:nvSpPr>
          <p:cNvPr id="5" name="מלבן 4"/>
          <p:cNvSpPr/>
          <p:nvPr/>
        </p:nvSpPr>
        <p:spPr>
          <a:xfrm>
            <a:off x="4641406" y="6119336"/>
            <a:ext cx="4046044" cy="738664"/>
          </a:xfrm>
          <a:prstGeom prst="rect">
            <a:avLst/>
          </a:prstGeom>
        </p:spPr>
        <p:txBody>
          <a:bodyPr wrap="none">
            <a:spAutoFit/>
          </a:bodyPr>
          <a:lstStyle/>
          <a:p>
            <a:pPr algn="l"/>
            <a:r>
              <a:rPr lang="en-US" sz="1400" b="1" i="1" dirty="0">
                <a:solidFill>
                  <a:prstClr val="white"/>
                </a:solidFill>
                <a:latin typeface="Times New Roman" panose="02020603050405020304" pitchFamily="18" charset="0"/>
                <a:cs typeface="Times New Roman" panose="02020603050405020304" pitchFamily="18" charset="0"/>
              </a:rPr>
              <a:t>Il </a:t>
            </a:r>
            <a:r>
              <a:rPr lang="en-US" sz="1400" b="1" i="1" dirty="0" smtClean="0">
                <a:solidFill>
                  <a:prstClr val="white"/>
                </a:solidFill>
                <a:latin typeface="Times New Roman" panose="02020603050405020304" pitchFamily="18" charset="0"/>
                <a:cs typeface="Times New Roman" panose="02020603050405020304" pitchFamily="18" charset="0"/>
              </a:rPr>
              <a:t>Pordenone</a:t>
            </a:r>
          </a:p>
          <a:p>
            <a:pPr algn="l"/>
            <a:r>
              <a:rPr lang="en-US" sz="1400" b="1" i="1" dirty="0" smtClean="0">
                <a:solidFill>
                  <a:prstClr val="white"/>
                </a:solidFill>
                <a:latin typeface="Times New Roman" panose="02020603050405020304" pitchFamily="18" charset="0"/>
                <a:cs typeface="Times New Roman" panose="02020603050405020304" pitchFamily="18" charset="0"/>
              </a:rPr>
              <a:t>The </a:t>
            </a:r>
            <a:r>
              <a:rPr lang="en-US" sz="1400" b="1" i="1" dirty="0">
                <a:solidFill>
                  <a:prstClr val="white"/>
                </a:solidFill>
                <a:latin typeface="Times New Roman" panose="02020603050405020304" pitchFamily="18" charset="0"/>
                <a:cs typeface="Times New Roman" panose="02020603050405020304" pitchFamily="18" charset="0"/>
              </a:rPr>
              <a:t>Transfiguration of Christ, from 1515 until </a:t>
            </a:r>
            <a:r>
              <a:rPr lang="en-US" sz="1400" b="1" i="1" dirty="0" smtClean="0">
                <a:solidFill>
                  <a:prstClr val="white"/>
                </a:solidFill>
                <a:latin typeface="Times New Roman" panose="02020603050405020304" pitchFamily="18" charset="0"/>
                <a:cs typeface="Times New Roman" panose="02020603050405020304" pitchFamily="18" charset="0"/>
              </a:rPr>
              <a:t>1516</a:t>
            </a:r>
            <a:endParaRPr lang="en-US" sz="1400" b="1" i="1" dirty="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Pinacoteca di </a:t>
            </a:r>
            <a:r>
              <a:rPr lang="en-US" sz="1400" b="1" i="1" dirty="0" smtClean="0">
                <a:solidFill>
                  <a:prstClr val="white"/>
                </a:solidFill>
                <a:latin typeface="Times New Roman" panose="02020603050405020304" pitchFamily="18" charset="0"/>
                <a:cs typeface="Times New Roman" panose="02020603050405020304" pitchFamily="18" charset="0"/>
              </a:rPr>
              <a:t>Brera, Milan   </a:t>
            </a:r>
            <a:endParaRPr 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828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מציין מיקום תוכן 1"/>
          <p:cNvSpPr>
            <a:spLocks noGrp="1"/>
          </p:cNvSpPr>
          <p:nvPr>
            <p:ph/>
          </p:nvPr>
        </p:nvSpPr>
        <p:spPr>
          <a:xfrm>
            <a:off x="609600" y="5065059"/>
            <a:ext cx="6920753" cy="1061104"/>
          </a:xfrm>
        </p:spPr>
        <p:txBody>
          <a:bodyPr/>
          <a:lstStyle/>
          <a:p>
            <a:endParaRPr lang="he-IL" altLang="he-IL" dirty="0" smtClean="0"/>
          </a:p>
        </p:txBody>
      </p:sp>
      <p:pic>
        <p:nvPicPr>
          <p:cNvPr id="2" name="תמונה 1"/>
          <p:cNvPicPr>
            <a:picLocks noChangeAspect="1"/>
          </p:cNvPicPr>
          <p:nvPr/>
        </p:nvPicPr>
        <p:blipFill>
          <a:blip r:embed="rId2"/>
          <a:stretch>
            <a:fillRect/>
          </a:stretch>
        </p:blipFill>
        <p:spPr>
          <a:xfrm>
            <a:off x="320299" y="252777"/>
            <a:ext cx="8757026" cy="6205174"/>
          </a:xfrm>
          <a:prstGeom prst="rect">
            <a:avLst/>
          </a:prstGeom>
        </p:spPr>
      </p:pic>
      <p:sp>
        <p:nvSpPr>
          <p:cNvPr id="3" name="מלבן 2"/>
          <p:cNvSpPr/>
          <p:nvPr/>
        </p:nvSpPr>
        <p:spPr>
          <a:xfrm>
            <a:off x="276225" y="6452711"/>
            <a:ext cx="11572875"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Unknown </a:t>
            </a:r>
            <a:r>
              <a:rPr lang="en-US" sz="1400" b="1" i="1" dirty="0" smtClean="0">
                <a:solidFill>
                  <a:schemeClr val="bg1"/>
                </a:solidFill>
                <a:latin typeface="Times New Roman" panose="02020603050405020304" pitchFamily="18" charset="0"/>
                <a:cs typeface="Times New Roman" panose="02020603050405020304" pitchFamily="18" charset="0"/>
              </a:rPr>
              <a:t>artist, Transfiguration </a:t>
            </a:r>
            <a:r>
              <a:rPr lang="en-US" sz="1400" b="1" i="1" dirty="0">
                <a:solidFill>
                  <a:schemeClr val="bg1"/>
                </a:solidFill>
                <a:latin typeface="Times New Roman" panose="02020603050405020304" pitchFamily="18" charset="0"/>
                <a:cs typeface="Times New Roman" panose="02020603050405020304" pitchFamily="18" charset="0"/>
              </a:rPr>
              <a:t>of Jesus </a:t>
            </a:r>
            <a:r>
              <a:rPr lang="en-US" sz="1400" b="1" i="1" dirty="0" smtClean="0">
                <a:solidFill>
                  <a:schemeClr val="bg1"/>
                </a:solidFill>
                <a:latin typeface="Times New Roman" panose="02020603050405020304" pitchFamily="18" charset="0"/>
                <a:cs typeface="Times New Roman" panose="02020603050405020304" pitchFamily="18" charset="0"/>
              </a:rPr>
              <a:t>Christ, c. 600, mosaic, Saint </a:t>
            </a:r>
            <a:r>
              <a:rPr lang="en-US" sz="1400" b="1" i="1" dirty="0">
                <a:solidFill>
                  <a:schemeClr val="bg1"/>
                </a:solidFill>
                <a:latin typeface="Times New Roman" panose="02020603050405020304" pitchFamily="18" charset="0"/>
                <a:cs typeface="Times New Roman" panose="02020603050405020304" pitchFamily="18" charset="0"/>
              </a:rPr>
              <a:t>Catherine </a:t>
            </a:r>
            <a:r>
              <a:rPr lang="en-US" sz="1400" b="1" i="1" dirty="0" smtClean="0">
                <a:solidFill>
                  <a:schemeClr val="bg1"/>
                </a:solidFill>
                <a:latin typeface="Times New Roman" panose="02020603050405020304" pitchFamily="18" charset="0"/>
                <a:cs typeface="Times New Roman" panose="02020603050405020304" pitchFamily="18" charset="0"/>
              </a:rPr>
              <a:t>Monastery</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5" name="מלבן 4"/>
          <p:cNvSpPr/>
          <p:nvPr/>
        </p:nvSpPr>
        <p:spPr>
          <a:xfrm>
            <a:off x="9296400" y="318722"/>
            <a:ext cx="2695574" cy="6425670"/>
          </a:xfrm>
          <a:prstGeom prst="rect">
            <a:avLst/>
          </a:prstGeom>
        </p:spPr>
        <p:txBody>
          <a:bodyPr wrap="square">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ההִשתָנוּת בלטינית</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Transfiguratio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(ביוונית</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l-GR" sz="1200" dirty="0">
                <a:solidFill>
                  <a:schemeClr val="bg1"/>
                </a:solidFill>
                <a:latin typeface="Tahoma" panose="020B0604030504040204" pitchFamily="34" charset="0"/>
                <a:ea typeface="Tahoma" panose="020B0604030504040204" pitchFamily="34" charset="0"/>
                <a:cs typeface="Tahoma" panose="020B0604030504040204" pitchFamily="34" charset="0"/>
              </a:rPr>
              <a:t>Μεταμόρφωσις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מֵטַאמורְפוסִיס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הייתה, על פי הנצרות, אירוע מכונן בחייו של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ובנסים שהתרחשו סביבו, מאורע המדווח בשלוש הבשורות הסינופטיות (הבשורה על-פי מתי, הבשורה על-פי מרקוס והבשורה על-פי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לוקאס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שבמהלכו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השתנה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פסגתו של הר.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על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פי המסורת הנוצרית, ההשתנות הציבה את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על יד משה ואליהו שעִימָּם  הוא נראה מדבר, ואישרה שוב את מעמדו כבן האלוהים, כפי שאושר בבת קול שנשמעה במהלך האירוע. מבחינה תיאולוגית מעמד ההשתנות לצד הטבילה והעלייה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השמיימה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הוא אחד החשובים בחייו של ישוע ומעיד על אופיו האלוהי. אזכורו התכוף בהקשר לטבעו מעיד על חשיבותו בוויכוחים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הכריסטולוגיים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nSpc>
                <a:spcPct val="150000"/>
              </a:lnSpc>
            </a:pP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7157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470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מלבן 3"/>
          <p:cNvSpPr>
            <a:spLocks noChangeArrowheads="1"/>
          </p:cNvSpPr>
          <p:nvPr/>
        </p:nvSpPr>
        <p:spPr bwMode="auto">
          <a:xfrm>
            <a:off x="4727575" y="6119813"/>
            <a:ext cx="35194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a:solidFill>
                  <a:schemeClr val="bg1"/>
                </a:solidFill>
              </a:rPr>
              <a:t>Raphael</a:t>
            </a:r>
          </a:p>
          <a:p>
            <a:pPr algn="l" fontAlgn="base">
              <a:spcBef>
                <a:spcPct val="0"/>
              </a:spcBef>
              <a:spcAft>
                <a:spcPct val="0"/>
              </a:spcAft>
            </a:pPr>
            <a:r>
              <a:rPr lang="en-US" altLang="he-IL" sz="1400">
                <a:solidFill>
                  <a:schemeClr val="bg1"/>
                </a:solidFill>
              </a:rPr>
              <a:t>The Transfiguration, between 1518 and 1520</a:t>
            </a:r>
          </a:p>
          <a:p>
            <a:pPr algn="l" fontAlgn="base">
              <a:spcBef>
                <a:spcPct val="0"/>
              </a:spcBef>
              <a:spcAft>
                <a:spcPct val="0"/>
              </a:spcAft>
            </a:pPr>
            <a:r>
              <a:rPr lang="en-US" altLang="he-IL" sz="1400">
                <a:solidFill>
                  <a:schemeClr val="bg1"/>
                </a:solidFill>
              </a:rPr>
              <a:t>Pinacoteca Vaticana</a:t>
            </a:r>
            <a:endParaRPr lang="he-IL" altLang="he-IL" sz="1400">
              <a:solidFill>
                <a:schemeClr val="bg1"/>
              </a:solidFill>
            </a:endParaRPr>
          </a:p>
        </p:txBody>
      </p:sp>
      <p:sp>
        <p:nvSpPr>
          <p:cNvPr id="2" name="מלבן 1"/>
          <p:cNvSpPr/>
          <p:nvPr/>
        </p:nvSpPr>
        <p:spPr>
          <a:xfrm>
            <a:off x="4935894" y="523876"/>
            <a:ext cx="6875106" cy="5355312"/>
          </a:xfrm>
          <a:prstGeom prst="rect">
            <a:avLst/>
          </a:prstGeom>
        </p:spPr>
        <p:txBody>
          <a:bodyPr wrap="square">
            <a:spAutoFit/>
          </a:bodyPr>
          <a:lstStyle/>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את תמונת ההשתנות הזמין הקרדינל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ג'וליו</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דה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מדיצ'י</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ב1517 עבור הקתדרלה הצרפתית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בנרבון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מחלתו, מנעה מרפאל להשלימה, והתמונה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נותרה בסן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פייטרו</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אין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מונטוריו</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ברומא. ב1797 התמונה נשדדה על ידי נפוליאון ונלקחה לפריס. אך ב1815 היא הושבה לרומא. הקומפוזיציה מתארת למעשה שני אירועים : בחלקה העליון ההשתנות בהר הגבוה. ישוע עף בתוך הילה מסנוורת באור ועננים מלווה במשה משמאל ואליהו מימין. שלושת התלמידים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פטרוס</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ויוחנן שוכבים מסונוורים מן האור יעקב כורע על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ארבע ומֵלִיט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את עיניו בשתי ידיו שני תלמידים נוספים מתבוננים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משמאל מִשְׁתָּאִים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ומתפללים. בחלקה התחתון מופיע תיאור הפסוקים הבאים בבשורה על פי לוקס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כַּאֲשֶׁר יָרְדוּ מִן הָהָר בְּיוֹם הַמָּחֳרָת, בָּאוּ עַם רַב לִקְרָאתוֹ.  "רַבִּי", צָעַק אִישׁ מִן הֶהָמוֹן, "אֲנִי מִתְחַנֵּן אֵלֶיךָ, הַבֵּט נָא אֶל בְּנִי, כִּי בֵּן יָחִיד הוּא לִי.  רוּחַ אוֹחֶזֶת בּוֹ וְהוּא צוֹעֵק פִּתְאוֹם; הִיא מְזַעְזַעַת אוֹתוֹ עַד שֶׁהַקֶּצֶף יוֹרֵד מִפִּיו, מִתְעַלֶּלֶת בּוֹ וּבְקֹשִׁי מַרְפָּה מִמֶּנּוּ.  בִּקַּשְׁתִּי מִתַּלְמִידֶיךָ לְגָרֵשׁ אוֹתָהּ וְלֹא יָכְלוּ."  הֵשִׁיב יֵשׁוּעַ: "הוֹי דּוֹר חֲסַר אֱמוּנָה וּמְעַוֵּת דֶּרֶךְ, עַד מָתַי אֶהְיֶה עִמָּכֶם וְאֶסְבֹּל אֶתְכֶם? הָבֵא אֶת בִּנְךָ הֵנָּה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בְּעוֹד הוּא מִתְקָרֵב אֶל יֵשׁוּעַ הִפִּילוֹ הַשֵּׁד וְזִעְזַע אֶת גּוּפוֹ. אַךְ יֵשׁוּעַ גָּעַר בָּרוּחַ הַטְּמֵאָה וְרִפֵּא אֶת הַיֶּלֶד. לְאַחַר מִכֵּן הֶחֱזִירוֹ לְאָבִיו,  וְהַכֹּל הִשְׁתּוֹמְמוּ עַל גְּדֻלַּת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הָאֱלֹהִים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(הבשורה על פי לוקס ט,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37-43)</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מחוות ההמון המתבונן בנס ריפוי הילד מקשרות בין שני חלקי היצירה:  הידיים המורמות מתכנסות לעבר דמותו של ישוע. הילד השרירי נראה עדיין בסוג של התקף אפילפטי. דבר המתבטא בעיניו, בכף ידו השמאלית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פְּרוּשָׂת</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האצבעות ופיו הפעור.</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pP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1641209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l="18980" t="13605" r="19719" b="5850"/>
          <a:stretch/>
        </p:blipFill>
        <p:spPr>
          <a:xfrm>
            <a:off x="1629359" y="92916"/>
            <a:ext cx="8900409" cy="6578082"/>
          </a:xfrm>
          <a:prstGeom prst="rect">
            <a:avLst/>
          </a:prstGeom>
        </p:spPr>
      </p:pic>
    </p:spTree>
    <p:extLst>
      <p:ext uri="{BB962C8B-B14F-4D97-AF65-F5344CB8AC3E}">
        <p14:creationId xmlns:p14="http://schemas.microsoft.com/office/powerpoint/2010/main" val="26640960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rotWithShape="1">
          <a:blip r:embed="rId2"/>
          <a:srcRect l="20434" t="1769" r="18801"/>
          <a:stretch/>
        </p:blipFill>
        <p:spPr>
          <a:xfrm>
            <a:off x="2052734" y="-5968"/>
            <a:ext cx="7548465" cy="6863968"/>
          </a:xfrm>
          <a:prstGeom prst="rect">
            <a:avLst/>
          </a:prstGeom>
        </p:spPr>
      </p:pic>
    </p:spTree>
    <p:extLst>
      <p:ext uri="{BB962C8B-B14F-4D97-AF65-F5344CB8AC3E}">
        <p14:creationId xmlns:p14="http://schemas.microsoft.com/office/powerpoint/2010/main" val="1039434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מלבן 3"/>
          <p:cNvSpPr>
            <a:spLocks noChangeArrowheads="1"/>
          </p:cNvSpPr>
          <p:nvPr/>
        </p:nvSpPr>
        <p:spPr bwMode="auto">
          <a:xfrm>
            <a:off x="5168900" y="6122988"/>
            <a:ext cx="3527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a:solidFill>
                  <a:schemeClr val="bg1"/>
                </a:solidFill>
              </a:rPr>
              <a:t>Gerard David</a:t>
            </a:r>
          </a:p>
          <a:p>
            <a:pPr algn="l" fontAlgn="base">
              <a:spcBef>
                <a:spcPct val="0"/>
              </a:spcBef>
              <a:spcAft>
                <a:spcPct val="0"/>
              </a:spcAft>
            </a:pPr>
            <a:r>
              <a:rPr lang="en-US" altLang="he-IL" sz="1400" dirty="0">
                <a:solidFill>
                  <a:schemeClr val="bg1"/>
                </a:solidFill>
              </a:rPr>
              <a:t>Transfiguration of Christ, c. 1520</a:t>
            </a:r>
          </a:p>
          <a:p>
            <a:pPr algn="l" fontAlgn="base">
              <a:spcBef>
                <a:spcPct val="0"/>
              </a:spcBef>
              <a:spcAft>
                <a:spcPct val="0"/>
              </a:spcAft>
            </a:pPr>
            <a:r>
              <a:rPr lang="en-US" altLang="he-IL" sz="1400" dirty="0">
                <a:solidFill>
                  <a:schemeClr val="bg1"/>
                </a:solidFill>
              </a:rPr>
              <a:t>	</a:t>
            </a:r>
            <a:r>
              <a:rPr lang="en-US" altLang="he-IL" sz="1400" dirty="0" err="1">
                <a:solidFill>
                  <a:schemeClr val="bg1"/>
                </a:solidFill>
              </a:rPr>
              <a:t>Onze-Lieve-Vrouwekerk</a:t>
            </a:r>
            <a:r>
              <a:rPr lang="en-US" altLang="he-IL" sz="1400" dirty="0">
                <a:solidFill>
                  <a:schemeClr val="bg1"/>
                </a:solidFill>
              </a:rPr>
              <a:t>, Bruges</a:t>
            </a:r>
            <a:endParaRPr lang="he-IL" altLang="he-IL" sz="1400" dirty="0">
              <a:solidFill>
                <a:schemeClr val="bg1"/>
              </a:solidFill>
            </a:endParaRPr>
          </a:p>
        </p:txBody>
      </p:sp>
      <p:pic>
        <p:nvPicPr>
          <p:cNvPr id="5125" name="תמונה 4"/>
          <p:cNvPicPr>
            <a:picLocks noChangeAspect="1"/>
          </p:cNvPicPr>
          <p:nvPr/>
        </p:nvPicPr>
        <p:blipFill>
          <a:blip r:embed="rId3">
            <a:extLst>
              <a:ext uri="{28A0092B-C50C-407E-A947-70E740481C1C}">
                <a14:useLocalDpi xmlns:a14="http://schemas.microsoft.com/office/drawing/2010/main" val="0"/>
              </a:ext>
            </a:extLst>
          </a:blip>
          <a:srcRect l="1804" r="1582"/>
          <a:stretch>
            <a:fillRect/>
          </a:stretch>
        </p:blipFill>
        <p:spPr bwMode="auto">
          <a:xfrm>
            <a:off x="5664200" y="549275"/>
            <a:ext cx="6196013"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מלבן 5"/>
          <p:cNvSpPr>
            <a:spLocks noChangeArrowheads="1"/>
          </p:cNvSpPr>
          <p:nvPr/>
        </p:nvSpPr>
        <p:spPr bwMode="auto">
          <a:xfrm>
            <a:off x="5519738" y="4797425"/>
            <a:ext cx="66722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dirty="0">
                <a:solidFill>
                  <a:schemeClr val="bg1"/>
                </a:solidFill>
              </a:rPr>
              <a:t>The side wings representing the portraits of the donors </a:t>
            </a:r>
            <a:r>
              <a:rPr lang="en-US" altLang="he-IL" sz="1400" dirty="0" smtClean="0">
                <a:solidFill>
                  <a:schemeClr val="bg1"/>
                </a:solidFill>
              </a:rPr>
              <a:t>(</a:t>
            </a:r>
            <a:r>
              <a:rPr lang="en-US" altLang="he-IL" sz="1400" dirty="0" err="1">
                <a:solidFill>
                  <a:schemeClr val="bg1"/>
                </a:solidFill>
              </a:rPr>
              <a:t>Anselmus</a:t>
            </a:r>
            <a:r>
              <a:rPr lang="en-US" altLang="he-IL" sz="1400" dirty="0">
                <a:solidFill>
                  <a:schemeClr val="bg1"/>
                </a:solidFill>
              </a:rPr>
              <a:t> de </a:t>
            </a:r>
            <a:r>
              <a:rPr lang="en-US" altLang="he-IL" sz="1400" dirty="0" err="1">
                <a:solidFill>
                  <a:schemeClr val="bg1"/>
                </a:solidFill>
              </a:rPr>
              <a:t>Boodt</a:t>
            </a:r>
            <a:r>
              <a:rPr lang="en-US" altLang="he-IL" sz="1400" dirty="0">
                <a:solidFill>
                  <a:schemeClr val="bg1"/>
                </a:solidFill>
              </a:rPr>
              <a:t>, </a:t>
            </a:r>
            <a:endParaRPr lang="en-US" altLang="he-IL" sz="1400" dirty="0" smtClean="0">
              <a:solidFill>
                <a:schemeClr val="bg1"/>
              </a:solidFill>
            </a:endParaRPr>
          </a:p>
          <a:p>
            <a:pPr algn="l" fontAlgn="base">
              <a:spcBef>
                <a:spcPct val="0"/>
              </a:spcBef>
              <a:spcAft>
                <a:spcPct val="0"/>
              </a:spcAft>
            </a:pPr>
            <a:r>
              <a:rPr lang="en-US" altLang="he-IL" sz="1400" dirty="0" smtClean="0">
                <a:solidFill>
                  <a:schemeClr val="bg1"/>
                </a:solidFill>
              </a:rPr>
              <a:t>Johanna </a:t>
            </a:r>
            <a:r>
              <a:rPr lang="en-US" altLang="he-IL" sz="1400" dirty="0" err="1">
                <a:solidFill>
                  <a:schemeClr val="bg1"/>
                </a:solidFill>
              </a:rPr>
              <a:t>Voet</a:t>
            </a:r>
            <a:r>
              <a:rPr lang="en-US" altLang="he-IL" sz="1400" dirty="0">
                <a:solidFill>
                  <a:schemeClr val="bg1"/>
                </a:solidFill>
              </a:rPr>
              <a:t>) and their children were executed by Pieter </a:t>
            </a:r>
            <a:r>
              <a:rPr lang="en-US" altLang="he-IL" sz="1400" dirty="0" err="1">
                <a:solidFill>
                  <a:schemeClr val="bg1"/>
                </a:solidFill>
              </a:rPr>
              <a:t>Pourbus</a:t>
            </a:r>
            <a:r>
              <a:rPr lang="en-US" altLang="he-IL" sz="1400" dirty="0">
                <a:solidFill>
                  <a:schemeClr val="bg1"/>
                </a:solidFill>
              </a:rPr>
              <a:t> </a:t>
            </a:r>
            <a:r>
              <a:rPr lang="en-US" altLang="he-IL" sz="1400" dirty="0" smtClean="0">
                <a:solidFill>
                  <a:schemeClr val="bg1"/>
                </a:solidFill>
              </a:rPr>
              <a:t>in 1573</a:t>
            </a:r>
          </a:p>
          <a:p>
            <a:pPr algn="l" fontAlgn="base">
              <a:spcBef>
                <a:spcPct val="0"/>
              </a:spcBef>
              <a:spcAft>
                <a:spcPct val="0"/>
              </a:spcAft>
            </a:pPr>
            <a:endParaRPr lang="en-US" altLang="he-IL" sz="1400" dirty="0">
              <a:solidFill>
                <a:schemeClr val="bg1"/>
              </a:solidFill>
            </a:endParaRPr>
          </a:p>
        </p:txBody>
      </p:sp>
    </p:spTree>
    <p:extLst>
      <p:ext uri="{BB962C8B-B14F-4D97-AF65-F5344CB8AC3E}">
        <p14:creationId xmlns:p14="http://schemas.microsoft.com/office/powerpoint/2010/main" val="3796697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10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מלבן 4"/>
          <p:cNvSpPr>
            <a:spLocks noChangeArrowheads="1"/>
          </p:cNvSpPr>
          <p:nvPr/>
        </p:nvSpPr>
        <p:spPr bwMode="auto">
          <a:xfrm>
            <a:off x="3935413" y="6119813"/>
            <a:ext cx="388461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dirty="0">
                <a:solidFill>
                  <a:schemeClr val="bg1"/>
                </a:solidFill>
              </a:rPr>
              <a:t>Paolo Veronese</a:t>
            </a:r>
          </a:p>
          <a:p>
            <a:pPr algn="l" fontAlgn="base">
              <a:spcBef>
                <a:spcPct val="0"/>
              </a:spcBef>
              <a:spcAft>
                <a:spcPct val="0"/>
              </a:spcAft>
            </a:pPr>
            <a:r>
              <a:rPr lang="en-US" altLang="he-IL" sz="1400" dirty="0">
                <a:solidFill>
                  <a:schemeClr val="bg1"/>
                </a:solidFill>
              </a:rPr>
              <a:t>Transfiguration of Christ, between 1555 and 1556</a:t>
            </a:r>
          </a:p>
          <a:p>
            <a:pPr algn="l" fontAlgn="base">
              <a:spcBef>
                <a:spcPct val="0"/>
              </a:spcBef>
              <a:spcAft>
                <a:spcPct val="0"/>
              </a:spcAft>
            </a:pPr>
            <a:r>
              <a:rPr lang="en-US" altLang="he-IL" sz="1400" dirty="0">
                <a:solidFill>
                  <a:schemeClr val="bg1"/>
                </a:solidFill>
              </a:rPr>
              <a:t>Cathedral of Santa Maria Assunta, </a:t>
            </a:r>
            <a:r>
              <a:rPr lang="en-US" altLang="he-IL" sz="1400" dirty="0" err="1">
                <a:solidFill>
                  <a:schemeClr val="bg1"/>
                </a:solidFill>
              </a:rPr>
              <a:t>Montagnana</a:t>
            </a:r>
            <a:endParaRPr lang="he-IL" altLang="he-IL" sz="1400" dirty="0">
              <a:solidFill>
                <a:schemeClr val="bg1"/>
              </a:solidFill>
            </a:endParaRPr>
          </a:p>
        </p:txBody>
      </p:sp>
    </p:spTree>
    <p:extLst>
      <p:ext uri="{BB962C8B-B14F-4D97-AF65-F5344CB8AC3E}">
        <p14:creationId xmlns:p14="http://schemas.microsoft.com/office/powerpoint/2010/main" val="2613998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8273727" cy="6858000"/>
          </a:xfrm>
          <a:prstGeom prst="rect">
            <a:avLst/>
          </a:prstGeom>
        </p:spPr>
      </p:pic>
      <p:sp>
        <p:nvSpPr>
          <p:cNvPr id="5" name="מלבן 4"/>
          <p:cNvSpPr/>
          <p:nvPr/>
        </p:nvSpPr>
        <p:spPr>
          <a:xfrm>
            <a:off x="8229600" y="6101060"/>
            <a:ext cx="3962400" cy="954107"/>
          </a:xfrm>
          <a:prstGeom prst="rect">
            <a:avLst/>
          </a:prstGeom>
        </p:spPr>
        <p:txBody>
          <a:bodyPr wrap="square">
            <a:spAutoFit/>
          </a:bodyPr>
          <a:lstStyle/>
          <a:p>
            <a:pPr algn="l"/>
            <a:r>
              <a:rPr lang="en-US" sz="1400" b="1" i="1" dirty="0" smtClean="0">
                <a:solidFill>
                  <a:prstClr val="white"/>
                </a:solidFill>
                <a:latin typeface="Times New Roman" panose="02020603050405020304" pitchFamily="18" charset="0"/>
                <a:cs typeface="Times New Roman" panose="02020603050405020304" pitchFamily="18" charset="0"/>
              </a:rPr>
              <a:t>Titian</a:t>
            </a:r>
          </a:p>
          <a:p>
            <a:pPr algn="l"/>
            <a:r>
              <a:rPr lang="en-US" sz="1400" b="1" i="1" dirty="0" smtClean="0">
                <a:solidFill>
                  <a:prstClr val="white"/>
                </a:solidFill>
                <a:latin typeface="Times New Roman" panose="02020603050405020304" pitchFamily="18" charset="0"/>
                <a:cs typeface="Times New Roman" panose="02020603050405020304" pitchFamily="18" charset="0"/>
              </a:rPr>
              <a:t>The</a:t>
            </a:r>
            <a:r>
              <a:rPr lang="en-US" sz="1400" b="1" i="1" dirty="0">
                <a:solidFill>
                  <a:prstClr val="white"/>
                </a:solidFill>
                <a:latin typeface="Times New Roman" panose="02020603050405020304" pitchFamily="18" charset="0"/>
                <a:cs typeface="Times New Roman" panose="02020603050405020304" pitchFamily="18" charset="0"/>
              </a:rPr>
              <a:t>  Transfiguration, </a:t>
            </a:r>
            <a:r>
              <a:rPr lang="en-US" sz="1400" b="1" i="1" dirty="0" smtClean="0">
                <a:solidFill>
                  <a:prstClr val="white"/>
                </a:solidFill>
                <a:latin typeface="Times New Roman" panose="02020603050405020304" pitchFamily="18" charset="0"/>
                <a:cs typeface="Times New Roman" panose="02020603050405020304" pitchFamily="18" charset="0"/>
              </a:rPr>
              <a:t>1560-65</a:t>
            </a:r>
          </a:p>
          <a:p>
            <a:pPr algn="l"/>
            <a:r>
              <a:rPr lang="en-US" sz="1400" b="1" i="1" dirty="0" smtClean="0">
                <a:solidFill>
                  <a:prstClr val="white"/>
                </a:solidFill>
                <a:latin typeface="Times New Roman" panose="02020603050405020304" pitchFamily="18" charset="0"/>
                <a:cs typeface="Times New Roman" panose="02020603050405020304" pitchFamily="18" charset="0"/>
              </a:rPr>
              <a:t>Church </a:t>
            </a:r>
            <a:r>
              <a:rPr lang="en-US" sz="1400" b="1" i="1" dirty="0">
                <a:solidFill>
                  <a:prstClr val="white"/>
                </a:solidFill>
                <a:latin typeface="Times New Roman" panose="02020603050405020304" pitchFamily="18" charset="0"/>
                <a:cs typeface="Times New Roman" panose="02020603050405020304" pitchFamily="18" charset="0"/>
              </a:rPr>
              <a:t>of San Salvador, Venice</a:t>
            </a:r>
            <a:br>
              <a:rPr lang="en-US" sz="1400" b="1" i="1" dirty="0">
                <a:solidFill>
                  <a:prstClr val="white"/>
                </a:solidFill>
                <a:latin typeface="Times New Roman" panose="02020603050405020304" pitchFamily="18" charset="0"/>
                <a:cs typeface="Times New Roman" panose="02020603050405020304" pitchFamily="18" charset="0"/>
              </a:rPr>
            </a:br>
            <a:endParaRPr lang="en-US"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582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9" name="Rectangle 7"/>
          <p:cNvSpPr>
            <a:spLocks noChangeArrowheads="1"/>
          </p:cNvSpPr>
          <p:nvPr/>
        </p:nvSpPr>
        <p:spPr bwMode="auto">
          <a:xfrm>
            <a:off x="7458075" y="930275"/>
            <a:ext cx="3760789" cy="2031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20000"/>
              </a:spcBef>
              <a:spcAft>
                <a:spcPct val="0"/>
              </a:spcAft>
              <a:defRPr/>
            </a:pPr>
            <a:r>
              <a:rPr lang="he-IL" altLang="he-IL" sz="1400" dirty="0">
                <a:solidFill>
                  <a:prstClr val="white"/>
                </a:solidFill>
                <a:latin typeface="Times New Roman" panose="02020603050405020304" pitchFamily="18" charset="0"/>
                <a:cs typeface="Tahoma" panose="020B0604030504040204" pitchFamily="34" charset="0"/>
              </a:rPr>
              <a:t>אף שרוח הקודש לא נזכרה מפורשות בתיאורי </a:t>
            </a:r>
            <a:r>
              <a:rPr lang="he-IL" altLang="he-IL" sz="1400" dirty="0" smtClean="0">
                <a:solidFill>
                  <a:prstClr val="white"/>
                </a:solidFill>
                <a:latin typeface="Times New Roman" panose="02020603050405020304" pitchFamily="18" charset="0"/>
                <a:cs typeface="Tahoma" panose="020B0604030504040204" pitchFamily="34" charset="0"/>
              </a:rPr>
              <a:t>הבשורות הסינופטיות, </a:t>
            </a:r>
            <a:r>
              <a:rPr lang="he-IL" altLang="he-IL" sz="1400" dirty="0">
                <a:solidFill>
                  <a:prstClr val="white"/>
                </a:solidFill>
                <a:latin typeface="Times New Roman" panose="02020603050405020304" pitchFamily="18" charset="0"/>
                <a:cs typeface="Tahoma" panose="020B0604030504040204" pitchFamily="34" charset="0"/>
              </a:rPr>
              <a:t>הכנסייה פרשה כי היא נכחה באירוע בדמות "ענן-האור", וההשתנות מתוארת, אם כן, כמעמד בו נכחו כל ישויות השילוש הקדוש - האל האב בדמות </a:t>
            </a:r>
            <a:r>
              <a:rPr lang="he-IL" altLang="he-IL" sz="1400" dirty="0" smtClean="0">
                <a:solidFill>
                  <a:prstClr val="white"/>
                </a:solidFill>
                <a:latin typeface="Times New Roman" panose="02020603050405020304" pitchFamily="18" charset="0"/>
                <a:cs typeface="Tahoma" panose="020B0604030504040204" pitchFamily="34" charset="0"/>
              </a:rPr>
              <a:t>בת </a:t>
            </a:r>
            <a:r>
              <a:rPr lang="he-IL" altLang="he-IL" sz="1400" dirty="0">
                <a:solidFill>
                  <a:prstClr val="white"/>
                </a:solidFill>
                <a:latin typeface="Times New Roman" panose="02020603050405020304" pitchFamily="18" charset="0"/>
                <a:cs typeface="Tahoma" panose="020B0604030504040204" pitchFamily="34" charset="0"/>
              </a:rPr>
              <a:t>קול, הבן, </a:t>
            </a:r>
            <a:r>
              <a:rPr lang="he-IL" altLang="he-IL" sz="1400" dirty="0" smtClean="0">
                <a:solidFill>
                  <a:prstClr val="white"/>
                </a:solidFill>
                <a:latin typeface="Times New Roman" panose="02020603050405020304" pitchFamily="18" charset="0"/>
                <a:cs typeface="Tahoma" panose="020B0604030504040204" pitchFamily="34" charset="0"/>
              </a:rPr>
              <a:t>ורוח </a:t>
            </a:r>
            <a:r>
              <a:rPr lang="he-IL" altLang="he-IL" sz="1400" dirty="0">
                <a:solidFill>
                  <a:prstClr val="white"/>
                </a:solidFill>
                <a:latin typeface="Times New Roman" panose="02020603050405020304" pitchFamily="18" charset="0"/>
                <a:cs typeface="Tahoma" panose="020B0604030504040204" pitchFamily="34" charset="0"/>
              </a:rPr>
              <a:t>הקודש.</a:t>
            </a:r>
            <a:endParaRPr lang="en-US" altLang="he-IL" sz="1400" dirty="0">
              <a:solidFill>
                <a:prstClr val="white"/>
              </a:solidFill>
              <a:latin typeface="Times New Roman" panose="02020603050405020304" pitchFamily="18" charset="0"/>
              <a:cs typeface="Tahoma" panose="020B0604030504040204" pitchFamily="34" charset="0"/>
            </a:endParaRPr>
          </a:p>
        </p:txBody>
      </p:sp>
      <p:sp>
        <p:nvSpPr>
          <p:cNvPr id="23560" name="Rectangle 8"/>
          <p:cNvSpPr>
            <a:spLocks noChangeArrowheads="1"/>
          </p:cNvSpPr>
          <p:nvPr/>
        </p:nvSpPr>
        <p:spPr bwMode="auto">
          <a:xfrm>
            <a:off x="6244741" y="6019800"/>
            <a:ext cx="220124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Andrea </a:t>
            </a:r>
            <a:r>
              <a:rPr lang="en-US" altLang="he-IL" sz="1400" b="1" i="1" dirty="0" err="1">
                <a:solidFill>
                  <a:prstClr val="white"/>
                </a:solidFill>
                <a:latin typeface="Times New Roman" panose="02020603050405020304" pitchFamily="18" charset="0"/>
                <a:cs typeface="Times New Roman" panose="02020603050405020304" pitchFamily="18" charset="0"/>
              </a:rPr>
              <a:t>Previtali</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r>
              <a:rPr lang="en-US" altLang="he-IL" sz="1400" b="1" i="1" dirty="0" smtClean="0">
                <a:solidFill>
                  <a:prstClr val="white"/>
                </a:solidFill>
                <a:latin typeface="Times New Roman" panose="02020603050405020304" pitchFamily="18" charset="0"/>
                <a:cs typeface="Times New Roman" panose="02020603050405020304" pitchFamily="18" charset="0"/>
              </a:rPr>
              <a:t>Transfiguration, 1513</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r>
              <a:rPr lang="en-US" altLang="he-IL" sz="1400" b="1" i="1" dirty="0">
                <a:solidFill>
                  <a:prstClr val="white"/>
                </a:solidFill>
                <a:latin typeface="Times New Roman" panose="02020603050405020304" pitchFamily="18" charset="0"/>
                <a:cs typeface="Times New Roman" panose="02020603050405020304" pitchFamily="18" charset="0"/>
              </a:rPr>
              <a:t>Pinacoteca di Brera, Milan</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endParaRPr lang="he-IL"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6102781" cy="6858000"/>
          </a:xfrm>
          <a:prstGeom prst="rect">
            <a:avLst/>
          </a:prstGeom>
        </p:spPr>
      </p:pic>
    </p:spTree>
    <p:extLst>
      <p:ext uri="{BB962C8B-B14F-4D97-AF65-F5344CB8AC3E}">
        <p14:creationId xmlns:p14="http://schemas.microsoft.com/office/powerpoint/2010/main" val="4059295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3907692" cy="6858000"/>
          </a:xfrm>
          <a:prstGeom prst="rect">
            <a:avLst/>
          </a:prstGeom>
        </p:spPr>
      </p:pic>
      <p:sp>
        <p:nvSpPr>
          <p:cNvPr id="4" name="מלבן 3"/>
          <p:cNvSpPr/>
          <p:nvPr/>
        </p:nvSpPr>
        <p:spPr>
          <a:xfrm>
            <a:off x="3981437" y="6119336"/>
            <a:ext cx="2943178" cy="738664"/>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 Francesco </a:t>
            </a:r>
            <a:r>
              <a:rPr lang="en-US" sz="1400" b="1" i="1" dirty="0" err="1" smtClean="0">
                <a:solidFill>
                  <a:schemeClr val="bg1"/>
                </a:solidFill>
                <a:latin typeface="Times New Roman" panose="02020603050405020304" pitchFamily="18" charset="0"/>
                <a:cs typeface="Times New Roman" panose="02020603050405020304" pitchFamily="18" charset="0"/>
              </a:rPr>
              <a:t>Vecellio</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a:t>
            </a:r>
            <a:r>
              <a:rPr lang="en-US" sz="1400" b="1" i="1" dirty="0">
                <a:solidFill>
                  <a:schemeClr val="bg1"/>
                </a:solidFill>
                <a:latin typeface="Times New Roman" panose="02020603050405020304" pitchFamily="18" charset="0"/>
                <a:cs typeface="Times New Roman" panose="02020603050405020304" pitchFamily="18" charset="0"/>
              </a:rPr>
              <a:t>of </a:t>
            </a:r>
            <a:r>
              <a:rPr lang="en-US" sz="1400" b="1" i="1" dirty="0" smtClean="0">
                <a:solidFill>
                  <a:schemeClr val="bg1"/>
                </a:solidFill>
                <a:latin typeface="Times New Roman" panose="02020603050405020304" pitchFamily="18" charset="0"/>
                <a:cs typeface="Times New Roman" panose="02020603050405020304" pitchFamily="18" charset="0"/>
              </a:rPr>
              <a:t>Jesus, 16</a:t>
            </a:r>
            <a:r>
              <a:rPr lang="en-US" sz="1400" b="1" i="1" baseline="30000" dirty="0" smtClean="0">
                <a:solidFill>
                  <a:schemeClr val="bg1"/>
                </a:solidFill>
                <a:latin typeface="Times New Roman" panose="02020603050405020304" pitchFamily="18" charset="0"/>
                <a:cs typeface="Times New Roman" panose="02020603050405020304" pitchFamily="18" charset="0"/>
              </a:rPr>
              <a:t>th</a:t>
            </a:r>
            <a:r>
              <a:rPr lang="en-US" sz="1400" b="1" i="1" dirty="0" smtClean="0">
                <a:solidFill>
                  <a:schemeClr val="bg1"/>
                </a:solidFill>
                <a:latin typeface="Times New Roman" panose="02020603050405020304" pitchFamily="18" charset="0"/>
                <a:cs typeface="Times New Roman" panose="02020603050405020304" pitchFamily="18" charset="0"/>
              </a:rPr>
              <a:t>century</a:t>
            </a:r>
          </a:p>
          <a:p>
            <a:pPr algn="l"/>
            <a:r>
              <a:rPr lang="en-US" sz="1400" b="1" i="1" dirty="0">
                <a:solidFill>
                  <a:schemeClr val="bg1"/>
                </a:solidFill>
                <a:latin typeface="Times New Roman" panose="02020603050405020304" pitchFamily="18" charset="0"/>
                <a:cs typeface="Times New Roman" panose="02020603050405020304" pitchFamily="18" charset="0"/>
              </a:rPr>
              <a:t> San </a:t>
            </a:r>
            <a:r>
              <a:rPr lang="en-US" sz="1400" b="1" i="1" dirty="0" smtClean="0">
                <a:solidFill>
                  <a:schemeClr val="bg1"/>
                </a:solidFill>
                <a:latin typeface="Times New Roman" panose="02020603050405020304" pitchFamily="18" charset="0"/>
                <a:cs typeface="Times New Roman" panose="02020603050405020304" pitchFamily="18" charset="0"/>
              </a:rPr>
              <a:t>Salvatore, Venice</a:t>
            </a:r>
          </a:p>
        </p:txBody>
      </p:sp>
    </p:spTree>
    <p:extLst>
      <p:ext uri="{BB962C8B-B14F-4D97-AF65-F5344CB8AC3E}">
        <p14:creationId xmlns:p14="http://schemas.microsoft.com/office/powerpoint/2010/main" val="1169623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6" name="Rectangle 6"/>
          <p:cNvSpPr>
            <a:spLocks noChangeArrowheads="1"/>
          </p:cNvSpPr>
          <p:nvPr/>
        </p:nvSpPr>
        <p:spPr bwMode="auto">
          <a:xfrm>
            <a:off x="4535816" y="5695950"/>
            <a:ext cx="285366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rtl="0" fontAlgn="base">
              <a:spcBef>
                <a:spcPct val="0"/>
              </a:spcBef>
              <a:spcAft>
                <a:spcPct val="0"/>
              </a:spcAft>
              <a:defRPr/>
            </a:pPr>
            <a:endParaRPr lang="en-US" altLang="he-IL" sz="1400" b="1" i="1" dirty="0">
              <a:solidFill>
                <a:prstClr val="black"/>
              </a:solidFill>
              <a:latin typeface="Times New Roman" panose="02020603050405020304" pitchFamily="18" charset="0"/>
              <a:cs typeface="Times New Roman" panose="02020603050405020304" pitchFamily="18" charset="0"/>
            </a:endParaRPr>
          </a:p>
          <a:p>
            <a:pPr algn="l" rtl="0" fontAlgn="base">
              <a:spcBef>
                <a:spcPct val="0"/>
              </a:spcBef>
              <a:spcAft>
                <a:spcPct val="0"/>
              </a:spcAft>
              <a:defRPr/>
            </a:pPr>
            <a:endParaRPr lang="en-US" altLang="he-IL" sz="1400" b="1" i="1" dirty="0">
              <a:solidFill>
                <a:prstClr val="black"/>
              </a:solidFill>
              <a:latin typeface="Times New Roman" panose="02020603050405020304" pitchFamily="18" charset="0"/>
              <a:cs typeface="Times New Roman" panose="02020603050405020304" pitchFamily="18" charset="0"/>
            </a:endParaRPr>
          </a:p>
          <a:p>
            <a:pPr algn="l" rtl="0" fontAlgn="base">
              <a:spcBef>
                <a:spcPct val="0"/>
              </a:spcBef>
              <a:spcAft>
                <a:spcPct val="0"/>
              </a:spcAft>
              <a:defRPr/>
            </a:pPr>
            <a:r>
              <a:rPr lang="en-US" altLang="he-IL" sz="1400" b="1" i="1" dirty="0" err="1">
                <a:solidFill>
                  <a:prstClr val="white"/>
                </a:solidFill>
                <a:latin typeface="Times New Roman" panose="02020603050405020304" pitchFamily="18" charset="0"/>
                <a:cs typeface="Times New Roman" panose="02020603050405020304" pitchFamily="18" charset="0"/>
              </a:rPr>
              <a:t>Cristofano</a:t>
            </a:r>
            <a:r>
              <a:rPr lang="en-US"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err="1" smtClean="0">
                <a:solidFill>
                  <a:prstClr val="white"/>
                </a:solidFill>
                <a:latin typeface="Times New Roman" panose="02020603050405020304" pitchFamily="18" charset="0"/>
                <a:cs typeface="Times New Roman" panose="02020603050405020304" pitchFamily="18" charset="0"/>
              </a:rPr>
              <a:t>Gherardi</a:t>
            </a:r>
            <a:endParaRPr lang="en-US" altLang="he-IL" sz="1400" b="1" i="1" dirty="0" smtClean="0">
              <a:solidFill>
                <a:prstClr val="white"/>
              </a:solidFill>
              <a:latin typeface="Times New Roman" panose="02020603050405020304" pitchFamily="18" charset="0"/>
              <a:cs typeface="Times New Roman" panose="02020603050405020304" pitchFamily="18" charset="0"/>
            </a:endParaRPr>
          </a:p>
          <a:p>
            <a:pPr algn="l" rtl="0" fontAlgn="base">
              <a:spcBef>
                <a:spcPct val="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Transfiguration,  </a:t>
            </a:r>
            <a:r>
              <a:rPr lang="he-IL" altLang="he-IL" sz="1400" b="1" i="1" dirty="0" smtClean="0">
                <a:solidFill>
                  <a:prstClr val="white"/>
                </a:solidFill>
                <a:latin typeface="Times New Roman" panose="02020603050405020304" pitchFamily="18" charset="0"/>
                <a:cs typeface="Times New Roman" panose="02020603050405020304" pitchFamily="18" charset="0"/>
              </a:rPr>
              <a:t>1555</a:t>
            </a:r>
            <a:r>
              <a:rPr lang="en-US" altLang="he-IL" sz="1400" b="1" i="1" dirty="0" smtClean="0">
                <a:solidFill>
                  <a:prstClr val="white"/>
                </a:solidFill>
                <a:latin typeface="Times New Roman" panose="02020603050405020304" pitchFamily="18" charset="0"/>
                <a:cs typeface="Times New Roman" panose="02020603050405020304" pitchFamily="18" charset="0"/>
              </a:rPr>
              <a:t> </a:t>
            </a:r>
            <a:endParaRPr lang="en-US" altLang="he-IL" sz="1400" b="1" i="1" dirty="0">
              <a:solidFill>
                <a:prstClr val="white"/>
              </a:solidFill>
              <a:latin typeface="Times New Roman" panose="02020603050405020304" pitchFamily="18" charset="0"/>
              <a:cs typeface="Times New Roman" panose="02020603050405020304" pitchFamily="18" charset="0"/>
            </a:endParaRPr>
          </a:p>
          <a:p>
            <a:pPr algn="l" rtl="0" fontAlgn="base">
              <a:spcBef>
                <a:spcPct val="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fresco </a:t>
            </a:r>
            <a:r>
              <a:rPr lang="en-US" altLang="he-IL" sz="1400" b="1" i="1" dirty="0">
                <a:solidFill>
                  <a:prstClr val="white"/>
                </a:solidFill>
                <a:latin typeface="Times New Roman" panose="02020603050405020304" pitchFamily="18" charset="0"/>
                <a:cs typeface="Times New Roman" panose="02020603050405020304" pitchFamily="18" charset="0"/>
              </a:rPr>
              <a:t>, Museo </a:t>
            </a:r>
            <a:r>
              <a:rPr lang="en-US" altLang="he-IL" sz="1400" b="1" i="1" dirty="0" err="1">
                <a:solidFill>
                  <a:prstClr val="white"/>
                </a:solidFill>
                <a:latin typeface="Times New Roman" panose="02020603050405020304" pitchFamily="18" charset="0"/>
                <a:cs typeface="Times New Roman" panose="02020603050405020304" pitchFamily="18" charset="0"/>
              </a:rPr>
              <a:t>Diocesano</a:t>
            </a:r>
            <a:r>
              <a:rPr lang="en-US"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err="1">
                <a:solidFill>
                  <a:prstClr val="white"/>
                </a:solidFill>
                <a:latin typeface="Times New Roman" panose="02020603050405020304" pitchFamily="18" charset="0"/>
                <a:cs typeface="Times New Roman" panose="02020603050405020304" pitchFamily="18" charset="0"/>
              </a:rPr>
              <a:t>Cortona</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endParaRPr lang="he-IL"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4486542" cy="6858000"/>
          </a:xfrm>
          <a:prstGeom prst="rect">
            <a:avLst/>
          </a:prstGeom>
        </p:spPr>
      </p:pic>
    </p:spTree>
    <p:extLst>
      <p:ext uri="{BB962C8B-B14F-4D97-AF65-F5344CB8AC3E}">
        <p14:creationId xmlns:p14="http://schemas.microsoft.com/office/powerpoint/2010/main" val="24205861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122420" cy="6858000"/>
          </a:xfrm>
          <a:prstGeom prst="rect">
            <a:avLst/>
          </a:prstGeom>
        </p:spPr>
      </p:pic>
      <p:sp>
        <p:nvSpPr>
          <p:cNvPr id="5" name="מלבן 4"/>
          <p:cNvSpPr/>
          <p:nvPr/>
        </p:nvSpPr>
        <p:spPr>
          <a:xfrm>
            <a:off x="4114800" y="6119336"/>
            <a:ext cx="6096000" cy="738664"/>
          </a:xfrm>
          <a:prstGeom prst="rect">
            <a:avLst/>
          </a:prstGeom>
        </p:spPr>
        <p:txBody>
          <a:bodyPr>
            <a:spAutoFit/>
          </a:bodyPr>
          <a:lstStyle/>
          <a:p>
            <a:pPr algn="l">
              <a:tabLst>
                <a:tab pos="2419350" algn="l"/>
              </a:tabLst>
            </a:pPr>
            <a:r>
              <a:rPr lang="en-US" sz="1400" b="1" i="1" dirty="0">
                <a:solidFill>
                  <a:prstClr val="white"/>
                </a:solidFill>
                <a:latin typeface="Times New Roman" panose="02020603050405020304" pitchFamily="18" charset="0"/>
                <a:cs typeface="Times New Roman" panose="02020603050405020304" pitchFamily="18" charset="0"/>
              </a:rPr>
              <a:t>Lodovico Carracci </a:t>
            </a:r>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tabLst>
                <a:tab pos="2419350" algn="l"/>
              </a:tabLst>
            </a:pPr>
            <a:r>
              <a:rPr lang="en-US" sz="1400" b="1" i="1" dirty="0" smtClean="0">
                <a:solidFill>
                  <a:prstClr val="white"/>
                </a:solidFill>
                <a:latin typeface="Times New Roman" panose="02020603050405020304" pitchFamily="18" charset="0"/>
                <a:cs typeface="Times New Roman" panose="02020603050405020304" pitchFamily="18" charset="0"/>
              </a:rPr>
              <a:t>The Transfiguration, </a:t>
            </a:r>
            <a:r>
              <a:rPr lang="en-US" sz="1400" b="1" i="1" dirty="0">
                <a:solidFill>
                  <a:prstClr val="white"/>
                </a:solidFill>
                <a:latin typeface="Times New Roman" panose="02020603050405020304" pitchFamily="18" charset="0"/>
                <a:cs typeface="Times New Roman" panose="02020603050405020304" pitchFamily="18" charset="0"/>
              </a:rPr>
              <a:t>1594-95</a:t>
            </a:r>
          </a:p>
          <a:p>
            <a:pPr algn="l">
              <a:tabLst>
                <a:tab pos="2419350" algn="l"/>
              </a:tabLst>
            </a:pPr>
            <a:r>
              <a:rPr lang="en-US" sz="1400" b="1" i="1" dirty="0">
                <a:solidFill>
                  <a:prstClr val="white"/>
                </a:solidFill>
                <a:latin typeface="Times New Roman" panose="02020603050405020304" pitchFamily="18" charset="0"/>
                <a:cs typeface="Times New Roman" panose="02020603050405020304" pitchFamily="18" charset="0"/>
              </a:rPr>
              <a:t>Pinacoteca Nazionale, Bologna</a:t>
            </a:r>
          </a:p>
        </p:txBody>
      </p:sp>
      <p:sp>
        <p:nvSpPr>
          <p:cNvPr id="6" name="מלבן 5"/>
          <p:cNvSpPr/>
          <p:nvPr/>
        </p:nvSpPr>
        <p:spPr>
          <a:xfrm>
            <a:off x="7880700" y="4673084"/>
            <a:ext cx="248786" cy="369332"/>
          </a:xfrm>
          <a:prstGeom prst="rect">
            <a:avLst/>
          </a:prstGeom>
        </p:spPr>
        <p:txBody>
          <a:bodyPr wrap="none">
            <a:spAutoFit/>
          </a:bodyPr>
          <a:lstStyle/>
          <a:p>
            <a:r>
              <a:rPr lang="he-IL" dirty="0">
                <a:solidFill>
                  <a:prstClr val="black"/>
                </a:solidFill>
              </a:rPr>
              <a:t> </a:t>
            </a:r>
          </a:p>
        </p:txBody>
      </p:sp>
    </p:spTree>
    <p:extLst>
      <p:ext uri="{BB962C8B-B14F-4D97-AF65-F5344CB8AC3E}">
        <p14:creationId xmlns:p14="http://schemas.microsoft.com/office/powerpoint/2010/main" val="106486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71450" y="0"/>
            <a:ext cx="10248568" cy="6858000"/>
          </a:xfrm>
          <a:prstGeom prst="rect">
            <a:avLst/>
          </a:prstGeom>
          <a:ln>
            <a:noFill/>
          </a:ln>
        </p:spPr>
      </p:pic>
      <p:sp>
        <p:nvSpPr>
          <p:cNvPr id="67591" name="Rectangle 7"/>
          <p:cNvSpPr>
            <a:spLocks noChangeArrowheads="1"/>
          </p:cNvSpPr>
          <p:nvPr/>
        </p:nvSpPr>
        <p:spPr bwMode="auto">
          <a:xfrm>
            <a:off x="10042525" y="5934670"/>
            <a:ext cx="21494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l"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The </a:t>
            </a:r>
            <a:r>
              <a:rPr lang="en-US" altLang="he-IL" sz="1400" b="1" i="1" dirty="0" smtClean="0">
                <a:solidFill>
                  <a:prstClr val="white"/>
                </a:solidFill>
                <a:latin typeface="Times New Roman" panose="02020603050405020304" pitchFamily="18" charset="0"/>
                <a:cs typeface="Times New Roman" panose="02020603050405020304" pitchFamily="18" charset="0"/>
              </a:rPr>
              <a:t>6</a:t>
            </a:r>
            <a:r>
              <a:rPr lang="en-US" altLang="he-IL" sz="1400" b="1" i="1" baseline="30000" dirty="0" smtClean="0">
                <a:solidFill>
                  <a:prstClr val="white"/>
                </a:solidFill>
                <a:latin typeface="Times New Roman" panose="02020603050405020304" pitchFamily="18" charset="0"/>
                <a:cs typeface="Times New Roman" panose="02020603050405020304" pitchFamily="18" charset="0"/>
              </a:rPr>
              <a:t>th</a:t>
            </a:r>
            <a:r>
              <a:rPr lang="en-US" altLang="he-IL" sz="1400" b="1" i="1" dirty="0" smtClean="0">
                <a:solidFill>
                  <a:prstClr val="white"/>
                </a:solidFill>
                <a:latin typeface="Times New Roman" panose="02020603050405020304" pitchFamily="18" charset="0"/>
                <a:cs typeface="Times New Roman" panose="02020603050405020304" pitchFamily="18" charset="0"/>
              </a:rPr>
              <a:t> </a:t>
            </a:r>
            <a:r>
              <a:rPr lang="en-US" altLang="he-IL" sz="1400" b="1" i="1" dirty="0">
                <a:solidFill>
                  <a:prstClr val="white"/>
                </a:solidFill>
                <a:latin typeface="Times New Roman" panose="02020603050405020304" pitchFamily="18" charset="0"/>
                <a:cs typeface="Times New Roman" panose="02020603050405020304" pitchFamily="18" charset="0"/>
              </a:rPr>
              <a:t>century Byzantine mosaic in the apse of the basilica of </a:t>
            </a:r>
            <a:r>
              <a:rPr lang="en-US" altLang="he-IL" sz="1400" b="1" i="1" dirty="0" err="1">
                <a:solidFill>
                  <a:prstClr val="white"/>
                </a:solidFill>
                <a:latin typeface="Times New Roman" panose="02020603050405020304" pitchFamily="18" charset="0"/>
                <a:cs typeface="Times New Roman" panose="02020603050405020304" pitchFamily="18" charset="0"/>
              </a:rPr>
              <a:t>Sant'Apollinare</a:t>
            </a:r>
            <a:r>
              <a:rPr lang="en-US" altLang="he-IL" sz="1400" b="1" i="1" dirty="0">
                <a:solidFill>
                  <a:prstClr val="white"/>
                </a:solidFill>
                <a:latin typeface="Times New Roman" panose="02020603050405020304" pitchFamily="18" charset="0"/>
                <a:cs typeface="Times New Roman" panose="02020603050405020304" pitchFamily="18" charset="0"/>
              </a:rPr>
              <a:t> in </a:t>
            </a:r>
            <a:r>
              <a:rPr lang="en-US" altLang="he-IL" sz="1400" b="1" i="1" dirty="0" err="1">
                <a:solidFill>
                  <a:prstClr val="white"/>
                </a:solidFill>
                <a:latin typeface="Times New Roman" panose="02020603050405020304" pitchFamily="18" charset="0"/>
                <a:cs typeface="Times New Roman" panose="02020603050405020304" pitchFamily="18" charset="0"/>
              </a:rPr>
              <a:t>Classe</a:t>
            </a:r>
            <a:r>
              <a:rPr lang="en-US"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smtClean="0">
                <a:solidFill>
                  <a:prstClr val="white"/>
                </a:solidFill>
                <a:latin typeface="Times New Roman" panose="02020603050405020304" pitchFamily="18" charset="0"/>
                <a:cs typeface="Times New Roman" panose="02020603050405020304" pitchFamily="18" charset="0"/>
              </a:rPr>
              <a:t>, Ravenna</a:t>
            </a: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sp>
        <p:nvSpPr>
          <p:cNvPr id="67592" name="Rectangle 8"/>
          <p:cNvSpPr>
            <a:spLocks noChangeArrowheads="1"/>
          </p:cNvSpPr>
          <p:nvPr/>
        </p:nvSpPr>
        <p:spPr bwMode="auto">
          <a:xfrm>
            <a:off x="9574569" y="272337"/>
            <a:ext cx="2524125" cy="480131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txBody>
          <a:bodyPr wrap="square">
            <a:spAutoFit/>
          </a:bodyPr>
          <a:lstStyle/>
          <a:p>
            <a:pPr fontAlgn="base">
              <a:lnSpc>
                <a:spcPct val="150000"/>
              </a:lnSpc>
              <a:spcBef>
                <a:spcPct val="0"/>
              </a:spcBef>
              <a:spcAft>
                <a:spcPct val="0"/>
              </a:spcAft>
              <a:defRPr/>
            </a:pPr>
            <a:r>
              <a:rPr lang="he-IL" altLang="he-IL" sz="1200" dirty="0" err="1">
                <a:solidFill>
                  <a:prstClr val="white"/>
                </a:solidFill>
                <a:latin typeface="Times New Roman" panose="02020603050405020304" pitchFamily="18" charset="0"/>
                <a:cs typeface="Tahoma" panose="020B0604030504040204" pitchFamily="34" charset="0"/>
              </a:rPr>
              <a:t>באפסיס</a:t>
            </a:r>
            <a:r>
              <a:rPr lang="he-IL" altLang="he-IL" sz="1200" dirty="0">
                <a:solidFill>
                  <a:prstClr val="white"/>
                </a:solidFill>
                <a:latin typeface="Times New Roman" panose="02020603050405020304" pitchFamily="18" charset="0"/>
                <a:cs typeface="Tahoma" panose="020B0604030504040204" pitchFamily="34" charset="0"/>
              </a:rPr>
              <a:t> של  כנסיית </a:t>
            </a:r>
            <a:r>
              <a:rPr lang="he-IL" altLang="he-IL" sz="1200" dirty="0" smtClean="0">
                <a:solidFill>
                  <a:prstClr val="white"/>
                </a:solidFill>
                <a:latin typeface="Times New Roman" panose="02020603050405020304" pitchFamily="18" charset="0"/>
                <a:cs typeface="Tahoma" panose="020B0604030504040204" pitchFamily="34" charset="0"/>
              </a:rPr>
              <a:t>'</a:t>
            </a:r>
            <a:r>
              <a:rPr lang="he-IL" altLang="he-IL" sz="1200" dirty="0" err="1" smtClean="0">
                <a:solidFill>
                  <a:prstClr val="white"/>
                </a:solidFill>
                <a:latin typeface="Times New Roman" panose="02020603050405020304" pitchFamily="18" charset="0"/>
                <a:cs typeface="Tahoma" panose="020B0604030504040204" pitchFamily="34" charset="0"/>
              </a:rPr>
              <a:t>אפולינריס</a:t>
            </a:r>
            <a:r>
              <a:rPr lang="he-IL" altLang="he-IL" sz="1200" dirty="0" smtClean="0">
                <a:solidFill>
                  <a:prstClr val="white"/>
                </a:solidFill>
                <a:latin typeface="Times New Roman" panose="02020603050405020304" pitchFamily="18" charset="0"/>
                <a:cs typeface="Tahoma" panose="020B0604030504040204" pitchFamily="34" charset="0"/>
              </a:rPr>
              <a:t> </a:t>
            </a:r>
            <a:r>
              <a:rPr lang="he-IL" altLang="he-IL" sz="1200" dirty="0" err="1">
                <a:solidFill>
                  <a:prstClr val="white"/>
                </a:solidFill>
                <a:latin typeface="Times New Roman" panose="02020603050405020304" pitchFamily="18" charset="0"/>
                <a:cs typeface="Tahoma" panose="020B0604030504040204" pitchFamily="34" charset="0"/>
              </a:rPr>
              <a:t>באיזור</a:t>
            </a:r>
            <a:r>
              <a:rPr lang="he-IL" altLang="he-IL" sz="1200" dirty="0">
                <a:solidFill>
                  <a:prstClr val="white"/>
                </a:solidFill>
                <a:latin typeface="Times New Roman" panose="02020603050405020304" pitchFamily="18" charset="0"/>
                <a:cs typeface="Tahoma" panose="020B0604030504040204" pitchFamily="34" charset="0"/>
              </a:rPr>
              <a:t> הנמל' </a:t>
            </a:r>
            <a:r>
              <a:rPr lang="he-IL" altLang="he-IL" sz="1200" dirty="0" err="1" smtClean="0">
                <a:solidFill>
                  <a:prstClr val="white"/>
                </a:solidFill>
                <a:latin typeface="Times New Roman" panose="02020603050405020304" pitchFamily="18" charset="0"/>
                <a:cs typeface="Tahoma" panose="020B0604030504040204" pitchFamily="34" charset="0"/>
              </a:rPr>
              <a:t>ברוונה</a:t>
            </a:r>
            <a:r>
              <a:rPr lang="he-IL" altLang="he-IL" sz="1200" dirty="0" smtClean="0">
                <a:solidFill>
                  <a:prstClr val="white"/>
                </a:solidFill>
                <a:latin typeface="Times New Roman" panose="02020603050405020304" pitchFamily="18" charset="0"/>
                <a:cs typeface="Tahoma" panose="020B0604030504040204" pitchFamily="34" charset="0"/>
              </a:rPr>
              <a:t>  </a:t>
            </a:r>
            <a:r>
              <a:rPr lang="he-IL" altLang="he-IL" sz="1200" dirty="0">
                <a:solidFill>
                  <a:prstClr val="white"/>
                </a:solidFill>
                <a:latin typeface="Times New Roman" panose="02020603050405020304" pitchFamily="18" charset="0"/>
                <a:cs typeface="Tahoma" panose="020B0604030504040204" pitchFamily="34" charset="0"/>
              </a:rPr>
              <a:t>, מעל שורה של חמישה חלונות גדולים  פסיפס גדול ממדים ובו אחד התיאורים הסמליים לטרנספיגורציה. </a:t>
            </a:r>
            <a:r>
              <a:rPr lang="he-IL" altLang="he-IL" sz="1200" dirty="0" smtClean="0">
                <a:solidFill>
                  <a:prstClr val="white"/>
                </a:solidFill>
                <a:latin typeface="Times New Roman" panose="02020603050405020304" pitchFamily="18" charset="0"/>
                <a:cs typeface="Tahoma" panose="020B0604030504040204" pitchFamily="34" charset="0"/>
              </a:rPr>
              <a:t>                 במרכז </a:t>
            </a:r>
            <a:r>
              <a:rPr lang="he-IL" altLang="he-IL" sz="1200" dirty="0">
                <a:solidFill>
                  <a:prstClr val="white"/>
                </a:solidFill>
                <a:latin typeface="Times New Roman" panose="02020603050405020304" pitchFamily="18" charset="0"/>
                <a:cs typeface="Tahoma" panose="020B0604030504040204" pitchFamily="34" charset="0"/>
              </a:rPr>
              <a:t>הפסיפס צלב גדול , המסמל את ישוע , מוקף במדליון עטור כוכבים. </a:t>
            </a:r>
            <a:r>
              <a:rPr lang="he-IL" altLang="he-IL" sz="1200" dirty="0" smtClean="0">
                <a:solidFill>
                  <a:prstClr val="white"/>
                </a:solidFill>
                <a:latin typeface="Times New Roman" panose="02020603050405020304" pitchFamily="18" charset="0"/>
                <a:cs typeface="Tahoma" panose="020B0604030504040204" pitchFamily="34" charset="0"/>
              </a:rPr>
              <a:t>משני </a:t>
            </a:r>
            <a:r>
              <a:rPr lang="he-IL" altLang="he-IL" sz="1200" dirty="0">
                <a:solidFill>
                  <a:prstClr val="white"/>
                </a:solidFill>
                <a:latin typeface="Times New Roman" panose="02020603050405020304" pitchFamily="18" charset="0"/>
                <a:cs typeface="Tahoma" panose="020B0604030504040204" pitchFamily="34" charset="0"/>
              </a:rPr>
              <a:t>עבריו  דמויותיהם של משה ואליהו.   הופעתו של אליהו אשר "עלה בסערה לשמיים", אינה מקרית היא  </a:t>
            </a:r>
            <a:r>
              <a:rPr lang="he-IL" altLang="he-IL" sz="1200" dirty="0" smtClean="0">
                <a:solidFill>
                  <a:prstClr val="white"/>
                </a:solidFill>
                <a:latin typeface="Times New Roman" panose="02020603050405020304" pitchFamily="18" charset="0"/>
                <a:cs typeface="Tahoma" panose="020B0604030504040204" pitchFamily="34" charset="0"/>
              </a:rPr>
              <a:t>מהווה </a:t>
            </a:r>
            <a:r>
              <a:rPr lang="he-IL" altLang="he-IL" sz="1200" dirty="0">
                <a:solidFill>
                  <a:prstClr val="white"/>
                </a:solidFill>
                <a:latin typeface="Times New Roman" panose="02020603050405020304" pitchFamily="18" charset="0"/>
                <a:cs typeface="Tahoma" panose="020B0604030504040204" pitchFamily="34" charset="0"/>
              </a:rPr>
              <a:t>רמז מקדים במסורת ה"פרה </a:t>
            </a:r>
            <a:r>
              <a:rPr lang="he-IL" altLang="he-IL" sz="1200" dirty="0" err="1">
                <a:solidFill>
                  <a:prstClr val="white"/>
                </a:solidFill>
                <a:latin typeface="Times New Roman" panose="02020603050405020304" pitchFamily="18" charset="0"/>
                <a:cs typeface="Tahoma" panose="020B0604030504040204" pitchFamily="34" charset="0"/>
              </a:rPr>
              <a:t>פיגורציה</a:t>
            </a:r>
            <a:r>
              <a:rPr lang="he-IL" altLang="he-IL" sz="1200" dirty="0">
                <a:solidFill>
                  <a:prstClr val="white"/>
                </a:solidFill>
                <a:latin typeface="Times New Roman" panose="02020603050405020304" pitchFamily="18" charset="0"/>
                <a:cs typeface="Tahoma" panose="020B0604030504040204" pitchFamily="34" charset="0"/>
              </a:rPr>
              <a:t>" הנוצרית.  מתחת לתיאור זה, מופיע </a:t>
            </a:r>
            <a:r>
              <a:rPr lang="he-IL" altLang="he-IL" sz="1200" dirty="0" err="1">
                <a:solidFill>
                  <a:prstClr val="white"/>
                </a:solidFill>
                <a:latin typeface="Times New Roman" panose="02020603050405020304" pitchFamily="18" charset="0"/>
                <a:cs typeface="Tahoma" panose="020B0604030504040204" pitchFamily="34" charset="0"/>
              </a:rPr>
              <a:t>אפולינריס</a:t>
            </a:r>
            <a:r>
              <a:rPr lang="he-IL" altLang="he-IL" sz="1200" dirty="0">
                <a:solidFill>
                  <a:prstClr val="white"/>
                </a:solidFill>
                <a:latin typeface="Times New Roman" panose="02020603050405020304" pitchFamily="18" charset="0"/>
                <a:cs typeface="Tahoma" panose="020B0604030504040204" pitchFamily="34" charset="0"/>
              </a:rPr>
              <a:t> הקדוש בתוך תיאור אידאלי </a:t>
            </a:r>
            <a:r>
              <a:rPr lang="he-IL" altLang="he-IL" sz="1200" dirty="0" smtClean="0">
                <a:solidFill>
                  <a:prstClr val="white"/>
                </a:solidFill>
                <a:latin typeface="Times New Roman" panose="02020603050405020304" pitchFamily="18" charset="0"/>
                <a:cs typeface="Tahoma" panose="020B0604030504040204" pitchFamily="34" charset="0"/>
              </a:rPr>
              <a:t>של </a:t>
            </a:r>
            <a:r>
              <a:rPr lang="he-IL" altLang="he-IL" sz="1200" dirty="0">
                <a:solidFill>
                  <a:prstClr val="white"/>
                </a:solidFill>
                <a:latin typeface="Times New Roman" panose="02020603050405020304" pitchFamily="18" charset="0"/>
                <a:cs typeface="Tahoma" panose="020B0604030504040204" pitchFamily="34" charset="0"/>
              </a:rPr>
              <a:t>גן העדן.  </a:t>
            </a:r>
            <a:r>
              <a:rPr lang="he-IL" altLang="he-IL" sz="1200" dirty="0" smtClean="0">
                <a:solidFill>
                  <a:prstClr val="white"/>
                </a:solidFill>
                <a:latin typeface="Times New Roman" panose="02020603050405020304" pitchFamily="18" charset="0"/>
                <a:cs typeface="Tahoma" panose="020B0604030504040204" pitchFamily="34" charset="0"/>
              </a:rPr>
              <a:t>              </a:t>
            </a:r>
            <a:r>
              <a:rPr lang="he-IL" altLang="he-IL" sz="1200" dirty="0" err="1" smtClean="0">
                <a:solidFill>
                  <a:prstClr val="white"/>
                </a:solidFill>
                <a:latin typeface="Times New Roman" panose="02020603050405020304" pitchFamily="18" charset="0"/>
                <a:cs typeface="Tahoma" panose="020B0604030504040204" pitchFamily="34" charset="0"/>
              </a:rPr>
              <a:t>לצידו</a:t>
            </a:r>
            <a:r>
              <a:rPr lang="he-IL" altLang="he-IL" sz="1200" dirty="0" smtClean="0">
                <a:solidFill>
                  <a:prstClr val="white"/>
                </a:solidFill>
                <a:latin typeface="Times New Roman" panose="02020603050405020304" pitchFamily="18" charset="0"/>
                <a:cs typeface="Tahoma" panose="020B0604030504040204" pitchFamily="34" charset="0"/>
              </a:rPr>
              <a:t> </a:t>
            </a:r>
            <a:r>
              <a:rPr lang="he-IL" altLang="he-IL" sz="1200" dirty="0">
                <a:solidFill>
                  <a:prstClr val="white"/>
                </a:solidFill>
                <a:latin typeface="Times New Roman" panose="02020603050405020304" pitchFamily="18" charset="0"/>
                <a:cs typeface="Tahoma" panose="020B0604030504040204" pitchFamily="34" charset="0"/>
              </a:rPr>
              <a:t>מופיעים   12 השליחים בדמות  כבשים.</a:t>
            </a:r>
            <a:endParaRPr lang="en-US" altLang="he-IL" sz="1200" dirty="0">
              <a:solidFill>
                <a:prstClr val="white"/>
              </a:solidFill>
              <a:latin typeface="Times New Roman" panose="02020603050405020304" pitchFamily="18" charset="0"/>
              <a:cs typeface="Tahoma" panose="020B0604030504040204" pitchFamily="34" charset="0"/>
            </a:endParaRPr>
          </a:p>
        </p:txBody>
      </p:sp>
    </p:spTree>
    <p:extLst>
      <p:ext uri="{BB962C8B-B14F-4D97-AF65-F5344CB8AC3E}">
        <p14:creationId xmlns:p14="http://schemas.microsoft.com/office/powerpoint/2010/main" val="3997955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3" name="מציין מיקום תוכן 2"/>
          <p:cNvSpPr>
            <a:spLocks noGrp="1"/>
          </p:cNvSpPr>
          <p:nvPr>
            <p:ph idx="1"/>
          </p:nvPr>
        </p:nvSpPr>
        <p:spPr/>
        <p:txBody>
          <a:bodyPr/>
          <a:lstStyle/>
          <a:p>
            <a:endParaRPr lang="he-IL"/>
          </a:p>
        </p:txBody>
      </p:sp>
      <p:pic>
        <p:nvPicPr>
          <p:cNvPr id="4" name="תמונה 3"/>
          <p:cNvPicPr>
            <a:picLocks noChangeAspect="1"/>
          </p:cNvPicPr>
          <p:nvPr/>
        </p:nvPicPr>
        <p:blipFill>
          <a:blip r:embed="rId2"/>
          <a:stretch>
            <a:fillRect/>
          </a:stretch>
        </p:blipFill>
        <p:spPr>
          <a:xfrm>
            <a:off x="285161" y="0"/>
            <a:ext cx="11621677" cy="6858000"/>
          </a:xfrm>
          <a:prstGeom prst="rect">
            <a:avLst/>
          </a:prstGeom>
        </p:spPr>
      </p:pic>
      <p:sp>
        <p:nvSpPr>
          <p:cNvPr id="5" name="מלבן 4"/>
          <p:cNvSpPr/>
          <p:nvPr/>
        </p:nvSpPr>
        <p:spPr>
          <a:xfrm>
            <a:off x="370922" y="6488668"/>
            <a:ext cx="9039778" cy="307777"/>
          </a:xfrm>
          <a:prstGeom prst="rect">
            <a:avLst/>
          </a:prstGeom>
        </p:spPr>
        <p:txBody>
          <a:bodyPr wrap="square">
            <a:spAutoFit/>
          </a:bodyPr>
          <a:lstStyle/>
          <a:p>
            <a:pPr algn="l"/>
            <a:r>
              <a:rPr lang="en-US" sz="1400" b="1" i="1" dirty="0">
                <a:solidFill>
                  <a:prstClr val="white"/>
                </a:solidFill>
                <a:latin typeface="Times New Roman" panose="02020603050405020304" pitchFamily="18" charset="0"/>
                <a:cs typeface="Times New Roman" panose="02020603050405020304" pitchFamily="18" charset="0"/>
              </a:rPr>
              <a:t>Peter Paul </a:t>
            </a:r>
            <a:r>
              <a:rPr lang="en-US" sz="1400" b="1" i="1" dirty="0" smtClean="0">
                <a:solidFill>
                  <a:prstClr val="white"/>
                </a:solidFill>
                <a:latin typeface="Times New Roman" panose="02020603050405020304" pitchFamily="18" charset="0"/>
                <a:cs typeface="Times New Roman" panose="02020603050405020304" pitchFamily="18" charset="0"/>
              </a:rPr>
              <a:t>Rubens, Transfiguration </a:t>
            </a:r>
            <a:r>
              <a:rPr lang="en-US" sz="1400" b="1" i="1" dirty="0">
                <a:solidFill>
                  <a:prstClr val="white"/>
                </a:solidFill>
                <a:latin typeface="Times New Roman" panose="02020603050405020304" pitchFamily="18" charset="0"/>
                <a:cs typeface="Times New Roman" panose="02020603050405020304" pitchFamily="18" charset="0"/>
              </a:rPr>
              <a:t>of Christ, </a:t>
            </a:r>
            <a:r>
              <a:rPr lang="en-US" sz="1400" b="1" i="1" dirty="0" smtClean="0">
                <a:solidFill>
                  <a:prstClr val="white"/>
                </a:solidFill>
                <a:latin typeface="Times New Roman" panose="02020603050405020304" pitchFamily="18" charset="0"/>
                <a:cs typeface="Times New Roman" panose="02020603050405020304" pitchFamily="18" charset="0"/>
              </a:rPr>
              <a:t>1605,  Museum </a:t>
            </a:r>
            <a:r>
              <a:rPr lang="en-US" sz="1400" b="1" i="1" dirty="0">
                <a:solidFill>
                  <a:prstClr val="white"/>
                </a:solidFill>
                <a:latin typeface="Times New Roman" panose="02020603050405020304" pitchFamily="18" charset="0"/>
                <a:cs typeface="Times New Roman" panose="02020603050405020304" pitchFamily="18" charset="0"/>
              </a:rPr>
              <a:t>of Fine Arts of Nancy </a:t>
            </a:r>
            <a:endParaRPr 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611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5"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מלבן 3"/>
          <p:cNvSpPr>
            <a:spLocks noChangeArrowheads="1"/>
          </p:cNvSpPr>
          <p:nvPr/>
        </p:nvSpPr>
        <p:spPr bwMode="auto">
          <a:xfrm>
            <a:off x="4600698" y="6119813"/>
            <a:ext cx="66976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dirty="0" err="1">
                <a:solidFill>
                  <a:schemeClr val="bg1"/>
                </a:solidFill>
              </a:rPr>
              <a:t>Kaspar</a:t>
            </a:r>
            <a:r>
              <a:rPr lang="en-US" altLang="he-IL" sz="1400" dirty="0">
                <a:solidFill>
                  <a:schemeClr val="bg1"/>
                </a:solidFill>
              </a:rPr>
              <a:t> </a:t>
            </a:r>
            <a:r>
              <a:rPr lang="en-US" altLang="he-IL" sz="1400" dirty="0" err="1">
                <a:solidFill>
                  <a:schemeClr val="bg1"/>
                </a:solidFill>
              </a:rPr>
              <a:t>Memberger</a:t>
            </a:r>
            <a:r>
              <a:rPr lang="en-US" altLang="he-IL" sz="1400" dirty="0">
                <a:solidFill>
                  <a:schemeClr val="bg1"/>
                </a:solidFill>
              </a:rPr>
              <a:t> I</a:t>
            </a:r>
          </a:p>
          <a:p>
            <a:pPr algn="l" fontAlgn="base">
              <a:spcBef>
                <a:spcPct val="0"/>
              </a:spcBef>
              <a:spcAft>
                <a:spcPct val="0"/>
              </a:spcAft>
            </a:pPr>
            <a:r>
              <a:rPr lang="en-US" altLang="he-IL" sz="1400" dirty="0">
                <a:solidFill>
                  <a:schemeClr val="bg1"/>
                </a:solidFill>
              </a:rPr>
              <a:t>The Transfiguration of Christ with  the donor Jacob </a:t>
            </a:r>
            <a:r>
              <a:rPr lang="en-US" altLang="he-IL" sz="1400" dirty="0" err="1">
                <a:solidFill>
                  <a:schemeClr val="bg1"/>
                </a:solidFill>
              </a:rPr>
              <a:t>Rasslere</a:t>
            </a:r>
            <a:r>
              <a:rPr lang="en-US" altLang="he-IL" sz="1400" dirty="0">
                <a:solidFill>
                  <a:schemeClr val="bg1"/>
                </a:solidFill>
              </a:rPr>
              <a:t>, by 1618</a:t>
            </a:r>
          </a:p>
          <a:p>
            <a:pPr algn="l" fontAlgn="base">
              <a:spcBef>
                <a:spcPct val="0"/>
              </a:spcBef>
              <a:spcAft>
                <a:spcPct val="0"/>
              </a:spcAft>
            </a:pPr>
            <a:r>
              <a:rPr lang="en-US" altLang="he-IL" sz="1400" dirty="0">
                <a:solidFill>
                  <a:schemeClr val="bg1"/>
                </a:solidFill>
              </a:rPr>
              <a:t>Private Collection</a:t>
            </a:r>
          </a:p>
        </p:txBody>
      </p:sp>
    </p:spTree>
    <p:extLst>
      <p:ext uri="{BB962C8B-B14F-4D97-AF65-F5344CB8AC3E}">
        <p14:creationId xmlns:p14="http://schemas.microsoft.com/office/powerpoint/2010/main" val="1063151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48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מלבן 3"/>
          <p:cNvSpPr>
            <a:spLocks noChangeArrowheads="1"/>
          </p:cNvSpPr>
          <p:nvPr/>
        </p:nvSpPr>
        <p:spPr bwMode="auto">
          <a:xfrm>
            <a:off x="10084777" y="6194548"/>
            <a:ext cx="194896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en-US" altLang="he-IL" sz="1400" dirty="0">
                <a:solidFill>
                  <a:schemeClr val="bg1"/>
                </a:solidFill>
              </a:rPr>
              <a:t>Willem van </a:t>
            </a:r>
            <a:r>
              <a:rPr lang="en-US" altLang="he-IL" sz="1400" dirty="0" err="1">
                <a:solidFill>
                  <a:schemeClr val="bg1"/>
                </a:solidFill>
              </a:rPr>
              <a:t>Herp</a:t>
            </a:r>
            <a:endParaRPr lang="en-US" altLang="he-IL" sz="1400" dirty="0">
              <a:solidFill>
                <a:schemeClr val="bg1"/>
              </a:solidFill>
            </a:endParaRPr>
          </a:p>
          <a:p>
            <a:pPr algn="l" fontAlgn="base">
              <a:spcBef>
                <a:spcPct val="0"/>
              </a:spcBef>
              <a:spcAft>
                <a:spcPct val="0"/>
              </a:spcAft>
            </a:pPr>
            <a:r>
              <a:rPr lang="en-US" altLang="he-IL" sz="1400" dirty="0">
                <a:solidFill>
                  <a:schemeClr val="bg1"/>
                </a:solidFill>
              </a:rPr>
              <a:t>The Transfiguration of Christ , 1634-1677</a:t>
            </a:r>
            <a:endParaRPr lang="he-IL" altLang="he-IL" sz="1400" dirty="0">
              <a:solidFill>
                <a:schemeClr val="bg1"/>
              </a:solidFill>
            </a:endParaRPr>
          </a:p>
        </p:txBody>
      </p:sp>
    </p:spTree>
    <p:extLst>
      <p:ext uri="{BB962C8B-B14F-4D97-AF65-F5344CB8AC3E}">
        <p14:creationId xmlns:p14="http://schemas.microsoft.com/office/powerpoint/2010/main" val="28455160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rotWithShape="1">
          <a:blip r:embed="rId2"/>
          <a:srcRect r="677"/>
          <a:stretch/>
        </p:blipFill>
        <p:spPr>
          <a:xfrm>
            <a:off x="1" y="0"/>
            <a:ext cx="4267200" cy="6858000"/>
          </a:xfrm>
          <a:prstGeom prst="rect">
            <a:avLst/>
          </a:prstGeom>
        </p:spPr>
      </p:pic>
      <p:sp>
        <p:nvSpPr>
          <p:cNvPr id="4" name="מלבן 3"/>
          <p:cNvSpPr/>
          <p:nvPr/>
        </p:nvSpPr>
        <p:spPr>
          <a:xfrm>
            <a:off x="4329579" y="6119336"/>
            <a:ext cx="5363712" cy="738664"/>
          </a:xfrm>
          <a:prstGeom prst="rect">
            <a:avLst/>
          </a:prstGeom>
        </p:spPr>
        <p:txBody>
          <a:bodyPr wrap="none">
            <a:spAutoFit/>
          </a:bodyPr>
          <a:lstStyle/>
          <a:p>
            <a:pPr algn="l"/>
            <a:r>
              <a:rPr lang="en-US" sz="1400" b="1" i="1" dirty="0" err="1">
                <a:solidFill>
                  <a:prstClr val="white"/>
                </a:solidFill>
                <a:latin typeface="Times New Roman" panose="02020603050405020304" pitchFamily="18" charset="0"/>
                <a:cs typeface="Times New Roman" panose="02020603050405020304" pitchFamily="18" charset="0"/>
              </a:rPr>
              <a:t>Cristóbal</a:t>
            </a:r>
            <a:r>
              <a:rPr lang="en-US" sz="1400" b="1" i="1" dirty="0">
                <a:solidFill>
                  <a:prstClr val="white"/>
                </a:solidFill>
                <a:latin typeface="Times New Roman" panose="02020603050405020304" pitchFamily="18" charset="0"/>
                <a:cs typeface="Times New Roman" panose="02020603050405020304" pitchFamily="18" charset="0"/>
              </a:rPr>
              <a:t> de </a:t>
            </a:r>
            <a:r>
              <a:rPr lang="en-US" sz="1400" b="1" i="1" dirty="0" err="1" smtClean="0">
                <a:solidFill>
                  <a:prstClr val="white"/>
                </a:solidFill>
                <a:latin typeface="Times New Roman" panose="02020603050405020304" pitchFamily="18" charset="0"/>
                <a:cs typeface="Times New Roman" panose="02020603050405020304" pitchFamily="18" charset="0"/>
              </a:rPr>
              <a:t>Villalpando</a:t>
            </a:r>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Moses and the Brazen Serpent and the Transfiguration of Jesus, </a:t>
            </a:r>
            <a:r>
              <a:rPr lang="en-US" sz="1400" b="1" i="1" dirty="0" smtClean="0">
                <a:solidFill>
                  <a:prstClr val="white"/>
                </a:solidFill>
                <a:latin typeface="Times New Roman" panose="02020603050405020304" pitchFamily="18" charset="0"/>
                <a:cs typeface="Times New Roman" panose="02020603050405020304" pitchFamily="18" charset="0"/>
              </a:rPr>
              <a:t>1683</a:t>
            </a:r>
            <a:endParaRPr lang="en-US" sz="1400" b="1" i="1" dirty="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Puebla </a:t>
            </a:r>
            <a:r>
              <a:rPr lang="en-US" sz="1400" b="1" i="1" dirty="0" smtClean="0">
                <a:solidFill>
                  <a:prstClr val="white"/>
                </a:solidFill>
                <a:latin typeface="Times New Roman" panose="02020603050405020304" pitchFamily="18" charset="0"/>
                <a:cs typeface="Times New Roman" panose="02020603050405020304" pitchFamily="18" charset="0"/>
              </a:rPr>
              <a:t>Cathedral, Mexico </a:t>
            </a:r>
            <a:endParaRPr 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126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9446895" cy="6858000"/>
          </a:xfrm>
          <a:prstGeom prst="rect">
            <a:avLst/>
          </a:prstGeom>
        </p:spPr>
      </p:pic>
      <p:sp>
        <p:nvSpPr>
          <p:cNvPr id="5" name="מלבן 4"/>
          <p:cNvSpPr/>
          <p:nvPr/>
        </p:nvSpPr>
        <p:spPr>
          <a:xfrm>
            <a:off x="9399641" y="6126522"/>
            <a:ext cx="2511970" cy="954107"/>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Luca </a:t>
            </a:r>
            <a:r>
              <a:rPr lang="en-US" sz="1400" b="1" i="1" dirty="0" smtClean="0">
                <a:solidFill>
                  <a:schemeClr val="bg1"/>
                </a:solidFill>
                <a:latin typeface="Times New Roman" panose="02020603050405020304" pitchFamily="18" charset="0"/>
                <a:cs typeface="Times New Roman" panose="02020603050405020304" pitchFamily="18" charset="0"/>
              </a:rPr>
              <a:t>Giordano</a:t>
            </a:r>
          </a:p>
          <a:p>
            <a:pPr algn="l"/>
            <a:r>
              <a:rPr lang="en-US" sz="1400" b="1" i="1" dirty="0">
                <a:solidFill>
                  <a:schemeClr val="bg1"/>
                </a:solidFill>
                <a:latin typeface="Times New Roman" panose="02020603050405020304" pitchFamily="18" charset="0"/>
                <a:cs typeface="Times New Roman" panose="02020603050405020304" pitchFamily="18" charset="0"/>
              </a:rPr>
              <a:t>Transfiguration of </a:t>
            </a:r>
            <a:r>
              <a:rPr lang="en-US" sz="1400" b="1" i="1" dirty="0" smtClean="0">
                <a:solidFill>
                  <a:schemeClr val="bg1"/>
                </a:solidFill>
                <a:latin typeface="Times New Roman" panose="02020603050405020304" pitchFamily="18" charset="0"/>
                <a:cs typeface="Times New Roman" panose="02020603050405020304" pitchFamily="18" charset="0"/>
              </a:rPr>
              <a:t>Christ, 1685</a:t>
            </a:r>
          </a:p>
          <a:p>
            <a:pPr algn="l"/>
            <a:r>
              <a:rPr lang="en-US" sz="1400" b="1" i="1" dirty="0">
                <a:solidFill>
                  <a:schemeClr val="bg1"/>
                </a:solidFill>
                <a:latin typeface="Times New Roman" panose="02020603050405020304" pitchFamily="18" charset="0"/>
                <a:cs typeface="Times New Roman" panose="02020603050405020304" pitchFamily="18" charset="0"/>
              </a:rPr>
              <a:t>Uffizi </a:t>
            </a:r>
            <a:r>
              <a:rPr lang="en-US" sz="1400" b="1" i="1" dirty="0" smtClean="0">
                <a:solidFill>
                  <a:schemeClr val="bg1"/>
                </a:solidFill>
                <a:latin typeface="Times New Roman" panose="02020603050405020304" pitchFamily="18" charset="0"/>
                <a:cs typeface="Times New Roman" panose="02020603050405020304" pitchFamily="18" charset="0"/>
              </a:rPr>
              <a:t>Gallery, Florence</a:t>
            </a:r>
            <a:endParaRPr lang="en-US" sz="1400" b="1" i="1" dirty="0">
              <a:solidFill>
                <a:schemeClr val="bg1"/>
              </a:solidFill>
              <a:latin typeface="Times New Roman" panose="02020603050405020304" pitchFamily="18" charset="0"/>
              <a:cs typeface="Times New Roman" panose="02020603050405020304" pitchFamily="18" charset="0"/>
            </a:endParaRPr>
          </a:p>
          <a:p>
            <a:pPr algn="l"/>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7000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31" name="Rectangle 7"/>
          <p:cNvSpPr>
            <a:spLocks noChangeArrowheads="1"/>
          </p:cNvSpPr>
          <p:nvPr/>
        </p:nvSpPr>
        <p:spPr bwMode="auto">
          <a:xfrm>
            <a:off x="6629400" y="5581650"/>
            <a:ext cx="520541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0"/>
              </a:spcBef>
              <a:spcAft>
                <a:spcPct val="0"/>
              </a:spcAft>
              <a:defRPr/>
            </a:pP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r>
              <a:rPr lang="he-IL"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a:solidFill>
                  <a:prstClr val="white"/>
                </a:solidFill>
                <a:latin typeface="Times New Roman" panose="02020603050405020304" pitchFamily="18" charset="0"/>
                <a:cs typeface="Times New Roman" panose="02020603050405020304" pitchFamily="18" charset="0"/>
              </a:rPr>
              <a:t>Franz Joseph </a:t>
            </a:r>
            <a:r>
              <a:rPr lang="en-US" altLang="he-IL" sz="1400" b="1" i="1" dirty="0" err="1" smtClean="0">
                <a:solidFill>
                  <a:prstClr val="white"/>
                </a:solidFill>
                <a:latin typeface="Times New Roman" panose="02020603050405020304" pitchFamily="18" charset="0"/>
                <a:cs typeface="Times New Roman" panose="02020603050405020304" pitchFamily="18" charset="0"/>
              </a:rPr>
              <a:t>Spiegler</a:t>
            </a:r>
            <a:endParaRPr lang="he-IL" altLang="he-IL" sz="1400" b="1" i="1" dirty="0" smtClean="0">
              <a:solidFill>
                <a:prstClr val="white"/>
              </a:solidFill>
              <a:latin typeface="Times New Roman" panose="02020603050405020304" pitchFamily="18" charset="0"/>
              <a:cs typeface="Times New Roman" panose="02020603050405020304" pitchFamily="18" charset="0"/>
            </a:endParaRPr>
          </a:p>
          <a:p>
            <a:pPr algn="l" rtl="0" fontAlgn="base">
              <a:spcBef>
                <a:spcPct val="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Transfiguration </a:t>
            </a:r>
            <a:r>
              <a:rPr lang="en-US" altLang="he-IL" sz="1400" b="1" i="1" dirty="0">
                <a:solidFill>
                  <a:prstClr val="white"/>
                </a:solidFill>
                <a:latin typeface="Times New Roman" panose="02020603050405020304" pitchFamily="18" charset="0"/>
                <a:cs typeface="Times New Roman" panose="02020603050405020304" pitchFamily="18" charset="0"/>
              </a:rPr>
              <a:t>of </a:t>
            </a:r>
            <a:r>
              <a:rPr lang="en-US" altLang="he-IL" sz="1400" b="1" i="1" dirty="0" smtClean="0">
                <a:solidFill>
                  <a:prstClr val="white"/>
                </a:solidFill>
                <a:latin typeface="Times New Roman" panose="02020603050405020304" pitchFamily="18" charset="0"/>
                <a:cs typeface="Times New Roman" panose="02020603050405020304" pitchFamily="18" charset="0"/>
              </a:rPr>
              <a:t>Christ,  </a:t>
            </a:r>
            <a:r>
              <a:rPr lang="he-IL" altLang="he-IL" sz="1400" b="1" i="1" dirty="0" smtClean="0">
                <a:solidFill>
                  <a:prstClr val="white"/>
                </a:solidFill>
                <a:latin typeface="Times New Roman" panose="02020603050405020304" pitchFamily="18" charset="0"/>
                <a:cs typeface="Times New Roman" panose="02020603050405020304" pitchFamily="18" charset="0"/>
              </a:rPr>
              <a:t>1727</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r>
              <a:rPr lang="he-IL" altLang="he-IL" sz="1400" b="1" i="1" dirty="0">
                <a:solidFill>
                  <a:prstClr val="white"/>
                </a:solidFill>
                <a:latin typeface="Times New Roman" panose="02020603050405020304" pitchFamily="18" charset="0"/>
                <a:cs typeface="Times New Roman" panose="02020603050405020304" pitchFamily="18" charset="0"/>
              </a:rPr>
              <a:t> </a:t>
            </a:r>
            <a:r>
              <a:rPr lang="en-US" altLang="he-IL" sz="1400" b="1" i="1" dirty="0" smtClean="0">
                <a:solidFill>
                  <a:prstClr val="white"/>
                </a:solidFill>
                <a:latin typeface="Times New Roman" panose="02020603050405020304" pitchFamily="18" charset="0"/>
                <a:cs typeface="Times New Roman" panose="02020603050405020304" pitchFamily="18" charset="0"/>
              </a:rPr>
              <a:t>fresco</a:t>
            </a:r>
            <a:r>
              <a:rPr lang="en-US" altLang="he-IL" sz="1400" b="1" i="1" dirty="0">
                <a:solidFill>
                  <a:prstClr val="white"/>
                </a:solidFill>
                <a:latin typeface="Times New Roman" panose="02020603050405020304" pitchFamily="18" charset="0"/>
                <a:cs typeface="Times New Roman" panose="02020603050405020304" pitchFamily="18" charset="0"/>
              </a:rPr>
              <a:t>, St Peter's Abbey in the Black Forest </a:t>
            </a:r>
          </a:p>
        </p:txBody>
      </p:sp>
      <p:pic>
        <p:nvPicPr>
          <p:cNvPr id="2" name="תמונה 1"/>
          <p:cNvPicPr>
            <a:picLocks noChangeAspect="1"/>
          </p:cNvPicPr>
          <p:nvPr/>
        </p:nvPicPr>
        <p:blipFill>
          <a:blip r:embed="rId2"/>
          <a:stretch>
            <a:fillRect/>
          </a:stretch>
        </p:blipFill>
        <p:spPr>
          <a:xfrm>
            <a:off x="442912" y="314325"/>
            <a:ext cx="6257925" cy="6191250"/>
          </a:xfrm>
          <a:prstGeom prst="rect">
            <a:avLst/>
          </a:prstGeom>
        </p:spPr>
      </p:pic>
    </p:spTree>
    <p:extLst>
      <p:ext uri="{BB962C8B-B14F-4D97-AF65-F5344CB8AC3E}">
        <p14:creationId xmlns:p14="http://schemas.microsoft.com/office/powerpoint/2010/main" val="735199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685226" cy="6858000"/>
          </a:xfrm>
          <a:prstGeom prst="rect">
            <a:avLst/>
          </a:prstGeom>
        </p:spPr>
      </p:pic>
      <p:sp>
        <p:nvSpPr>
          <p:cNvPr id="5" name="מלבן 4"/>
          <p:cNvSpPr/>
          <p:nvPr/>
        </p:nvSpPr>
        <p:spPr>
          <a:xfrm>
            <a:off x="4672285" y="6119336"/>
            <a:ext cx="3255378" cy="738664"/>
          </a:xfrm>
          <a:prstGeom prst="rect">
            <a:avLst/>
          </a:prstGeom>
        </p:spPr>
        <p:txBody>
          <a:bodyPr wrap="none">
            <a:spAutoFit/>
          </a:bodyPr>
          <a:lstStyle/>
          <a:p>
            <a:pPr algn="l"/>
            <a:r>
              <a:rPr lang="en-US" sz="1400" b="1" i="1" dirty="0" err="1">
                <a:solidFill>
                  <a:schemeClr val="bg1"/>
                </a:solidFill>
                <a:latin typeface="Times New Roman" panose="02020603050405020304" pitchFamily="18" charset="0"/>
                <a:cs typeface="Times New Roman" panose="02020603050405020304" pitchFamily="18" charset="0"/>
              </a:rPr>
              <a:t>Giambettino</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smtClean="0">
                <a:solidFill>
                  <a:schemeClr val="bg1"/>
                </a:solidFill>
                <a:latin typeface="Times New Roman" panose="02020603050405020304" pitchFamily="18" charset="0"/>
                <a:cs typeface="Times New Roman" panose="02020603050405020304" pitchFamily="18" charset="0"/>
              </a:rPr>
              <a:t>Cignaroli</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1741</a:t>
            </a:r>
          </a:p>
          <a:p>
            <a:pPr algn="l"/>
            <a:r>
              <a:rPr lang="en-US" sz="1400" b="1" i="1" dirty="0">
                <a:solidFill>
                  <a:schemeClr val="bg1"/>
                </a:solidFill>
                <a:latin typeface="Times New Roman" panose="02020603050405020304" pitchFamily="18" charset="0"/>
                <a:cs typeface="Times New Roman" panose="02020603050405020304" pitchFamily="18" charset="0"/>
              </a:rPr>
              <a:t>Duomo Santa Maria </a:t>
            </a:r>
            <a:r>
              <a:rPr lang="en-US" sz="1400" b="1" i="1" dirty="0" err="1" smtClean="0">
                <a:solidFill>
                  <a:schemeClr val="bg1"/>
                </a:solidFill>
                <a:latin typeface="Times New Roman" panose="02020603050405020304" pitchFamily="18" charset="0"/>
                <a:cs typeface="Times New Roman" panose="02020603050405020304" pitchFamily="18" charset="0"/>
              </a:rPr>
              <a:t>Matricolare</a:t>
            </a:r>
            <a:r>
              <a:rPr lang="en-US" sz="1400" b="1" i="1" dirty="0" smtClean="0">
                <a:solidFill>
                  <a:schemeClr val="bg1"/>
                </a:solidFill>
                <a:latin typeface="Times New Roman" panose="02020603050405020304" pitchFamily="18" charset="0"/>
                <a:cs typeface="Times New Roman" panose="02020603050405020304" pitchFamily="18" charset="0"/>
              </a:rPr>
              <a:t>, Verona</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6" name="תמונה 5"/>
          <p:cNvPicPr>
            <a:picLocks noChangeAspect="1"/>
          </p:cNvPicPr>
          <p:nvPr/>
        </p:nvPicPr>
        <p:blipFill>
          <a:blip r:embed="rId3"/>
          <a:stretch>
            <a:fillRect/>
          </a:stretch>
        </p:blipFill>
        <p:spPr>
          <a:xfrm>
            <a:off x="5944599" y="381000"/>
            <a:ext cx="3067997" cy="5553075"/>
          </a:xfrm>
          <a:prstGeom prst="rect">
            <a:avLst/>
          </a:prstGeom>
        </p:spPr>
      </p:pic>
      <p:sp>
        <p:nvSpPr>
          <p:cNvPr id="7" name="מלבן 6"/>
          <p:cNvSpPr/>
          <p:nvPr/>
        </p:nvSpPr>
        <p:spPr>
          <a:xfrm>
            <a:off x="5780173" y="5901809"/>
            <a:ext cx="4791055" cy="307777"/>
          </a:xfrm>
          <a:prstGeom prst="rect">
            <a:avLst/>
          </a:prstGeom>
        </p:spPr>
        <p:txBody>
          <a:bodyPr wrap="none">
            <a:spAutoFit/>
          </a:bodyPr>
          <a:lstStyle/>
          <a:p>
            <a:r>
              <a:rPr lang="en-US" sz="1400" b="1" i="1" dirty="0" err="1">
                <a:solidFill>
                  <a:schemeClr val="bg1"/>
                </a:solidFill>
                <a:latin typeface="Times New Roman" panose="02020603050405020304" pitchFamily="18" charset="0"/>
                <a:cs typeface="Times New Roman" panose="02020603050405020304" pitchFamily="18" charset="0"/>
              </a:rPr>
              <a:t>Emilei</a:t>
            </a:r>
            <a:r>
              <a:rPr lang="en-US" sz="1400" b="1" i="1" dirty="0">
                <a:solidFill>
                  <a:schemeClr val="bg1"/>
                </a:solidFill>
                <a:latin typeface="Times New Roman" panose="02020603050405020304" pitchFamily="18" charset="0"/>
                <a:cs typeface="Times New Roman" panose="02020603050405020304" pitchFamily="18" charset="0"/>
              </a:rPr>
              <a:t> chapel of the Duomo Santa Maria </a:t>
            </a:r>
            <a:r>
              <a:rPr lang="en-US" sz="1400" b="1" i="1" dirty="0" err="1">
                <a:solidFill>
                  <a:schemeClr val="bg1"/>
                </a:solidFill>
                <a:latin typeface="Times New Roman" panose="02020603050405020304" pitchFamily="18" charset="0"/>
                <a:cs typeface="Times New Roman" panose="02020603050405020304" pitchFamily="18" charset="0"/>
              </a:rPr>
              <a:t>Matricolare</a:t>
            </a:r>
            <a:r>
              <a:rPr lang="en-US" sz="1400" b="1" i="1" dirty="0">
                <a:solidFill>
                  <a:schemeClr val="bg1"/>
                </a:solidFill>
                <a:latin typeface="Times New Roman" panose="02020603050405020304" pitchFamily="18" charset="0"/>
                <a:cs typeface="Times New Roman" panose="02020603050405020304" pitchFamily="18" charset="0"/>
              </a:rPr>
              <a:t>, Verona</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664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51" name="Rectangle 7"/>
          <p:cNvSpPr>
            <a:spLocks noChangeArrowheads="1"/>
          </p:cNvSpPr>
          <p:nvPr/>
        </p:nvSpPr>
        <p:spPr bwMode="auto">
          <a:xfrm>
            <a:off x="5524500" y="5902325"/>
            <a:ext cx="66675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20000"/>
              </a:spcBef>
              <a:spcAft>
                <a:spcPct val="0"/>
              </a:spcAft>
              <a:defRPr/>
            </a:pPr>
            <a:r>
              <a:rPr lang="en-US" altLang="he-IL" sz="1400" b="1" i="1" dirty="0" smtClean="0">
                <a:solidFill>
                  <a:schemeClr val="bg1"/>
                </a:solidFill>
                <a:latin typeface="Times New Roman" panose="02020603050405020304" pitchFamily="18" charset="0"/>
                <a:cs typeface="Times New Roman" panose="02020603050405020304" pitchFamily="18" charset="0"/>
              </a:rPr>
              <a:t>Giovanni Domenico Tiepolo</a:t>
            </a:r>
            <a:r>
              <a:rPr lang="he-IL" altLang="he-IL" sz="1400" b="1" i="1" dirty="0" smtClean="0">
                <a:solidFill>
                  <a:schemeClr val="bg1"/>
                </a:solidFill>
                <a:latin typeface="Times New Roman" panose="02020603050405020304" pitchFamily="18" charset="0"/>
                <a:cs typeface="Times New Roman" panose="02020603050405020304" pitchFamily="18" charset="0"/>
              </a:rPr>
              <a:t> </a:t>
            </a:r>
            <a:r>
              <a:rPr lang="he-IL" altLang="he-IL" sz="1400" b="1" i="1" dirty="0">
                <a:solidFill>
                  <a:schemeClr val="bg1"/>
                </a:solidFill>
                <a:latin typeface="Times New Roman" panose="02020603050405020304" pitchFamily="18" charset="0"/>
                <a:cs typeface="Times New Roman" panose="02020603050405020304" pitchFamily="18" charset="0"/>
              </a:rPr>
              <a:t/>
            </a:r>
            <a:br>
              <a:rPr lang="he-IL" altLang="he-IL" sz="1400" b="1" i="1" dirty="0">
                <a:solidFill>
                  <a:schemeClr val="bg1"/>
                </a:solidFill>
                <a:latin typeface="Times New Roman" panose="02020603050405020304" pitchFamily="18" charset="0"/>
                <a:cs typeface="Times New Roman" panose="02020603050405020304" pitchFamily="18" charset="0"/>
              </a:rPr>
            </a:br>
            <a:r>
              <a:rPr lang="en-US" altLang="he-IL" sz="1400" b="1" i="1" dirty="0" smtClean="0">
                <a:solidFill>
                  <a:schemeClr val="bg1"/>
                </a:solidFill>
                <a:latin typeface="Times New Roman" panose="02020603050405020304" pitchFamily="18" charset="0"/>
                <a:cs typeface="Times New Roman" panose="02020603050405020304" pitchFamily="18" charset="0"/>
              </a:rPr>
              <a:t>Christ </a:t>
            </a:r>
            <a:r>
              <a:rPr lang="en-US" altLang="he-IL" sz="1400" b="1" i="1" dirty="0">
                <a:solidFill>
                  <a:schemeClr val="bg1"/>
                </a:solidFill>
                <a:latin typeface="Times New Roman" panose="02020603050405020304" pitchFamily="18" charset="0"/>
                <a:cs typeface="Times New Roman" panose="02020603050405020304" pitchFamily="18" charset="0"/>
              </a:rPr>
              <a:t>Leading Peter, James, and John to the High Mountain for the </a:t>
            </a:r>
            <a:r>
              <a:rPr lang="en-US" altLang="he-IL" sz="1400" b="1" i="1" dirty="0" smtClean="0">
                <a:solidFill>
                  <a:schemeClr val="bg1"/>
                </a:solidFill>
                <a:latin typeface="Times New Roman" panose="02020603050405020304" pitchFamily="18" charset="0"/>
                <a:cs typeface="Times New Roman" panose="02020603050405020304" pitchFamily="18" charset="0"/>
              </a:rPr>
              <a:t>Transfiguration c.1770-80</a:t>
            </a:r>
            <a:r>
              <a:rPr lang="he-IL" altLang="he-IL" sz="1400" b="1" i="1" dirty="0">
                <a:solidFill>
                  <a:schemeClr val="bg1"/>
                </a:solidFill>
                <a:latin typeface="Times New Roman" panose="02020603050405020304" pitchFamily="18" charset="0"/>
                <a:cs typeface="Times New Roman" panose="02020603050405020304" pitchFamily="18" charset="0"/>
              </a:rPr>
              <a:t/>
            </a:r>
            <a:br>
              <a:rPr lang="he-IL" altLang="he-IL" sz="1400" b="1" i="1" dirty="0">
                <a:solidFill>
                  <a:schemeClr val="bg1"/>
                </a:solidFill>
                <a:latin typeface="Times New Roman" panose="02020603050405020304" pitchFamily="18" charset="0"/>
                <a:cs typeface="Times New Roman" panose="02020603050405020304" pitchFamily="18" charset="0"/>
              </a:rPr>
            </a:br>
            <a:r>
              <a:rPr lang="en-US" altLang="he-IL" sz="1400" b="1" i="1" dirty="0" smtClean="0">
                <a:solidFill>
                  <a:schemeClr val="bg1"/>
                </a:solidFill>
                <a:latin typeface="Times New Roman" panose="02020603050405020304" pitchFamily="18" charset="0"/>
                <a:cs typeface="Times New Roman" panose="02020603050405020304" pitchFamily="18" charset="0"/>
              </a:rPr>
              <a:t>National </a:t>
            </a:r>
            <a:r>
              <a:rPr lang="en-US" altLang="he-IL" sz="1400" b="1" i="1" dirty="0">
                <a:solidFill>
                  <a:schemeClr val="bg1"/>
                </a:solidFill>
                <a:latin typeface="Times New Roman" panose="02020603050405020304" pitchFamily="18" charset="0"/>
                <a:cs typeface="Times New Roman" panose="02020603050405020304" pitchFamily="18" charset="0"/>
              </a:rPr>
              <a:t>Gallery of Art, Washington</a:t>
            </a:r>
            <a:r>
              <a:rPr lang="he-IL" altLang="he-IL" sz="1400" b="1" i="1" dirty="0">
                <a:solidFill>
                  <a:schemeClr val="bg1"/>
                </a:solidFill>
                <a:latin typeface="Times New Roman" panose="02020603050405020304" pitchFamily="18" charset="0"/>
                <a:cs typeface="Times New Roman" panose="02020603050405020304" pitchFamily="18" charset="0"/>
              </a:rPr>
              <a:t/>
            </a:r>
            <a:br>
              <a:rPr lang="he-IL" altLang="he-IL" sz="1400" b="1" i="1" dirty="0">
                <a:solidFill>
                  <a:schemeClr val="bg1"/>
                </a:solidFill>
                <a:latin typeface="Times New Roman" panose="02020603050405020304" pitchFamily="18" charset="0"/>
                <a:cs typeface="Times New Roman" panose="02020603050405020304" pitchFamily="18" charset="0"/>
              </a:rPr>
            </a:br>
            <a:endParaRPr lang="en-US" altLang="he-IL" sz="1400" b="1" i="1" dirty="0">
              <a:solidFill>
                <a:schemeClr val="bg1"/>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5570220" cy="6858000"/>
          </a:xfrm>
          <a:prstGeom prst="rect">
            <a:avLst/>
          </a:prstGeom>
        </p:spPr>
      </p:pic>
    </p:spTree>
    <p:extLst>
      <p:ext uri="{BB962C8B-B14F-4D97-AF65-F5344CB8AC3E}">
        <p14:creationId xmlns:p14="http://schemas.microsoft.com/office/powerpoint/2010/main" val="1233507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485775" y="468521"/>
            <a:ext cx="7058025" cy="5865604"/>
          </a:xfrm>
          <a:prstGeom prst="rect">
            <a:avLst/>
          </a:prstGeom>
        </p:spPr>
      </p:pic>
      <p:sp>
        <p:nvSpPr>
          <p:cNvPr id="5" name="מלבן 4"/>
          <p:cNvSpPr/>
          <p:nvPr/>
        </p:nvSpPr>
        <p:spPr>
          <a:xfrm>
            <a:off x="7553326" y="5459849"/>
            <a:ext cx="4438649" cy="954107"/>
          </a:xfrm>
          <a:prstGeom prst="rect">
            <a:avLst/>
          </a:prstGeom>
        </p:spPr>
        <p:txBody>
          <a:bodyPr wrap="square">
            <a:spAutoFit/>
          </a:bodyPr>
          <a:lstStyle/>
          <a:p>
            <a:pPr algn="l"/>
            <a:endParaRPr lang="en-US" sz="1400" b="1" i="1" dirty="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Francesco </a:t>
            </a:r>
            <a:r>
              <a:rPr lang="en-US" sz="1400" b="1" i="1" dirty="0" err="1" smtClean="0">
                <a:solidFill>
                  <a:prstClr val="white"/>
                </a:solidFill>
                <a:latin typeface="Times New Roman" panose="02020603050405020304" pitchFamily="18" charset="0"/>
                <a:cs typeface="Times New Roman" panose="02020603050405020304" pitchFamily="18" charset="0"/>
              </a:rPr>
              <a:t>Zuccarelli</a:t>
            </a:r>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Landscape with the Transfiguration of </a:t>
            </a:r>
            <a:r>
              <a:rPr lang="en-US" sz="1400" b="1" i="1" dirty="0" smtClean="0">
                <a:solidFill>
                  <a:prstClr val="white"/>
                </a:solidFill>
                <a:latin typeface="Times New Roman" panose="02020603050405020304" pitchFamily="18" charset="0"/>
                <a:cs typeface="Times New Roman" panose="02020603050405020304" pitchFamily="18" charset="0"/>
              </a:rPr>
              <a:t>Christ, c. 1788</a:t>
            </a:r>
          </a:p>
          <a:p>
            <a:pPr algn="l"/>
            <a:r>
              <a:rPr lang="en-US" sz="1400" b="1" i="1" dirty="0">
                <a:solidFill>
                  <a:prstClr val="white"/>
                </a:solidFill>
                <a:latin typeface="Times New Roman" panose="02020603050405020304" pitchFamily="18" charset="0"/>
                <a:cs typeface="Times New Roman" panose="02020603050405020304" pitchFamily="18" charset="0"/>
              </a:rPr>
              <a:t> 	</a:t>
            </a:r>
            <a:r>
              <a:rPr lang="en-US" sz="1400" b="1" i="1" dirty="0" err="1">
                <a:solidFill>
                  <a:prstClr val="white"/>
                </a:solidFill>
                <a:latin typeface="Times New Roman" panose="02020603050405020304" pitchFamily="18" charset="0"/>
                <a:cs typeface="Times New Roman" panose="02020603050405020304" pitchFamily="18" charset="0"/>
              </a:rPr>
              <a:t>Kunsthaus</a:t>
            </a:r>
            <a:r>
              <a:rPr lang="en-US" sz="1400" b="1" i="1" dirty="0">
                <a:solidFill>
                  <a:prstClr val="white"/>
                </a:solidFill>
                <a:latin typeface="Times New Roman" panose="02020603050405020304" pitchFamily="18" charset="0"/>
                <a:cs typeface="Times New Roman" panose="02020603050405020304" pitchFamily="18" charset="0"/>
              </a:rPr>
              <a:t> </a:t>
            </a:r>
            <a:r>
              <a:rPr lang="en-US" sz="1400" b="1" i="1" dirty="0" err="1">
                <a:solidFill>
                  <a:prstClr val="white"/>
                </a:solidFill>
                <a:latin typeface="Times New Roman" panose="02020603050405020304" pitchFamily="18" charset="0"/>
                <a:cs typeface="Times New Roman" panose="02020603050405020304" pitchFamily="18" charset="0"/>
              </a:rPr>
              <a:t>Lempertz</a:t>
            </a:r>
            <a:endParaRPr 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695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64" name="Rectangle 8"/>
          <p:cNvSpPr>
            <a:spLocks noChangeArrowheads="1"/>
          </p:cNvSpPr>
          <p:nvPr/>
        </p:nvSpPr>
        <p:spPr bwMode="auto">
          <a:xfrm>
            <a:off x="4533900" y="6119336"/>
            <a:ext cx="4572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base">
              <a:spcBef>
                <a:spcPct val="0"/>
              </a:spcBef>
              <a:spcAft>
                <a:spcPct val="0"/>
              </a:spcAft>
              <a:defRPr/>
            </a:pPr>
            <a:r>
              <a:rPr lang="he-IL" altLang="he-IL" sz="1400" b="1" i="1" dirty="0">
                <a:solidFill>
                  <a:prstClr val="white"/>
                </a:solidFill>
                <a:latin typeface="Times New Roman" panose="02020603050405020304" pitchFamily="18" charset="0"/>
                <a:cs typeface="Times New Roman" panose="02020603050405020304" pitchFamily="18" charset="0"/>
              </a:rPr>
              <a:t>Feodor </a:t>
            </a:r>
            <a:r>
              <a:rPr lang="he-IL" altLang="he-IL" sz="1400" b="1" i="1" dirty="0" err="1">
                <a:solidFill>
                  <a:prstClr val="white"/>
                </a:solidFill>
                <a:latin typeface="Times New Roman" panose="02020603050405020304" pitchFamily="18" charset="0"/>
                <a:cs typeface="Times New Roman" panose="02020603050405020304" pitchFamily="18" charset="0"/>
              </a:rPr>
              <a:t>Ivanovich</a:t>
            </a:r>
            <a:r>
              <a:rPr lang="he-IL" altLang="he-IL" sz="1400" b="1" i="1" dirty="0">
                <a:solidFill>
                  <a:prstClr val="white"/>
                </a:solidFill>
                <a:latin typeface="Times New Roman" panose="02020603050405020304" pitchFamily="18" charset="0"/>
                <a:cs typeface="Times New Roman" panose="02020603050405020304" pitchFamily="18" charset="0"/>
              </a:rPr>
              <a:t> </a:t>
            </a:r>
            <a:r>
              <a:rPr lang="he-IL" altLang="he-IL" sz="1400" b="1" i="1" dirty="0" err="1">
                <a:solidFill>
                  <a:prstClr val="white"/>
                </a:solidFill>
                <a:latin typeface="Times New Roman" panose="02020603050405020304" pitchFamily="18" charset="0"/>
                <a:cs typeface="Times New Roman" panose="02020603050405020304" pitchFamily="18" charset="0"/>
              </a:rPr>
              <a:t>Iordan</a:t>
            </a:r>
            <a:endParaRPr lang="he-IL" altLang="he-IL" sz="1400" b="1" i="1" dirty="0">
              <a:solidFill>
                <a:prstClr val="white"/>
              </a:solidFill>
              <a:latin typeface="Times New Roman" panose="02020603050405020304" pitchFamily="18" charset="0"/>
              <a:cs typeface="Times New Roman" panose="02020603050405020304" pitchFamily="18" charset="0"/>
            </a:endParaRPr>
          </a:p>
          <a:p>
            <a:pPr algn="l" fontAlgn="base">
              <a:spcBef>
                <a:spcPct val="0"/>
              </a:spcBef>
              <a:spcAft>
                <a:spcPct val="0"/>
              </a:spcAft>
              <a:defRPr/>
            </a:pPr>
            <a:r>
              <a:rPr lang="he-IL" altLang="he-IL" sz="1400" b="1" i="1" dirty="0" err="1">
                <a:solidFill>
                  <a:prstClr val="white"/>
                </a:solidFill>
                <a:latin typeface="Times New Roman" panose="02020603050405020304" pitchFamily="18" charset="0"/>
                <a:cs typeface="Times New Roman" panose="02020603050405020304" pitchFamily="18" charset="0"/>
              </a:rPr>
              <a:t>Transfiguration</a:t>
            </a:r>
            <a:r>
              <a:rPr lang="he-IL" altLang="he-IL" sz="1400" b="1" i="1" dirty="0">
                <a:solidFill>
                  <a:prstClr val="white"/>
                </a:solidFill>
                <a:latin typeface="Times New Roman" panose="02020603050405020304" pitchFamily="18" charset="0"/>
                <a:cs typeface="Times New Roman" panose="02020603050405020304" pitchFamily="18" charset="0"/>
              </a:rPr>
              <a:t> </a:t>
            </a:r>
            <a:r>
              <a:rPr lang="he-IL" altLang="he-IL" sz="1400" b="1" i="1" dirty="0" err="1">
                <a:solidFill>
                  <a:prstClr val="white"/>
                </a:solidFill>
                <a:latin typeface="Times New Roman" panose="02020603050405020304" pitchFamily="18" charset="0"/>
                <a:cs typeface="Times New Roman" panose="02020603050405020304" pitchFamily="18" charset="0"/>
              </a:rPr>
              <a:t>of</a:t>
            </a:r>
            <a:r>
              <a:rPr lang="he-IL" altLang="he-IL" sz="1400" b="1" i="1" dirty="0">
                <a:solidFill>
                  <a:prstClr val="white"/>
                </a:solidFill>
                <a:latin typeface="Times New Roman" panose="02020603050405020304" pitchFamily="18" charset="0"/>
                <a:cs typeface="Times New Roman" panose="02020603050405020304" pitchFamily="18" charset="0"/>
              </a:rPr>
              <a:t> </a:t>
            </a:r>
            <a:r>
              <a:rPr lang="he-IL" altLang="he-IL" sz="1400" b="1" i="1" dirty="0" err="1">
                <a:solidFill>
                  <a:prstClr val="white"/>
                </a:solidFill>
                <a:latin typeface="Times New Roman" panose="02020603050405020304" pitchFamily="18" charset="0"/>
                <a:cs typeface="Times New Roman" panose="02020603050405020304" pitchFamily="18" charset="0"/>
              </a:rPr>
              <a:t>Jesus</a:t>
            </a:r>
            <a:r>
              <a:rPr lang="en-US" altLang="he-IL" sz="1400" b="1" i="1" dirty="0" smtClean="0">
                <a:solidFill>
                  <a:prstClr val="white"/>
                </a:solidFill>
                <a:latin typeface="Times New Roman" panose="02020603050405020304" pitchFamily="18" charset="0"/>
                <a:cs typeface="Times New Roman" panose="02020603050405020304" pitchFamily="18" charset="0"/>
              </a:rPr>
              <a:t>, 1835</a:t>
            </a:r>
          </a:p>
          <a:p>
            <a:pPr algn="l" fontAlgn="base">
              <a:spcBef>
                <a:spcPct val="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Moscow,  </a:t>
            </a:r>
            <a:r>
              <a:rPr lang="en-US" altLang="he-IL" sz="1400" b="1" i="1" dirty="0">
                <a:solidFill>
                  <a:prstClr val="white"/>
                </a:solidFill>
                <a:latin typeface="Times New Roman" panose="02020603050405020304" pitchFamily="18" charset="0"/>
                <a:cs typeface="Times New Roman" panose="02020603050405020304" pitchFamily="18" charset="0"/>
              </a:rPr>
              <a:t>Collection of R.D. </a:t>
            </a:r>
            <a:r>
              <a:rPr lang="en-US" altLang="he-IL" sz="1400" b="1" i="1" dirty="0" err="1">
                <a:solidFill>
                  <a:prstClr val="white"/>
                </a:solidFill>
                <a:latin typeface="Times New Roman" panose="02020603050405020304" pitchFamily="18" charset="0"/>
                <a:cs typeface="Times New Roman" panose="02020603050405020304" pitchFamily="18" charset="0"/>
              </a:rPr>
              <a:t>Babicheva</a:t>
            </a: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4546854" cy="6858000"/>
          </a:xfrm>
          <a:prstGeom prst="rect">
            <a:avLst/>
          </a:prstGeom>
        </p:spPr>
      </p:pic>
    </p:spTree>
    <p:extLst>
      <p:ext uri="{BB962C8B-B14F-4D97-AF65-F5344CB8AC3E}">
        <p14:creationId xmlns:p14="http://schemas.microsoft.com/office/powerpoint/2010/main" val="3686321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66675" y="0"/>
            <a:ext cx="4871387" cy="6858000"/>
          </a:xfrm>
          <a:prstGeom prst="rect">
            <a:avLst/>
          </a:prstGeom>
        </p:spPr>
      </p:pic>
      <p:sp>
        <p:nvSpPr>
          <p:cNvPr id="5" name="מלבן 4"/>
          <p:cNvSpPr/>
          <p:nvPr/>
        </p:nvSpPr>
        <p:spPr>
          <a:xfrm>
            <a:off x="4839672" y="6119336"/>
            <a:ext cx="5019674" cy="738664"/>
          </a:xfrm>
          <a:prstGeom prst="rect">
            <a:avLst/>
          </a:prstGeom>
        </p:spPr>
        <p:txBody>
          <a:bodyPr wrap="square">
            <a:spAutoFit/>
          </a:bodyPr>
          <a:lstStyle/>
          <a:p>
            <a:pPr lvl="0" algn="l" rtl="0" fontAlgn="base">
              <a:spcBef>
                <a:spcPct val="0"/>
              </a:spcBef>
              <a:spcAft>
                <a:spcPct val="0"/>
              </a:spcAft>
              <a:defRPr/>
            </a:pPr>
            <a:r>
              <a:rPr lang="en-US" altLang="he-IL" sz="1400" b="1" i="1" dirty="0">
                <a:solidFill>
                  <a:schemeClr val="bg1"/>
                </a:solidFill>
                <a:latin typeface="Times New Roman" panose="02020603050405020304" pitchFamily="18" charset="0"/>
                <a:cs typeface="Times New Roman" panose="02020603050405020304" pitchFamily="18" charset="0"/>
              </a:rPr>
              <a:t>Kölner Master of </a:t>
            </a:r>
            <a:r>
              <a:rPr lang="en-US" altLang="he-IL" sz="1400" b="1" i="1" dirty="0" err="1" smtClean="0">
                <a:solidFill>
                  <a:schemeClr val="bg1"/>
                </a:solidFill>
                <a:latin typeface="Times New Roman" panose="02020603050405020304" pitchFamily="18" charset="0"/>
                <a:cs typeface="Times New Roman" panose="02020603050405020304" pitchFamily="18" charset="0"/>
              </a:rPr>
              <a:t>Evangelion</a:t>
            </a:r>
            <a:endParaRPr lang="en-US" altLang="he-IL" sz="1400" b="1" i="1" dirty="0" smtClean="0">
              <a:solidFill>
                <a:schemeClr val="bg1"/>
              </a:solidFill>
              <a:latin typeface="Times New Roman" panose="02020603050405020304" pitchFamily="18" charset="0"/>
              <a:cs typeface="Times New Roman" panose="02020603050405020304" pitchFamily="18" charset="0"/>
            </a:endParaRPr>
          </a:p>
          <a:p>
            <a:pPr lvl="0" algn="l" rtl="0" fontAlgn="base">
              <a:spcBef>
                <a:spcPct val="0"/>
              </a:spcBef>
              <a:spcAft>
                <a:spcPct val="0"/>
              </a:spcAft>
              <a:defRPr/>
            </a:pPr>
            <a:r>
              <a:rPr lang="en-US" altLang="he-IL" sz="1400" b="1" i="1" dirty="0" smtClean="0">
                <a:solidFill>
                  <a:schemeClr val="bg1"/>
                </a:solidFill>
                <a:latin typeface="Times New Roman" panose="02020603050405020304" pitchFamily="18" charset="0"/>
                <a:cs typeface="Times New Roman" panose="02020603050405020304" pitchFamily="18" charset="0"/>
              </a:rPr>
              <a:t>The </a:t>
            </a:r>
            <a:r>
              <a:rPr lang="en-US" altLang="he-IL" sz="1400" b="1" i="1" dirty="0">
                <a:solidFill>
                  <a:schemeClr val="bg1"/>
                </a:solidFill>
                <a:latin typeface="Times New Roman" panose="02020603050405020304" pitchFamily="18" charset="0"/>
                <a:cs typeface="Times New Roman" panose="02020603050405020304" pitchFamily="18" charset="0"/>
              </a:rPr>
              <a:t>Transfiguration , </a:t>
            </a:r>
            <a:r>
              <a:rPr lang="he-IL" altLang="he-IL" sz="1400" b="1" i="1" dirty="0">
                <a:solidFill>
                  <a:schemeClr val="bg1"/>
                </a:solidFill>
                <a:latin typeface="Times New Roman" panose="02020603050405020304" pitchFamily="18" charset="0"/>
                <a:cs typeface="Times New Roman" panose="02020603050405020304" pitchFamily="18" charset="0"/>
              </a:rPr>
              <a:t>c. 1025-1050 </a:t>
            </a:r>
            <a:r>
              <a:rPr lang="en-US" altLang="he-IL" sz="1400" b="1" i="1" dirty="0">
                <a:solidFill>
                  <a:schemeClr val="bg1"/>
                </a:solidFill>
                <a:latin typeface="Times New Roman" panose="02020603050405020304" pitchFamily="18" charset="0"/>
                <a:cs typeface="Times New Roman" panose="02020603050405020304" pitchFamily="18" charset="0"/>
              </a:rPr>
              <a:t> </a:t>
            </a:r>
          </a:p>
          <a:p>
            <a:pPr lvl="0" algn="l" rtl="0" fontAlgn="base">
              <a:spcBef>
                <a:spcPct val="0"/>
              </a:spcBef>
              <a:spcAft>
                <a:spcPct val="0"/>
              </a:spcAft>
              <a:defRPr/>
            </a:pPr>
            <a:r>
              <a:rPr lang="de-DE" altLang="he-IL" sz="1400" b="1" i="1" dirty="0" smtClean="0">
                <a:solidFill>
                  <a:schemeClr val="bg1"/>
                </a:solidFill>
                <a:latin typeface="Times New Roman" panose="02020603050405020304" pitchFamily="18" charset="0"/>
                <a:cs typeface="Times New Roman" panose="02020603050405020304" pitchFamily="18" charset="0"/>
              </a:rPr>
              <a:t>Staatliche </a:t>
            </a:r>
            <a:r>
              <a:rPr lang="de-DE" altLang="he-IL" sz="1400" b="1" i="1" dirty="0">
                <a:solidFill>
                  <a:schemeClr val="bg1"/>
                </a:solidFill>
                <a:latin typeface="Times New Roman" panose="02020603050405020304" pitchFamily="18" charset="0"/>
                <a:cs typeface="Times New Roman" panose="02020603050405020304" pitchFamily="18" charset="0"/>
              </a:rPr>
              <a:t>Bibliothek , Bamberg</a:t>
            </a:r>
            <a:endParaRPr lang="en-US" altLang="he-IL" sz="1400" b="1" i="1" dirty="0">
              <a:solidFill>
                <a:schemeClr val="bg1"/>
              </a:solidFill>
              <a:latin typeface="Times New Roman" panose="02020603050405020304" pitchFamily="18" charset="0"/>
              <a:cs typeface="Times New Roman" panose="02020603050405020304" pitchFamily="18" charset="0"/>
            </a:endParaRPr>
          </a:p>
        </p:txBody>
      </p:sp>
      <p:sp>
        <p:nvSpPr>
          <p:cNvPr id="7" name="מלבן 6"/>
          <p:cNvSpPr/>
          <p:nvPr/>
        </p:nvSpPr>
        <p:spPr>
          <a:xfrm>
            <a:off x="5390956" y="689612"/>
            <a:ext cx="6200775" cy="290848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לְאַחַר שִׁשָּׁה יָמִים לָקַח יֵשׁוּעַ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כֵּיפָא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יַעֲקֹב וְאֶת יוֹחָנָן אָחִיו. הוּא הֶעֱלָה אוֹתָם לְהַר גָּבוֹהַּ לְבַדָּם ו</a:t>
            </a:r>
            <a:r>
              <a:rPr lang="he-IL" sz="1400"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הִשְׁתַּנָּה לְעֵינֵיהֶם; פָּנָיו זָהֲרוּ כַּשֶּׁמֶשׁ וּבְגָדָיו הִלְבִּינוּ כָּאוֹר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לְפֶתַע נִרְאוּ אֲלֵיהֶם מֹשֶׁה וְאֵלִיָּהוּ כְּשֶׁהֵם מְדַבְּרִים אִתּוֹ. הֵגִיב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כֵּיפָא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וְאָמַר אֶל יֵשׁוּעַ: "אֲדוֹנִי, טוֹב שֶׁאֲנַחְנוּ כָּאן. אִם תִּרְצֶה אֶעֱשֶׂה פֹּה שָׁלוֹשׁ סֻכּוֹת, לְךָ אַחַת, לְמֹשֶׁה אַחַת וּלְאֵלִיָּהוּ אַחַת." עוֹדוֹ מְדַבֵּר וְעָנָן בָּהִיר סָכַךְ עֲלֵיהֶם וְהִנֵּה קוֹל אוֹמֵר מִתּוֹךְ הֶעָנָן: "זֶה בְּנִי אֲהוּבִי אֲשֶׁר חָפַצְתִי בּוֹ; אֵלָיו תִּשְׁמָעוּן." כְּשָׁמְעָם זֹאת נָפְלוּ הַתַּלְמִידִים עַל פְּנֵיהֶם וּפָחֲדוּ עַד מְאֹד. יֵשׁוּעַ נִגַּשׁ, נָגַע בָּהֶם וְאָמַר: "קוּמוּ וְאַל תִּפְחֲדוּ!" הֵם נָשְׂאוּ עֵינֵיהֶם וְלֹא רָאוּ אִישׁ זוּלָתִי יֵשׁוּעַ לְבַדּוֹ. כְּשֶׁיָּרְדוּ מִן הָהָר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צִוָּה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עֲלֵיהֶם יֵשׁוּעַ: "אַל תְּסַפְּרוּ אֶת הַמַּרְאֶה לְאִישׁ עַד אֲשֶׁר יָקוּם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בֶּן־הָאָדָם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מִן הַמֵּתִים." (הבשורה על פי מתי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יז</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1-9)</a:t>
            </a:r>
          </a:p>
          <a:p>
            <a:pPr>
              <a:lnSpc>
                <a:spcPct val="150000"/>
              </a:lnSpc>
            </a:pPr>
            <a:endPar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89753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5519487" cy="6858000"/>
          </a:xfrm>
          <a:prstGeom prst="rect">
            <a:avLst/>
          </a:prstGeom>
        </p:spPr>
      </p:pic>
      <p:sp>
        <p:nvSpPr>
          <p:cNvPr id="5" name="מלבן 4"/>
          <p:cNvSpPr/>
          <p:nvPr/>
        </p:nvSpPr>
        <p:spPr>
          <a:xfrm>
            <a:off x="5486400" y="6119336"/>
            <a:ext cx="6096000" cy="738664"/>
          </a:xfrm>
          <a:prstGeom prst="rect">
            <a:avLst/>
          </a:prstGeom>
        </p:spPr>
        <p:txBody>
          <a:bodyPr>
            <a:spAutoFit/>
          </a:bodyPr>
          <a:lstStyle/>
          <a:p>
            <a:pPr algn="l"/>
            <a:r>
              <a:rPr lang="en-US" sz="1400" b="1" i="1" dirty="0" smtClean="0">
                <a:solidFill>
                  <a:schemeClr val="bg1"/>
                </a:solidFill>
                <a:latin typeface="Times New Roman" panose="02020603050405020304" pitchFamily="18" charset="0"/>
                <a:cs typeface="Times New Roman" panose="02020603050405020304" pitchFamily="18" charset="0"/>
              </a:rPr>
              <a:t>Carl Bloch</a:t>
            </a: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a:t>
            </a:r>
            <a:r>
              <a:rPr lang="en-US" sz="1400" b="1" i="1" dirty="0">
                <a:solidFill>
                  <a:schemeClr val="bg1"/>
                </a:solidFill>
                <a:latin typeface="Times New Roman" panose="02020603050405020304" pitchFamily="18" charset="0"/>
                <a:cs typeface="Times New Roman" panose="02020603050405020304" pitchFamily="18" charset="0"/>
              </a:rPr>
              <a:t>of </a:t>
            </a:r>
            <a:r>
              <a:rPr lang="en-US" sz="1400" b="1" i="1" dirty="0" smtClean="0">
                <a:solidFill>
                  <a:schemeClr val="bg1"/>
                </a:solidFill>
                <a:latin typeface="Times New Roman" panose="02020603050405020304" pitchFamily="18" charset="0"/>
                <a:cs typeface="Times New Roman" panose="02020603050405020304" pitchFamily="18" charset="0"/>
              </a:rPr>
              <a:t>Jesus, 1800s</a:t>
            </a:r>
          </a:p>
          <a:p>
            <a:pPr algn="l"/>
            <a:r>
              <a:rPr lang="en-US" sz="1400" b="1" i="1" dirty="0" err="1">
                <a:solidFill>
                  <a:schemeClr val="bg1"/>
                </a:solidFill>
                <a:latin typeface="Times New Roman" panose="02020603050405020304" pitchFamily="18" charset="0"/>
                <a:cs typeface="Times New Roman" panose="02020603050405020304" pitchFamily="18" charset="0"/>
              </a:rPr>
              <a:t>Frederiksborg</a:t>
            </a:r>
            <a:r>
              <a:rPr lang="en-US" sz="1400" b="1" i="1" dirty="0">
                <a:solidFill>
                  <a:schemeClr val="bg1"/>
                </a:solidFill>
                <a:latin typeface="Times New Roman" panose="02020603050405020304" pitchFamily="18" charset="0"/>
                <a:cs typeface="Times New Roman" panose="02020603050405020304" pitchFamily="18" charset="0"/>
              </a:rPr>
              <a:t> Castle, </a:t>
            </a:r>
            <a:r>
              <a:rPr lang="en-US" sz="1400" b="1" i="1" dirty="0" err="1">
                <a:solidFill>
                  <a:schemeClr val="bg1"/>
                </a:solidFill>
                <a:latin typeface="Times New Roman" panose="02020603050405020304" pitchFamily="18" charset="0"/>
                <a:cs typeface="Times New Roman" panose="02020603050405020304" pitchFamily="18" charset="0"/>
              </a:rPr>
              <a:t>Hillerød</a:t>
            </a:r>
            <a:r>
              <a:rPr lang="en-US" sz="1400" b="1" i="1" dirty="0">
                <a:solidFill>
                  <a:schemeClr val="bg1"/>
                </a:solidFill>
                <a:latin typeface="Times New Roman" panose="02020603050405020304" pitchFamily="18" charset="0"/>
                <a:cs typeface="Times New Roman" panose="02020603050405020304" pitchFamily="18" charset="0"/>
              </a:rPr>
              <a:t>, Denmark</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תמונה 4"/>
          <p:cNvPicPr>
            <a:picLocks noChangeAspect="1"/>
          </p:cNvPicPr>
          <p:nvPr/>
        </p:nvPicPr>
        <p:blipFill>
          <a:blip r:embed="rId2"/>
          <a:stretch>
            <a:fillRect/>
          </a:stretch>
        </p:blipFill>
        <p:spPr>
          <a:xfrm>
            <a:off x="133350" y="104775"/>
            <a:ext cx="9753600" cy="6553200"/>
          </a:xfrm>
          <a:prstGeom prst="rect">
            <a:avLst/>
          </a:prstGeom>
        </p:spPr>
      </p:pic>
      <p:sp>
        <p:nvSpPr>
          <p:cNvPr id="6" name="מלבן 5"/>
          <p:cNvSpPr/>
          <p:nvPr/>
        </p:nvSpPr>
        <p:spPr>
          <a:xfrm>
            <a:off x="9872597" y="6150924"/>
            <a:ext cx="1813060" cy="523220"/>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Alexander </a:t>
            </a:r>
            <a:r>
              <a:rPr lang="en-US" sz="1400" b="1" i="1" dirty="0" smtClean="0">
                <a:solidFill>
                  <a:schemeClr val="bg1"/>
                </a:solidFill>
                <a:latin typeface="Times New Roman" panose="02020603050405020304" pitchFamily="18" charset="0"/>
                <a:cs typeface="Times New Roman" panose="02020603050405020304" pitchFamily="18" charset="0"/>
              </a:rPr>
              <a:t>Ivanov</a:t>
            </a: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1824</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892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433734" cy="6858000"/>
          </a:xfrm>
          <a:prstGeom prst="rect">
            <a:avLst/>
          </a:prstGeom>
        </p:spPr>
      </p:pic>
      <p:sp>
        <p:nvSpPr>
          <p:cNvPr id="5" name="מלבן 4"/>
          <p:cNvSpPr/>
          <p:nvPr/>
        </p:nvSpPr>
        <p:spPr>
          <a:xfrm>
            <a:off x="4457495" y="6111359"/>
            <a:ext cx="3518656" cy="738664"/>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James </a:t>
            </a:r>
            <a:r>
              <a:rPr lang="en-US" sz="1400" b="1" i="1" dirty="0" err="1" smtClean="0">
                <a:solidFill>
                  <a:schemeClr val="bg1"/>
                </a:solidFill>
                <a:latin typeface="Times New Roman" panose="02020603050405020304" pitchFamily="18" charset="0"/>
                <a:cs typeface="Times New Roman" panose="02020603050405020304" pitchFamily="18" charset="0"/>
              </a:rPr>
              <a:t>Tissot</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The Transfiguration, between 1886 and 1894</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Brooklyn </a:t>
            </a:r>
            <a:r>
              <a:rPr lang="en-US" sz="1400" b="1" i="1" dirty="0" smtClean="0">
                <a:solidFill>
                  <a:schemeClr val="bg1"/>
                </a:solidFill>
                <a:latin typeface="Times New Roman" panose="02020603050405020304" pitchFamily="18" charset="0"/>
                <a:cs typeface="Times New Roman" panose="02020603050405020304" pitchFamily="18" charset="0"/>
              </a:rPr>
              <a:t>Museum, New </a:t>
            </a:r>
            <a:r>
              <a:rPr lang="en-US" sz="1400" b="1" i="1" dirty="0">
                <a:solidFill>
                  <a:schemeClr val="bg1"/>
                </a:solidFill>
                <a:latin typeface="Times New Roman" panose="02020603050405020304" pitchFamily="18" charset="0"/>
                <a:cs typeface="Times New Roman" panose="02020603050405020304" pitchFamily="18" charset="0"/>
              </a:rPr>
              <a:t>York </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2317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9437615" cy="6858000"/>
          </a:xfrm>
          <a:prstGeom prst="rect">
            <a:avLst/>
          </a:prstGeom>
        </p:spPr>
      </p:pic>
      <p:sp>
        <p:nvSpPr>
          <p:cNvPr id="4" name="מלבן 3"/>
          <p:cNvSpPr/>
          <p:nvPr/>
        </p:nvSpPr>
        <p:spPr>
          <a:xfrm>
            <a:off x="9353550" y="5688449"/>
            <a:ext cx="2838450" cy="1169551"/>
          </a:xfrm>
          <a:prstGeom prst="rect">
            <a:avLst/>
          </a:prstGeom>
        </p:spPr>
        <p:txBody>
          <a:bodyPr wrap="square">
            <a:spAutoFit/>
          </a:bodyPr>
          <a:lstStyle/>
          <a:p>
            <a:pPr algn="l"/>
            <a:r>
              <a:rPr lang="en-US" sz="1400" b="1" i="1" dirty="0">
                <a:solidFill>
                  <a:prstClr val="white"/>
                </a:solidFill>
                <a:latin typeface="Times New Roman" panose="02020603050405020304" pitchFamily="18" charset="0"/>
                <a:cs typeface="Times New Roman" panose="02020603050405020304" pitchFamily="18" charset="0"/>
              </a:rPr>
              <a:t>Nikolay </a:t>
            </a:r>
            <a:r>
              <a:rPr lang="en-US" sz="1400" b="1" i="1" dirty="0" err="1" smtClean="0">
                <a:solidFill>
                  <a:prstClr val="white"/>
                </a:solidFill>
                <a:latin typeface="Times New Roman" panose="02020603050405020304" pitchFamily="18" charset="0"/>
                <a:cs typeface="Times New Roman" panose="02020603050405020304" pitchFamily="18" charset="0"/>
              </a:rPr>
              <a:t>Koshelev</a:t>
            </a:r>
            <a:endParaRPr lang="en-US" sz="1400" b="1" i="1" dirty="0" smtClean="0">
              <a:solidFill>
                <a:prstClr val="white"/>
              </a:solidFill>
              <a:latin typeface="Times New Roman" panose="02020603050405020304" pitchFamily="18" charset="0"/>
              <a:cs typeface="Times New Roman" panose="02020603050405020304" pitchFamily="18" charset="0"/>
            </a:endParaRPr>
          </a:p>
          <a:p>
            <a:pPr algn="l"/>
            <a:r>
              <a:rPr lang="en-US" sz="1400" b="1" i="1" dirty="0">
                <a:solidFill>
                  <a:prstClr val="white"/>
                </a:solidFill>
                <a:latin typeface="Times New Roman" panose="02020603050405020304" pitchFamily="18" charset="0"/>
                <a:cs typeface="Times New Roman" panose="02020603050405020304" pitchFamily="18" charset="0"/>
              </a:rPr>
              <a:t>"The Transfiguration of the </a:t>
            </a:r>
            <a:r>
              <a:rPr lang="en-US" sz="1400" b="1" i="1" dirty="0" smtClean="0">
                <a:solidFill>
                  <a:prstClr val="white"/>
                </a:solidFill>
                <a:latin typeface="Times New Roman" panose="02020603050405020304" pitchFamily="18" charset="0"/>
                <a:cs typeface="Times New Roman" panose="02020603050405020304" pitchFamily="18" charset="0"/>
              </a:rPr>
              <a:t>Lord“, 1890’s</a:t>
            </a:r>
          </a:p>
          <a:p>
            <a:pPr algn="l"/>
            <a:r>
              <a:rPr lang="en-US" sz="1400" b="1" i="1" dirty="0" smtClean="0">
                <a:solidFill>
                  <a:prstClr val="white"/>
                </a:solidFill>
                <a:latin typeface="Times New Roman" panose="02020603050405020304" pitchFamily="18" charset="0"/>
                <a:cs typeface="Times New Roman" panose="02020603050405020304" pitchFamily="18" charset="0"/>
              </a:rPr>
              <a:t>Church </a:t>
            </a:r>
            <a:r>
              <a:rPr lang="en-US" sz="1400" b="1" i="1" dirty="0">
                <a:solidFill>
                  <a:prstClr val="white"/>
                </a:solidFill>
                <a:latin typeface="Times New Roman" panose="02020603050405020304" pitchFamily="18" charset="0"/>
                <a:cs typeface="Times New Roman" panose="02020603050405020304" pitchFamily="18" charset="0"/>
              </a:rPr>
              <a:t>of the Savior on the Blood, Saint Petersburg</a:t>
            </a:r>
            <a:endParaRPr lang="he-IL" sz="1400" b="1" i="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2168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838200" y="5400675"/>
            <a:ext cx="7419975" cy="776288"/>
          </a:xfrm>
        </p:spPr>
        <p:txBody>
          <a:bodyPr/>
          <a:lstStyle/>
          <a:p>
            <a:endParaRPr lang="he-IL" dirty="0"/>
          </a:p>
        </p:txBody>
      </p:sp>
      <p:pic>
        <p:nvPicPr>
          <p:cNvPr id="4" name="תמונה 3"/>
          <p:cNvPicPr>
            <a:picLocks noChangeAspect="1"/>
          </p:cNvPicPr>
          <p:nvPr/>
        </p:nvPicPr>
        <p:blipFill>
          <a:blip r:embed="rId2"/>
          <a:stretch>
            <a:fillRect/>
          </a:stretch>
        </p:blipFill>
        <p:spPr>
          <a:xfrm>
            <a:off x="0" y="0"/>
            <a:ext cx="8813736" cy="6858000"/>
          </a:xfrm>
          <a:prstGeom prst="rect">
            <a:avLst/>
          </a:prstGeom>
        </p:spPr>
      </p:pic>
      <p:sp>
        <p:nvSpPr>
          <p:cNvPr id="5" name="מלבן 4"/>
          <p:cNvSpPr/>
          <p:nvPr/>
        </p:nvSpPr>
        <p:spPr>
          <a:xfrm>
            <a:off x="8882199" y="6211669"/>
            <a:ext cx="2342308" cy="523220"/>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Andrey </a:t>
            </a:r>
            <a:r>
              <a:rPr lang="en-US" sz="1400" b="1" i="1" dirty="0" err="1">
                <a:solidFill>
                  <a:schemeClr val="bg1"/>
                </a:solidFill>
                <a:latin typeface="Times New Roman" panose="02020603050405020304" pitchFamily="18" charset="0"/>
                <a:cs typeface="Times New Roman" panose="02020603050405020304" pitchFamily="18" charset="0"/>
              </a:rPr>
              <a:t>Nikolaevich</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err="1" smtClean="0">
                <a:solidFill>
                  <a:schemeClr val="bg1"/>
                </a:solidFill>
                <a:latin typeface="Times New Roman" panose="02020603050405020304" pitchFamily="18" charset="0"/>
                <a:cs typeface="Times New Roman" panose="02020603050405020304" pitchFamily="18" charset="0"/>
              </a:rPr>
              <a:t>Mironov</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smtClean="0">
                <a:solidFill>
                  <a:schemeClr val="bg1"/>
                </a:solidFill>
                <a:latin typeface="Times New Roman" panose="02020603050405020304" pitchFamily="18" charset="0"/>
                <a:cs typeface="Times New Roman" panose="02020603050405020304" pitchFamily="18" charset="0"/>
              </a:rPr>
              <a:t>Transfiguration, 2018</a:t>
            </a:r>
            <a:endParaRPr lang="he-IL" sz="1400"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243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102577" y="0"/>
            <a:ext cx="9144000" cy="6858000"/>
          </a:xfrm>
          <a:prstGeom prst="rect">
            <a:avLst/>
          </a:prstGeom>
        </p:spPr>
      </p:pic>
      <p:sp>
        <p:nvSpPr>
          <p:cNvPr id="72710" name="Rectangle 6"/>
          <p:cNvSpPr>
            <a:spLocks noChangeArrowheads="1"/>
          </p:cNvSpPr>
          <p:nvPr/>
        </p:nvSpPr>
        <p:spPr bwMode="auto">
          <a:xfrm>
            <a:off x="-98612" y="6551225"/>
            <a:ext cx="64847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fontAlgn="base">
              <a:spcBef>
                <a:spcPct val="0"/>
              </a:spcBef>
              <a:spcAft>
                <a:spcPct val="0"/>
              </a:spcAft>
              <a:defRPr/>
            </a:pPr>
            <a:r>
              <a:rPr lang="en-US" altLang="he-IL" sz="1200" b="1" i="1" dirty="0">
                <a:solidFill>
                  <a:prstClr val="white"/>
                </a:solidFill>
                <a:latin typeface="Times New Roman" panose="02020603050405020304" pitchFamily="18" charset="0"/>
                <a:cs typeface="Times New Roman" panose="02020603050405020304" pitchFamily="18" charset="0"/>
              </a:rPr>
              <a:t>Church of Transfiguration, Mount Tabor</a:t>
            </a:r>
            <a:r>
              <a:rPr lang="he-IL" altLang="he-IL" sz="1200" b="1" i="1" dirty="0">
                <a:solidFill>
                  <a:prstClr val="white"/>
                </a:solidFill>
                <a:latin typeface="Times New Roman" panose="02020603050405020304" pitchFamily="18" charset="0"/>
                <a:cs typeface="Times New Roman" panose="02020603050405020304" pitchFamily="18" charset="0"/>
              </a:rPr>
              <a:t> </a:t>
            </a:r>
          </a:p>
        </p:txBody>
      </p:sp>
      <p:sp>
        <p:nvSpPr>
          <p:cNvPr id="72711" name="Rectangle 7"/>
          <p:cNvSpPr>
            <a:spLocks noChangeArrowheads="1"/>
          </p:cNvSpPr>
          <p:nvPr/>
        </p:nvSpPr>
        <p:spPr bwMode="auto">
          <a:xfrm>
            <a:off x="8985738" y="173880"/>
            <a:ext cx="3112477" cy="456124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20000"/>
              </a:spcBef>
              <a:spcAft>
                <a:spcPct val="0"/>
              </a:spcAft>
              <a:defRPr/>
            </a:pP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שלוש הבשורות הסינופטיות אינן מזהות את ההר עליו התרחש האירוע בשמו.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הראשון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שממקם את מעמד הטרנספיגורציה בתבור הוא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אוריגינס</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(185-254) ובעקבותיו הלכו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הירונימוס</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ואחרים</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p>
          <a:p>
            <a:pPr fontAlgn="base">
              <a:lnSpc>
                <a:spcPct val="150000"/>
              </a:lnSpc>
              <a:spcBef>
                <a:spcPct val="20000"/>
              </a:spcBef>
              <a:spcAft>
                <a:spcPct val="0"/>
              </a:spcAft>
              <a:defRPr/>
            </a:pP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רוב העדות ממקמות אותו על התבור, אשר נזכר בתנ"ך מספר פעמים כנקודה רמה ואסטרטגית החולשת על דרך הים, וכאתר פולחן </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קדום: חַי-אָנִי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נְאֻם-הַמֶּלֶךְ יְהוָה צְבָאוֹת שְׁמוֹ  כִּי </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כְּתָבוֹר בֶּהָרִים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וּכְכַרְמֶל בַּיָּם יָבוֹא (ירמיהו מו,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יח</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 שִׁמְעוּ-זֹאת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הַכֹּהֲנִים</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וְהַקְשִׁיבוּ בֵּית יִשְׂרָאֵל וּבֵית הַמֶּלֶךְ הַאֲזִינוּ כִּי לָכֶם הַמִּשְׁפָּט  כִּי-פַח הֱיִיתֶם לְמִצְפָּה </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וְרֶשֶׁת פְּרוּשָׂה עַל-תָּבוֹר</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(הושע ה, א); צָפוֹן וְיָמִין אַתָּה בְרָאתָם    </a:t>
            </a:r>
            <a:r>
              <a:rPr lang="he-IL" alt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תָּבוֹר וְחֶרְמוֹן בְּשִׁמְךָ יְרַנֵּנוּ </a:t>
            </a:r>
            <a:r>
              <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תהלים פט, </a:t>
            </a:r>
            <a:r>
              <a:rPr lang="he-IL" alt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יג</a:t>
            </a:r>
            <a:r>
              <a:rPr lang="he-IL" alt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a:t>
            </a:r>
            <a:endParaRPr lang="he-IL" alt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3213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7" name="Rectangle 7"/>
          <p:cNvSpPr>
            <a:spLocks noChangeArrowheads="1"/>
          </p:cNvSpPr>
          <p:nvPr/>
        </p:nvSpPr>
        <p:spPr bwMode="auto">
          <a:xfrm>
            <a:off x="5073058" y="6550223"/>
            <a:ext cx="32825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Church of Transfiguration, Mount Tabor</a:t>
            </a:r>
            <a:r>
              <a:rPr lang="he-IL" altLang="he-IL" sz="1400" b="1" i="1" dirty="0">
                <a:solidFill>
                  <a:prstClr val="white"/>
                </a:solidFill>
                <a:latin typeface="Times New Roman" panose="02020603050405020304" pitchFamily="18" charset="0"/>
                <a:cs typeface="Times New Roman" panose="02020603050405020304" pitchFamily="18" charset="0"/>
              </a:rPr>
              <a:t> </a:t>
            </a:r>
          </a:p>
        </p:txBody>
      </p:sp>
      <p:sp>
        <p:nvSpPr>
          <p:cNvPr id="71688" name="Rectangle 8"/>
          <p:cNvSpPr>
            <a:spLocks noChangeArrowheads="1"/>
          </p:cNvSpPr>
          <p:nvPr/>
        </p:nvSpPr>
        <p:spPr bwMode="auto">
          <a:xfrm>
            <a:off x="5113175" y="591263"/>
            <a:ext cx="6989417"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150000"/>
              </a:lnSpc>
              <a:spcBef>
                <a:spcPct val="0"/>
              </a:spcBef>
              <a:spcAft>
                <a:spcPct val="0"/>
              </a:spcAft>
              <a:defRPr/>
            </a:pPr>
            <a:r>
              <a:rPr lang="he-IL" altLang="he-IL" sz="1200" dirty="0">
                <a:solidFill>
                  <a:prstClr val="white"/>
                </a:solidFill>
                <a:latin typeface="Times New Roman" panose="02020603050405020304" pitchFamily="18" charset="0"/>
                <a:cs typeface="Tahoma" panose="020B0604030504040204" pitchFamily="34" charset="0"/>
              </a:rPr>
              <a:t>בשל חשיבותו של הר תבור במסורת הנוצרית, הוא הפך למוקד עלייה לרגל החל מהמאה ה-4. על פי תיאורי נוסעים, שכנו על פסגתו שלוש כנסיות בסוף המאה ה-6 והוא שימש כמקום מושבו של בישוף. עדויות מהמאה ה-8 ציינו ארבע כנסיות ומנזר במקום. בראשית תקופה הצלבנית, ולכל המאוחר בשנת 1101, הקים </a:t>
            </a:r>
            <a:r>
              <a:rPr lang="he-IL" altLang="he-IL" sz="1200" dirty="0" err="1">
                <a:solidFill>
                  <a:prstClr val="white"/>
                </a:solidFill>
                <a:latin typeface="Times New Roman" panose="02020603050405020304" pitchFamily="18" charset="0"/>
                <a:cs typeface="Tahoma" panose="020B0604030504040204" pitchFamily="34" charset="0"/>
              </a:rPr>
              <a:t>טנקרד</a:t>
            </a:r>
            <a:r>
              <a:rPr lang="he-IL" altLang="he-IL" sz="1200" dirty="0">
                <a:solidFill>
                  <a:prstClr val="white"/>
                </a:solidFill>
                <a:latin typeface="Times New Roman" panose="02020603050405020304" pitchFamily="18" charset="0"/>
                <a:cs typeface="Tahoma" panose="020B0604030504040204" pitchFamily="34" charset="0"/>
              </a:rPr>
              <a:t> נסיך הגליל מנזר </a:t>
            </a:r>
            <a:r>
              <a:rPr lang="he-IL" altLang="he-IL" sz="1200" dirty="0" err="1">
                <a:solidFill>
                  <a:prstClr val="white"/>
                </a:solidFill>
                <a:latin typeface="Times New Roman" panose="02020603050405020304" pitchFamily="18" charset="0"/>
                <a:cs typeface="Tahoma" panose="020B0604030504040204" pitchFamily="34" charset="0"/>
              </a:rPr>
              <a:t>בנדיקטיני</a:t>
            </a:r>
            <a:r>
              <a:rPr lang="he-IL" altLang="he-IL" sz="1200" dirty="0">
                <a:solidFill>
                  <a:prstClr val="white"/>
                </a:solidFill>
                <a:latin typeface="Times New Roman" panose="02020603050405020304" pitchFamily="18" charset="0"/>
                <a:cs typeface="Tahoma" panose="020B0604030504040204" pitchFamily="34" charset="0"/>
              </a:rPr>
              <a:t> על ההר, וביצר את פסגתו. אולם הביצורים לא הועילו לנזירים שחוסלו בידי המוסלמים בשנת 1113. זמן קצר לאחר מכן שוקמו המבנים על ההר, והנוכחות </a:t>
            </a:r>
            <a:r>
              <a:rPr lang="he-IL" altLang="he-IL" sz="1200" dirty="0" err="1">
                <a:solidFill>
                  <a:prstClr val="white"/>
                </a:solidFill>
                <a:latin typeface="Times New Roman" panose="02020603050405020304" pitchFamily="18" charset="0"/>
                <a:cs typeface="Tahoma" panose="020B0604030504040204" pitchFamily="34" charset="0"/>
              </a:rPr>
              <a:t>הבנדיקטינית</a:t>
            </a:r>
            <a:r>
              <a:rPr lang="he-IL" altLang="he-IL" sz="1200" dirty="0">
                <a:solidFill>
                  <a:prstClr val="white"/>
                </a:solidFill>
                <a:latin typeface="Times New Roman" panose="02020603050405020304" pitchFamily="18" charset="0"/>
                <a:cs typeface="Tahoma" panose="020B0604030504040204" pitchFamily="34" charset="0"/>
              </a:rPr>
              <a:t> במקום התחדשה.</a:t>
            </a:r>
          </a:p>
          <a:p>
            <a:pPr fontAlgn="base">
              <a:lnSpc>
                <a:spcPct val="150000"/>
              </a:lnSpc>
              <a:spcBef>
                <a:spcPct val="0"/>
              </a:spcBef>
              <a:spcAft>
                <a:spcPct val="0"/>
              </a:spcAft>
              <a:defRPr/>
            </a:pPr>
            <a:r>
              <a:rPr lang="he-IL" altLang="he-IL" sz="1200" dirty="0" smtClean="0">
                <a:solidFill>
                  <a:prstClr val="white"/>
                </a:solidFill>
                <a:latin typeface="Times New Roman" panose="02020603050405020304" pitchFamily="18" charset="0"/>
                <a:cs typeface="Tahoma" panose="020B0604030504040204" pitchFamily="34" charset="0"/>
              </a:rPr>
              <a:t>במהלך </a:t>
            </a:r>
            <a:r>
              <a:rPr lang="he-IL" altLang="he-IL" sz="1200" dirty="0">
                <a:solidFill>
                  <a:prstClr val="white"/>
                </a:solidFill>
                <a:latin typeface="Times New Roman" panose="02020603050405020304" pitchFamily="18" charset="0"/>
                <a:cs typeface="Tahoma" panose="020B0604030504040204" pitchFamily="34" charset="0"/>
              </a:rPr>
              <a:t>המאה ה-12 פונו שרידי הכנסייה הביזנטית באופן יזום, ובמקומם הוקמה כנסייה צלבנית בסגנון </a:t>
            </a:r>
            <a:r>
              <a:rPr lang="he-IL" altLang="he-IL" sz="1200" dirty="0" err="1">
                <a:solidFill>
                  <a:prstClr val="white"/>
                </a:solidFill>
                <a:latin typeface="Times New Roman" panose="02020603050405020304" pitchFamily="18" charset="0"/>
                <a:cs typeface="Tahoma" panose="020B0604030504040204" pitchFamily="34" charset="0"/>
              </a:rPr>
              <a:t>רומנסקי</a:t>
            </a:r>
            <a:r>
              <a:rPr lang="he-IL" altLang="he-IL" sz="1200" dirty="0">
                <a:solidFill>
                  <a:prstClr val="white"/>
                </a:solidFill>
                <a:latin typeface="Times New Roman" panose="02020603050405020304" pitchFamily="18" charset="0"/>
                <a:cs typeface="Tahoma" panose="020B0604030504040204" pitchFamily="34" charset="0"/>
              </a:rPr>
              <a:t>, אשר שימרה את מסורת ההשתנות, בכך שחולקה לשלושה חלקים - שתי קפלות עבור משה ואליהו במקום בו ניצבות קפלות דומות גם כיום, </a:t>
            </a:r>
            <a:r>
              <a:rPr lang="he-IL" altLang="he-IL" sz="1200" dirty="0" err="1">
                <a:solidFill>
                  <a:prstClr val="white"/>
                </a:solidFill>
                <a:latin typeface="Times New Roman" panose="02020603050405020304" pitchFamily="18" charset="0"/>
                <a:cs typeface="Tahoma" panose="020B0604030504040204" pitchFamily="34" charset="0"/>
              </a:rPr>
              <a:t>וקריפטה</a:t>
            </a:r>
            <a:r>
              <a:rPr lang="he-IL" altLang="he-IL" sz="1200" dirty="0">
                <a:solidFill>
                  <a:prstClr val="white"/>
                </a:solidFill>
                <a:latin typeface="Times New Roman" panose="02020603050405020304" pitchFamily="18" charset="0"/>
                <a:cs typeface="Tahoma" panose="020B0604030504040204" pitchFamily="34" charset="0"/>
              </a:rPr>
              <a:t> שסמלה את מעמד ההשתנות עצמו. ההר נכבש בידי סלאח א-דין ב-1187, וב-1212 הקים עליו הסולטאן האיובי אל-</a:t>
            </a:r>
            <a:r>
              <a:rPr lang="he-IL" altLang="he-IL" sz="1200" dirty="0" err="1">
                <a:solidFill>
                  <a:prstClr val="white"/>
                </a:solidFill>
                <a:latin typeface="Times New Roman" panose="02020603050405020304" pitchFamily="18" charset="0"/>
                <a:cs typeface="Tahoma" panose="020B0604030504040204" pitchFamily="34" charset="0"/>
              </a:rPr>
              <a:t>מלכ</a:t>
            </a:r>
            <a:r>
              <a:rPr lang="he-IL" altLang="he-IL" sz="1200" dirty="0">
                <a:solidFill>
                  <a:prstClr val="white"/>
                </a:solidFill>
                <a:latin typeface="Times New Roman" panose="02020603050405020304" pitchFamily="18" charset="0"/>
                <a:cs typeface="Tahoma" panose="020B0604030504040204" pitchFamily="34" charset="0"/>
              </a:rPr>
              <a:t> </a:t>
            </a:r>
            <a:r>
              <a:rPr lang="he-IL" altLang="he-IL" sz="1200" dirty="0" smtClean="0">
                <a:solidFill>
                  <a:prstClr val="white"/>
                </a:solidFill>
                <a:latin typeface="Times New Roman" panose="02020603050405020304" pitchFamily="18" charset="0"/>
                <a:cs typeface="Tahoma" panose="020B0604030504040204" pitchFamily="34" charset="0"/>
              </a:rPr>
              <a:t>אל-</a:t>
            </a:r>
            <a:r>
              <a:rPr lang="he-IL" altLang="he-IL" sz="1200" dirty="0" err="1" smtClean="0">
                <a:solidFill>
                  <a:prstClr val="white"/>
                </a:solidFill>
                <a:latin typeface="Times New Roman" panose="02020603050405020304" pitchFamily="18" charset="0"/>
                <a:cs typeface="Tahoma" panose="020B0604030504040204" pitchFamily="34" charset="0"/>
              </a:rPr>
              <a:t>עאדל</a:t>
            </a:r>
            <a:r>
              <a:rPr lang="he-IL" altLang="he-IL" sz="1200" dirty="0" smtClean="0">
                <a:solidFill>
                  <a:prstClr val="white"/>
                </a:solidFill>
                <a:latin typeface="Times New Roman" panose="02020603050405020304" pitchFamily="18" charset="0"/>
                <a:cs typeface="Tahoma" panose="020B0604030504040204" pitchFamily="34" charset="0"/>
              </a:rPr>
              <a:t> </a:t>
            </a:r>
            <a:r>
              <a:rPr lang="he-IL" altLang="he-IL" sz="1200" dirty="0">
                <a:solidFill>
                  <a:prstClr val="white"/>
                </a:solidFill>
                <a:latin typeface="Times New Roman" panose="02020603050405020304" pitchFamily="18" charset="0"/>
                <a:cs typeface="Tahoma" panose="020B0604030504040204" pitchFamily="34" charset="0"/>
              </a:rPr>
              <a:t>מבצר; אולם </a:t>
            </a:r>
            <a:r>
              <a:rPr lang="he-IL" altLang="he-IL" sz="1200" dirty="0" err="1">
                <a:solidFill>
                  <a:prstClr val="white"/>
                </a:solidFill>
                <a:latin typeface="Times New Roman" panose="02020603050405020304" pitchFamily="18" charset="0"/>
                <a:cs typeface="Tahoma" panose="020B0604030504040204" pitchFamily="34" charset="0"/>
              </a:rPr>
              <a:t>האיובים</a:t>
            </a:r>
            <a:r>
              <a:rPr lang="he-IL" altLang="he-IL" sz="1200" dirty="0">
                <a:solidFill>
                  <a:prstClr val="white"/>
                </a:solidFill>
                <a:latin typeface="Times New Roman" panose="02020603050405020304" pitchFamily="18" charset="0"/>
                <a:cs typeface="Tahoma" panose="020B0604030504040204" pitchFamily="34" charset="0"/>
              </a:rPr>
              <a:t> הרסו את שבנו ב-1218 מתוך חשש כי אלה ישמשו את הצלבנים במסע הצלב החמישי. השליטים המוסלמים אפשרו את המשך הפולחן הנוצרי במקום, ואף מסרו לידי הנוצרים את החזקה בו. ב-1263 כבש השליט </a:t>
            </a:r>
            <a:r>
              <a:rPr lang="he-IL" altLang="he-IL" sz="1200" dirty="0" err="1">
                <a:solidFill>
                  <a:prstClr val="white"/>
                </a:solidFill>
                <a:latin typeface="Times New Roman" panose="02020603050405020304" pitchFamily="18" charset="0"/>
                <a:cs typeface="Tahoma" panose="020B0604030504040204" pitchFamily="34" charset="0"/>
              </a:rPr>
              <a:t>הממלוכי</a:t>
            </a:r>
            <a:r>
              <a:rPr lang="he-IL" altLang="he-IL" sz="1200" dirty="0">
                <a:solidFill>
                  <a:prstClr val="white"/>
                </a:solidFill>
                <a:latin typeface="Times New Roman" panose="02020603050405020304" pitchFamily="18" charset="0"/>
                <a:cs typeface="Tahoma" panose="020B0604030504040204" pitchFamily="34" charset="0"/>
              </a:rPr>
              <a:t> </a:t>
            </a:r>
            <a:r>
              <a:rPr lang="he-IL" altLang="he-IL" sz="1200" dirty="0" err="1">
                <a:solidFill>
                  <a:prstClr val="white"/>
                </a:solidFill>
                <a:latin typeface="Times New Roman" panose="02020603050405020304" pitchFamily="18" charset="0"/>
                <a:cs typeface="Tahoma" panose="020B0604030504040204" pitchFamily="34" charset="0"/>
              </a:rPr>
              <a:t>ביברס</a:t>
            </a:r>
            <a:r>
              <a:rPr lang="he-IL" altLang="he-IL" sz="1200" dirty="0">
                <a:solidFill>
                  <a:prstClr val="white"/>
                </a:solidFill>
                <a:latin typeface="Times New Roman" panose="02020603050405020304" pitchFamily="18" charset="0"/>
                <a:cs typeface="Tahoma" panose="020B0604030504040204" pitchFamily="34" charset="0"/>
              </a:rPr>
              <a:t> את ההר, החריב את המבנים על פסגתו והפקיעו מידי </a:t>
            </a:r>
            <a:r>
              <a:rPr lang="he-IL" altLang="he-IL" sz="1200" dirty="0" smtClean="0">
                <a:solidFill>
                  <a:prstClr val="white"/>
                </a:solidFill>
                <a:latin typeface="Times New Roman" panose="02020603050405020304" pitchFamily="18" charset="0"/>
                <a:cs typeface="Tahoma" panose="020B0604030504040204" pitchFamily="34" charset="0"/>
              </a:rPr>
              <a:t>הנוצרים</a:t>
            </a:r>
            <a:endParaRPr lang="he-IL" altLang="he-IL" sz="1200" dirty="0">
              <a:solidFill>
                <a:prstClr val="white"/>
              </a:solidFill>
              <a:latin typeface="Times New Roman" panose="02020603050405020304" pitchFamily="18" charset="0"/>
              <a:cs typeface="Tahoma" panose="020B0604030504040204" pitchFamily="34" charset="0"/>
            </a:endParaRPr>
          </a:p>
          <a:p>
            <a:pPr fontAlgn="base">
              <a:lnSpc>
                <a:spcPct val="150000"/>
              </a:lnSpc>
              <a:spcBef>
                <a:spcPct val="0"/>
              </a:spcBef>
              <a:spcAft>
                <a:spcPct val="0"/>
              </a:spcAft>
              <a:defRPr/>
            </a:pPr>
            <a:r>
              <a:rPr lang="he-IL" altLang="he-IL" sz="1200" dirty="0">
                <a:solidFill>
                  <a:prstClr val="white"/>
                </a:solidFill>
                <a:latin typeface="Times New Roman" panose="02020603050405020304" pitchFamily="18" charset="0"/>
                <a:cs typeface="Tahoma" panose="020B0604030504040204" pitchFamily="34" charset="0"/>
              </a:rPr>
              <a:t>באמצע המאה ה-17 הותר לפרנציסקנים לשוב אל האתר, ובמאה ה-18 הם הקימו בו קפלה קטנה. </a:t>
            </a:r>
            <a:r>
              <a:rPr lang="he-IL" altLang="he-IL" sz="1200" dirty="0" smtClean="0">
                <a:solidFill>
                  <a:prstClr val="white"/>
                </a:solidFill>
                <a:latin typeface="Times New Roman" panose="02020603050405020304" pitchFamily="18" charset="0"/>
                <a:cs typeface="Tahoma" panose="020B0604030504040204" pitchFamily="34" charset="0"/>
              </a:rPr>
              <a:t>בשנת </a:t>
            </a:r>
            <a:r>
              <a:rPr lang="he-IL" altLang="he-IL" sz="1200" dirty="0">
                <a:solidFill>
                  <a:prstClr val="white"/>
                </a:solidFill>
                <a:latin typeface="Times New Roman" panose="02020603050405020304" pitchFamily="18" charset="0"/>
                <a:cs typeface="Tahoma" panose="020B0604030504040204" pitchFamily="34" charset="0"/>
              </a:rPr>
              <a:t>1924 נחנכה על פסגתו של הר </a:t>
            </a:r>
            <a:r>
              <a:rPr lang="he-IL" altLang="he-IL" sz="1200" dirty="0" smtClean="0">
                <a:solidFill>
                  <a:prstClr val="white"/>
                </a:solidFill>
                <a:latin typeface="Times New Roman" panose="02020603050405020304" pitchFamily="18" charset="0"/>
                <a:cs typeface="Tahoma" panose="020B0604030504040204" pitchFamily="34" charset="0"/>
              </a:rPr>
              <a:t>תבור כנסייה </a:t>
            </a:r>
            <a:r>
              <a:rPr lang="he-IL" altLang="he-IL" sz="1200" dirty="0">
                <a:solidFill>
                  <a:prstClr val="white"/>
                </a:solidFill>
                <a:latin typeface="Times New Roman" panose="02020603050405020304" pitchFamily="18" charset="0"/>
                <a:cs typeface="Tahoma" panose="020B0604030504040204" pitchFamily="34" charset="0"/>
              </a:rPr>
              <a:t>קתולית מפוארת </a:t>
            </a:r>
            <a:r>
              <a:rPr lang="he-IL" altLang="he-IL" sz="1200" dirty="0" smtClean="0">
                <a:solidFill>
                  <a:prstClr val="white"/>
                </a:solidFill>
                <a:latin typeface="Times New Roman" panose="02020603050405020304" pitchFamily="18" charset="0"/>
                <a:cs typeface="Tahoma" panose="020B0604030504040204" pitchFamily="34" charset="0"/>
              </a:rPr>
              <a:t>בשם  </a:t>
            </a:r>
            <a:r>
              <a:rPr lang="he-IL" altLang="he-IL" sz="1200" dirty="0">
                <a:solidFill>
                  <a:prstClr val="white"/>
                </a:solidFill>
                <a:latin typeface="Times New Roman" panose="02020603050405020304" pitchFamily="18" charset="0"/>
                <a:cs typeface="Tahoma" panose="020B0604030504040204" pitchFamily="34" charset="0"/>
              </a:rPr>
              <a:t>"כנסית ההשתנות" </a:t>
            </a:r>
            <a:r>
              <a:rPr lang="he-IL" altLang="he-IL" sz="1200" dirty="0" smtClean="0">
                <a:solidFill>
                  <a:prstClr val="white"/>
                </a:solidFill>
                <a:latin typeface="Times New Roman" panose="02020603050405020304" pitchFamily="18" charset="0"/>
                <a:cs typeface="Tahoma" panose="020B0604030504040204" pitchFamily="34" charset="0"/>
              </a:rPr>
              <a:t>. האדריכל </a:t>
            </a:r>
            <a:r>
              <a:rPr lang="he-IL" altLang="he-IL" sz="1200" dirty="0" err="1">
                <a:solidFill>
                  <a:prstClr val="white"/>
                </a:solidFill>
                <a:latin typeface="Times New Roman" panose="02020603050405020304" pitchFamily="18" charset="0"/>
                <a:cs typeface="Tahoma" panose="020B0604030504040204" pitchFamily="34" charset="0"/>
              </a:rPr>
              <a:t>שתיכנן</a:t>
            </a:r>
            <a:r>
              <a:rPr lang="he-IL" altLang="he-IL" sz="1200" dirty="0">
                <a:solidFill>
                  <a:prstClr val="white"/>
                </a:solidFill>
                <a:latin typeface="Times New Roman" panose="02020603050405020304" pitchFamily="18" charset="0"/>
                <a:cs typeface="Tahoma" panose="020B0604030504040204" pitchFamily="34" charset="0"/>
              </a:rPr>
              <a:t> את הכנסייה, כמו גם כנסיות אחרות בישראל, הוא אנטוניו </a:t>
            </a:r>
            <a:r>
              <a:rPr lang="he-IL" altLang="he-IL" sz="1200" dirty="0" err="1">
                <a:solidFill>
                  <a:prstClr val="white"/>
                </a:solidFill>
                <a:latin typeface="Times New Roman" panose="02020603050405020304" pitchFamily="18" charset="0"/>
                <a:cs typeface="Tahoma" panose="020B0604030504040204" pitchFamily="34" charset="0"/>
              </a:rPr>
              <a:t>ברלוצי</a:t>
            </a:r>
            <a:r>
              <a:rPr lang="he-IL" altLang="he-IL" sz="1200" dirty="0">
                <a:solidFill>
                  <a:prstClr val="white"/>
                </a:solidFill>
                <a:latin typeface="Times New Roman" panose="02020603050405020304" pitchFamily="18" charset="0"/>
                <a:cs typeface="Tahoma" panose="020B0604030504040204" pitchFamily="34" charset="0"/>
              </a:rPr>
              <a:t>. הכנסייה  נבנתה על שרידי כנסייה </a:t>
            </a:r>
            <a:r>
              <a:rPr lang="he-IL" altLang="he-IL" sz="1200" dirty="0" smtClean="0">
                <a:solidFill>
                  <a:prstClr val="white"/>
                </a:solidFill>
                <a:latin typeface="Times New Roman" panose="02020603050405020304" pitchFamily="18" charset="0"/>
                <a:cs typeface="Tahoma" panose="020B0604030504040204" pitchFamily="34" charset="0"/>
              </a:rPr>
              <a:t>ביזנטית </a:t>
            </a:r>
            <a:r>
              <a:rPr lang="he-IL" altLang="he-IL" sz="1200" dirty="0">
                <a:solidFill>
                  <a:prstClr val="white"/>
                </a:solidFill>
                <a:latin typeface="Times New Roman" panose="02020603050405020304" pitchFamily="18" charset="0"/>
                <a:cs typeface="Tahoma" panose="020B0604030504040204" pitchFamily="34" charset="0"/>
              </a:rPr>
              <a:t>מהמאה החמישית-שישית  </a:t>
            </a:r>
            <a:r>
              <a:rPr lang="he-IL" altLang="he-IL" sz="1200" dirty="0" smtClean="0">
                <a:solidFill>
                  <a:prstClr val="white"/>
                </a:solidFill>
                <a:latin typeface="Times New Roman" panose="02020603050405020304" pitchFamily="18" charset="0"/>
                <a:cs typeface="Tahoma" panose="020B0604030504040204" pitchFamily="34" charset="0"/>
              </a:rPr>
              <a:t>וכנסייה </a:t>
            </a:r>
            <a:r>
              <a:rPr lang="he-IL" altLang="he-IL" sz="1200" dirty="0">
                <a:solidFill>
                  <a:prstClr val="white"/>
                </a:solidFill>
                <a:latin typeface="Times New Roman" panose="02020603050405020304" pitchFamily="18" charset="0"/>
                <a:cs typeface="Tahoma" panose="020B0604030504040204" pitchFamily="34" charset="0"/>
              </a:rPr>
              <a:t>צלבנית מהמאה ה-12. </a:t>
            </a:r>
            <a:r>
              <a:rPr lang="he-IL" altLang="he-IL" sz="1200" dirty="0" smtClean="0">
                <a:solidFill>
                  <a:prstClr val="white"/>
                </a:solidFill>
                <a:latin typeface="Times New Roman" panose="02020603050405020304" pitchFamily="18" charset="0"/>
                <a:cs typeface="Tahoma" panose="020B0604030504040204" pitchFamily="34" charset="0"/>
              </a:rPr>
              <a:t>                                   הכנסייה </a:t>
            </a:r>
            <a:r>
              <a:rPr lang="he-IL" altLang="he-IL" sz="1200" dirty="0">
                <a:solidFill>
                  <a:prstClr val="white"/>
                </a:solidFill>
                <a:latin typeface="Times New Roman" panose="02020603050405020304" pitchFamily="18" charset="0"/>
                <a:cs typeface="Tahoma" panose="020B0604030504040204" pitchFamily="34" charset="0"/>
              </a:rPr>
              <a:t>שייכת </a:t>
            </a:r>
            <a:r>
              <a:rPr lang="he-IL" altLang="he-IL" sz="1200" dirty="0" smtClean="0">
                <a:solidFill>
                  <a:prstClr val="white"/>
                </a:solidFill>
                <a:latin typeface="Times New Roman" panose="02020603050405020304" pitchFamily="18" charset="0"/>
                <a:cs typeface="Tahoma" panose="020B0604030504040204" pitchFamily="34" charset="0"/>
              </a:rPr>
              <a:t>למסדר פרנציסקני</a:t>
            </a:r>
            <a:r>
              <a:rPr lang="he-IL" altLang="he-IL" sz="1200" dirty="0">
                <a:solidFill>
                  <a:prstClr val="white"/>
                </a:solidFill>
                <a:latin typeface="Times New Roman" panose="02020603050405020304" pitchFamily="18" charset="0"/>
                <a:cs typeface="Tahoma" panose="020B0604030504040204" pitchFamily="34" charset="0"/>
              </a:rPr>
              <a:t>, </a:t>
            </a:r>
            <a:r>
              <a:rPr lang="he-IL" altLang="he-IL" sz="1200" dirty="0" smtClean="0">
                <a:solidFill>
                  <a:prstClr val="white"/>
                </a:solidFill>
                <a:latin typeface="Times New Roman" panose="02020603050405020304" pitchFamily="18" charset="0"/>
                <a:cs typeface="Tahoma" panose="020B0604030504040204" pitchFamily="34" charset="0"/>
              </a:rPr>
              <a:t>ונזיריו </a:t>
            </a:r>
            <a:r>
              <a:rPr lang="he-IL" altLang="he-IL" sz="1200" dirty="0">
                <a:solidFill>
                  <a:prstClr val="white"/>
                </a:solidFill>
                <a:latin typeface="Times New Roman" panose="02020603050405020304" pitchFamily="18" charset="0"/>
                <a:cs typeface="Tahoma" panose="020B0604030504040204" pitchFamily="34" charset="0"/>
              </a:rPr>
              <a:t>גרים </a:t>
            </a:r>
            <a:r>
              <a:rPr lang="he-IL" altLang="he-IL" sz="1200" dirty="0" smtClean="0">
                <a:solidFill>
                  <a:prstClr val="white"/>
                </a:solidFill>
                <a:latin typeface="Times New Roman" panose="02020603050405020304" pitchFamily="18" charset="0"/>
                <a:cs typeface="Tahoma" panose="020B0604030504040204" pitchFamily="34" charset="0"/>
              </a:rPr>
              <a:t>במנזר </a:t>
            </a:r>
            <a:r>
              <a:rPr lang="he-IL" altLang="he-IL" sz="1200" dirty="0">
                <a:solidFill>
                  <a:prstClr val="white"/>
                </a:solidFill>
                <a:latin typeface="Times New Roman" panose="02020603050405020304" pitchFamily="18" charset="0"/>
                <a:cs typeface="Tahoma" panose="020B0604030504040204" pitchFamily="34" charset="0"/>
              </a:rPr>
              <a:t>הסמוך לכנסייה</a:t>
            </a:r>
            <a:r>
              <a:rPr lang="he-IL" altLang="he-IL" sz="1200" dirty="0" smtClean="0">
                <a:solidFill>
                  <a:prstClr val="white"/>
                </a:solidFill>
                <a:latin typeface="Times New Roman" panose="02020603050405020304" pitchFamily="18" charset="0"/>
                <a:cs typeface="Tahoma" panose="020B0604030504040204" pitchFamily="34" charset="0"/>
              </a:rPr>
              <a:t>. נזירים </a:t>
            </a:r>
            <a:r>
              <a:rPr lang="he-IL" altLang="he-IL" sz="1200" dirty="0">
                <a:solidFill>
                  <a:prstClr val="white"/>
                </a:solidFill>
                <a:latin typeface="Times New Roman" panose="02020603050405020304" pitchFamily="18" charset="0"/>
                <a:cs typeface="Tahoma" panose="020B0604030504040204" pitchFamily="34" charset="0"/>
              </a:rPr>
              <a:t>הגיעו </a:t>
            </a:r>
            <a:r>
              <a:rPr lang="he-IL" altLang="he-IL" sz="1200" dirty="0" smtClean="0">
                <a:solidFill>
                  <a:prstClr val="white"/>
                </a:solidFill>
                <a:latin typeface="Times New Roman" panose="02020603050405020304" pitchFamily="18" charset="0"/>
                <a:cs typeface="Tahoma" panose="020B0604030504040204" pitchFamily="34" charset="0"/>
              </a:rPr>
              <a:t>להר </a:t>
            </a:r>
            <a:r>
              <a:rPr lang="he-IL" altLang="he-IL" sz="1200" dirty="0">
                <a:solidFill>
                  <a:prstClr val="white"/>
                </a:solidFill>
                <a:latin typeface="Times New Roman" panose="02020603050405020304" pitchFamily="18" charset="0"/>
                <a:cs typeface="Tahoma" panose="020B0604030504040204" pitchFamily="34" charset="0"/>
              </a:rPr>
              <a:t>עוד בשנת 1873, </a:t>
            </a:r>
            <a:r>
              <a:rPr lang="he-IL" altLang="he-IL" sz="1200" dirty="0" smtClean="0">
                <a:solidFill>
                  <a:prstClr val="white"/>
                </a:solidFill>
                <a:latin typeface="Times New Roman" panose="02020603050405020304" pitchFamily="18" charset="0"/>
                <a:cs typeface="Tahoma" panose="020B0604030504040204" pitchFamily="34" charset="0"/>
              </a:rPr>
              <a:t>בימי </a:t>
            </a:r>
            <a:r>
              <a:rPr lang="he-IL" altLang="he-IL" sz="1200" dirty="0">
                <a:solidFill>
                  <a:prstClr val="white"/>
                </a:solidFill>
                <a:latin typeface="Times New Roman" panose="02020603050405020304" pitchFamily="18" charset="0"/>
                <a:cs typeface="Tahoma" panose="020B0604030504040204" pitchFamily="34" charset="0"/>
              </a:rPr>
              <a:t>שלטון הטורקים.</a:t>
            </a:r>
          </a:p>
        </p:txBody>
      </p:sp>
      <p:pic>
        <p:nvPicPr>
          <p:cNvPr id="2" name="תמונה 1"/>
          <p:cNvPicPr>
            <a:picLocks noChangeAspect="1"/>
          </p:cNvPicPr>
          <p:nvPr/>
        </p:nvPicPr>
        <p:blipFill>
          <a:blip r:embed="rId2"/>
          <a:stretch>
            <a:fillRect/>
          </a:stretch>
        </p:blipFill>
        <p:spPr>
          <a:xfrm>
            <a:off x="0" y="0"/>
            <a:ext cx="5141893" cy="6858000"/>
          </a:xfrm>
          <a:prstGeom prst="rect">
            <a:avLst/>
          </a:prstGeom>
        </p:spPr>
      </p:pic>
    </p:spTree>
    <p:extLst>
      <p:ext uri="{BB962C8B-B14F-4D97-AF65-F5344CB8AC3E}">
        <p14:creationId xmlns:p14="http://schemas.microsoft.com/office/powerpoint/2010/main" val="8360800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904779"/>
            <a:ext cx="3965509" cy="5953221"/>
          </a:xfrm>
          <a:prstGeom prst="rect">
            <a:avLst/>
          </a:prstGeom>
        </p:spPr>
      </p:pic>
      <p:sp>
        <p:nvSpPr>
          <p:cNvPr id="5" name="מלבן 4"/>
          <p:cNvSpPr/>
          <p:nvPr/>
        </p:nvSpPr>
        <p:spPr>
          <a:xfrm>
            <a:off x="1" y="0"/>
            <a:ext cx="12192000" cy="120032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חלל הכנסייה נחלק לשלוש ספינות וביניהן שתי שורות עמודים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מסיביים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בסגנון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רומנסקי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הנושאים קשתות ותומכים בקומת האור. תקרת הכנסייה עשויה עץ אורן, ומזכירה את תקרותיהן של כנסיות ביזנטיות. במקור היה גג הכנסייה עשוי מלוחות בהט שקופים אשר נועדו להמחיש את האור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השמיימי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שקרן מפניו של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בעת מעמד ההשתנות, אולם בשל פגעי האקלים כוסה הגג בשכבת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נחושת.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בקצה המזרחי של המבנה נחלקת הספינה המרכזית לשתי קומות - בתחתונה שוכנת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הקריפטה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ומעליה משתרע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הפרסביטריום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המסתיים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באפסיס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בכיפת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האפסיס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פסיפס המתאר את מעמד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ההשתנות.</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6" name="תמונה 5"/>
          <p:cNvPicPr>
            <a:picLocks noChangeAspect="1"/>
          </p:cNvPicPr>
          <p:nvPr/>
        </p:nvPicPr>
        <p:blipFill>
          <a:blip r:embed="rId3"/>
          <a:stretch>
            <a:fillRect/>
          </a:stretch>
        </p:blipFill>
        <p:spPr>
          <a:xfrm>
            <a:off x="6232849" y="1230560"/>
            <a:ext cx="5959151" cy="5627440"/>
          </a:xfrm>
          <a:prstGeom prst="rect">
            <a:avLst/>
          </a:prstGeom>
        </p:spPr>
      </p:pic>
    </p:spTree>
    <p:extLst>
      <p:ext uri="{BB962C8B-B14F-4D97-AF65-F5344CB8AC3E}">
        <p14:creationId xmlns:p14="http://schemas.microsoft.com/office/powerpoint/2010/main" val="2937619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123825" y="891070"/>
            <a:ext cx="7953375" cy="5300179"/>
          </a:xfrm>
          <a:prstGeom prst="rect">
            <a:avLst/>
          </a:prstGeom>
        </p:spPr>
      </p:pic>
      <p:sp>
        <p:nvSpPr>
          <p:cNvPr id="73736" name="Rectangle 8"/>
          <p:cNvSpPr>
            <a:spLocks noChangeArrowheads="1"/>
          </p:cNvSpPr>
          <p:nvPr/>
        </p:nvSpPr>
        <p:spPr bwMode="auto">
          <a:xfrm>
            <a:off x="0" y="6407348"/>
            <a:ext cx="32825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Church of Transfiguration, Mount Tabor</a:t>
            </a:r>
            <a:r>
              <a:rPr lang="he-IL" altLang="he-IL" sz="1400" b="1" i="1" dirty="0">
                <a:solidFill>
                  <a:prstClr val="white"/>
                </a:solidFill>
                <a:latin typeface="Times New Roman" panose="02020603050405020304" pitchFamily="18" charset="0"/>
                <a:cs typeface="Times New Roman" panose="02020603050405020304" pitchFamily="18" charset="0"/>
              </a:rPr>
              <a:t> </a:t>
            </a:r>
          </a:p>
        </p:txBody>
      </p:sp>
      <p:sp>
        <p:nvSpPr>
          <p:cNvPr id="3" name="מלבן 2"/>
          <p:cNvSpPr/>
          <p:nvPr/>
        </p:nvSpPr>
        <p:spPr>
          <a:xfrm>
            <a:off x="8258176" y="829866"/>
            <a:ext cx="3705224" cy="4801314"/>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שלושת השליחים ניצבים על הקרקע במישור הארצי: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פטרוס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נראה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משמאל וכתפו חשופה, יעקב בן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זבדי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כורע ברך מימין, ואחיו הצעיר, יוחנן בן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זבדי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בעל תווי פנים עדינות, ניצב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לצידו</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נראה בתווך במישור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השמיימי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כשהוא לבוש בלבן וראשו עטור הילה לבנה. משה האוחז בלוחות הברית נראה לשמאלו, ואליהו משליך את אדרתו בצידה הימני של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הסצינה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הרקע להתרחשות הוא אור </a:t>
            </a:r>
            <a:r>
              <a:rPr lang="he-IL" sz="12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שמיימי</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זהוב. מתחת לפסיפס רשום הפסוק: "וישתנה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לעיניהם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ET TRANSFIGURATES </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EST ANTE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EOS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וסביב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שיאה של הכיפה מופיע הפסוק: "זה-בני ידידי, אליו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תשמעון</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HIC </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EST FILIUS MEUS, IPSUM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AUDITE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בקשת שבחזית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האפסיס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נראים סמליהם של ארבעת המבשרים וסמלו של המסדר הפרנציסקני.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בחג ההשתנות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החל ב-6 באוגוסט, מואר הפסיפס על ידי קרני השמש המוחזרות מלוח זכוכית שנקבע ברצפת החלל.</a:t>
            </a:r>
          </a:p>
        </p:txBody>
      </p:sp>
    </p:spTree>
    <p:extLst>
      <p:ext uri="{BB962C8B-B14F-4D97-AF65-F5344CB8AC3E}">
        <p14:creationId xmlns:p14="http://schemas.microsoft.com/office/powerpoint/2010/main" val="11046043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4668943" y="1362075"/>
            <a:ext cx="7197980" cy="4800600"/>
          </a:xfrm>
          <a:prstGeom prst="rect">
            <a:avLst/>
          </a:prstGeom>
        </p:spPr>
      </p:pic>
      <p:sp>
        <p:nvSpPr>
          <p:cNvPr id="74758" name="Rectangle 6"/>
          <p:cNvSpPr>
            <a:spLocks noChangeArrowheads="1"/>
          </p:cNvSpPr>
          <p:nvPr/>
        </p:nvSpPr>
        <p:spPr bwMode="auto">
          <a:xfrm>
            <a:off x="4533104" y="6226373"/>
            <a:ext cx="45537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 Crypt of the Church of the Transfiguration </a:t>
            </a:r>
            <a:r>
              <a:rPr lang="en-US" altLang="he-IL" sz="1400" b="1" i="1" dirty="0" smtClean="0">
                <a:solidFill>
                  <a:prstClr val="white"/>
                </a:solidFill>
                <a:latin typeface="Times New Roman" panose="02020603050405020304" pitchFamily="18" charset="0"/>
                <a:cs typeface="Times New Roman" panose="02020603050405020304" pitchFamily="18" charset="0"/>
              </a:rPr>
              <a:t>, Mount Tabor</a:t>
            </a:r>
            <a:endParaRPr lang="he-IL"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a:blip r:embed="rId3"/>
          <a:stretch>
            <a:fillRect/>
          </a:stretch>
        </p:blipFill>
        <p:spPr>
          <a:xfrm>
            <a:off x="0" y="0"/>
            <a:ext cx="4482353" cy="6858000"/>
          </a:xfrm>
          <a:prstGeom prst="rect">
            <a:avLst/>
          </a:prstGeom>
        </p:spPr>
      </p:pic>
      <p:sp>
        <p:nvSpPr>
          <p:cNvPr id="4" name="מלבן 3"/>
          <p:cNvSpPr/>
          <p:nvPr/>
        </p:nvSpPr>
        <p:spPr>
          <a:xfrm>
            <a:off x="4610100" y="70188"/>
            <a:ext cx="7515225" cy="120032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מדרגות צלבניות מוליכות מטה אל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הקריפטה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החשופה לחלוטין אל חלל הכנסייה, וברצפתה נראה סלע האם מבעד לחלונות זכוכית. בחלקם התחתון של קירות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הקריפטה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משולבים שרידים מהכנסיות הקדומות. בתווך שרידיו של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אפסיס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קדום, וגם המזבח המודרני עשוי מאבנים מקומיות גסות. חלון הוויטראז'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בקריפטה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מציג טווסים המסמלים בנצרות את הנצח, על רקע עלי גפן בגווני סגול, שכן יין נמנה עם סמליו של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31936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7180564" cy="6858000"/>
          </a:xfrm>
          <a:prstGeom prst="rect">
            <a:avLst/>
          </a:prstGeom>
        </p:spPr>
      </p:pic>
      <p:sp>
        <p:nvSpPr>
          <p:cNvPr id="4" name="מלבן 3"/>
          <p:cNvSpPr/>
          <p:nvPr/>
        </p:nvSpPr>
        <p:spPr>
          <a:xfrm>
            <a:off x="7186522" y="6119336"/>
            <a:ext cx="3188437" cy="738664"/>
          </a:xfrm>
          <a:prstGeom prst="rect">
            <a:avLst/>
          </a:prstGeom>
        </p:spPr>
        <p:txBody>
          <a:bodyPr wrap="non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Unknown author </a:t>
            </a:r>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smtClean="0">
                <a:solidFill>
                  <a:schemeClr val="bg1"/>
                </a:solidFill>
                <a:latin typeface="Times New Roman" panose="02020603050405020304" pitchFamily="18" charset="0"/>
                <a:cs typeface="Times New Roman" panose="02020603050405020304" pitchFamily="18" charset="0"/>
              </a:rPr>
              <a:t>12th-century </a:t>
            </a:r>
            <a:r>
              <a:rPr lang="en-US" sz="1400" b="1" i="1" dirty="0">
                <a:solidFill>
                  <a:schemeClr val="bg1"/>
                </a:solidFill>
                <a:latin typeface="Times New Roman" panose="02020603050405020304" pitchFamily="18" charset="0"/>
                <a:cs typeface="Times New Roman" panose="02020603050405020304" pitchFamily="18" charset="0"/>
              </a:rPr>
              <a:t>icon of the </a:t>
            </a:r>
            <a:r>
              <a:rPr lang="en-US" sz="1400" b="1" i="1" dirty="0" smtClean="0">
                <a:solidFill>
                  <a:schemeClr val="bg1"/>
                </a:solidFill>
                <a:latin typeface="Times New Roman" panose="02020603050405020304" pitchFamily="18" charset="0"/>
                <a:cs typeface="Times New Roman" panose="02020603050405020304" pitchFamily="18" charset="0"/>
              </a:rPr>
              <a:t>Transfiguration</a:t>
            </a:r>
          </a:p>
          <a:p>
            <a:pPr algn="l"/>
            <a:r>
              <a:rPr lang="en-US" sz="1400" b="1" i="1" dirty="0">
                <a:solidFill>
                  <a:schemeClr val="bg1"/>
                </a:solidFill>
                <a:latin typeface="Times New Roman" panose="02020603050405020304" pitchFamily="18" charset="0"/>
                <a:cs typeface="Times New Roman" panose="02020603050405020304" pitchFamily="18" charset="0"/>
              </a:rPr>
              <a:t>Saint Catherine's Monastery, Sinai</a:t>
            </a:r>
          </a:p>
        </p:txBody>
      </p:sp>
      <p:sp>
        <p:nvSpPr>
          <p:cNvPr id="6" name="מלבן 5"/>
          <p:cNvSpPr/>
          <p:nvPr/>
        </p:nvSpPr>
        <p:spPr>
          <a:xfrm>
            <a:off x="7419974" y="497265"/>
            <a:ext cx="4581525" cy="3554819"/>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אַחֲרֵי שִׁשָּׁה יָמִים לָקַח אִתּוֹ יֵשׁוּעַ אֶת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כֵּיפָא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וְאֶת יַעֲקֹב וְאֶת יוֹחָנָן. הוּא הֶעֱלָה אוֹתָם לְהַר גָּבוֹהַּ לְבַדָּם </a:t>
            </a:r>
            <a:r>
              <a:rPr lang="he-IL" sz="1400" b="1" dirty="0">
                <a:solidFill>
                  <a:schemeClr val="bg1"/>
                </a:solidFill>
                <a:latin typeface="Tahoma" panose="020B0604030504040204" pitchFamily="34" charset="0"/>
                <a:ea typeface="Tahoma" panose="020B0604030504040204" pitchFamily="34" charset="0"/>
                <a:cs typeface="Tahoma" panose="020B0604030504040204" pitchFamily="34" charset="0"/>
              </a:rPr>
              <a:t>וְהִשְׁתַּנָּה לְעֵינֵיהֶם; בְּגָדָיו הִבְרִיקוּ וְהִלְבִּינוּ עַד מְאֹד, עַד כְּדֵי כָּךְ אֵין כּוֹבֵס עֲלֵי אֲדָמוֹת יָכוֹל לְהַלְבִּין בְּגָדִים.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אָז נִרְאוּ אֲלֵיהֶם אֵלִיָּהוּ וּמֹשֶׁה וְהֵם מְדַבְּרִים עִם יֵשׁוּעַ. הֵגִיב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כֵּיפָא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וְאָמַר אֶל יֵשׁוּעַ: "רַבִּי, טוֹב שֶׁאָנוּ כָּאן. נַעֲשֶׂה נָא שָׁלוֹשׁ סֻכּוֹת; לְךָ אַחַת, לְמֹשֶׁה אַחַת וּלְאֵלִיָּהוּ אַחַת." הוּא לֹא יָדַע מַה לּוֹמַר, שֶׁכֵּן הוּא וַחֲבֵרָיו פָּחֲדוּ מְאֹד. וְהִנֵּה הוֹפִיעַ עָנָן וְסָכַךְ עֲלֵיהֶם. יָצָא קוֹל מִתּוֹךְ הֶעָנָן: "זֶה בְּנִי אֲהוּבִי; אֵלָיו תִּשְׁמָעוּן!" וּפִתְאוֹם, בְּהִסְתַּכְּלָם סָבִיב, לֹא רָאוּ עוֹד אִישׁ אִתָּם מִלְּבַד יֵשׁוּעַ. כְּשֶׁיָּרְדוּ מִן הָהָר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צִוָּה</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עֲלֵיהֶם שֶׁלֹּא יַגִּידוּ לְאִישׁ מַה שֶּׁרָאוּ עַד אֲשֶׁר יָקוּם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בֶּן־הָאָדָם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מִן הַמֵּתִים. (הבשורה על פי מרקוס ט , 2-9)</a:t>
            </a:r>
          </a:p>
        </p:txBody>
      </p:sp>
    </p:spTree>
    <p:extLst>
      <p:ext uri="{BB962C8B-B14F-4D97-AF65-F5344CB8AC3E}">
        <p14:creationId xmlns:p14="http://schemas.microsoft.com/office/powerpoint/2010/main" val="4060921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0291020" cy="6858000"/>
          </a:xfrm>
          <a:prstGeom prst="rect">
            <a:avLst/>
          </a:prstGeom>
        </p:spPr>
      </p:pic>
      <p:sp>
        <p:nvSpPr>
          <p:cNvPr id="5" name="מלבן 4"/>
          <p:cNvSpPr/>
          <p:nvPr/>
        </p:nvSpPr>
        <p:spPr>
          <a:xfrm>
            <a:off x="10058400" y="241638"/>
            <a:ext cx="2133600" cy="2308324"/>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בקשת החובקת את הוויטראז' מופיעים דברי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פטרוס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"אדוני טוב לנו להיות פה"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DOMINE</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BONUM EST </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NOS HIC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ESSE   </a:t>
            </a:r>
            <a:endPar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ואלה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נועדו להעמיד את הצופה בנעליו של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פטרוס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ולמקם בו את תחושותיו. </a:t>
            </a:r>
          </a:p>
        </p:txBody>
      </p:sp>
    </p:spTree>
    <p:extLst>
      <p:ext uri="{BB962C8B-B14F-4D97-AF65-F5344CB8AC3E}">
        <p14:creationId xmlns:p14="http://schemas.microsoft.com/office/powerpoint/2010/main" val="3655093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10291020" cy="6858000"/>
          </a:xfrm>
          <a:prstGeom prst="rect">
            <a:avLst/>
          </a:prstGeom>
        </p:spPr>
      </p:pic>
      <p:sp>
        <p:nvSpPr>
          <p:cNvPr id="5" name="מלבן 4"/>
          <p:cNvSpPr/>
          <p:nvPr/>
        </p:nvSpPr>
        <p:spPr>
          <a:xfrm>
            <a:off x="10210799" y="367010"/>
            <a:ext cx="1914525" cy="2862322"/>
          </a:xfrm>
          <a:prstGeom prst="rect">
            <a:avLst/>
          </a:prstGeom>
        </p:spPr>
        <p:txBody>
          <a:bodyPr wrap="square">
            <a:spAutoFit/>
          </a:bodyPr>
          <a:lstStyle/>
          <a:p>
            <a:pPr lvl="0">
              <a:lnSpc>
                <a:spcPct val="150000"/>
              </a:lnSpc>
            </a:pP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בתקרת קמרון החבית של </a:t>
            </a:r>
            <a:r>
              <a:rPr 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הקריפטה</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קבוע פסיפס רציף שבו מתוארות ארבע </a:t>
            </a:r>
            <a:r>
              <a:rPr 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סצינות</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המופרדות בצלבים מוזהבים.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בכל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סצנה נראים שלושה מלאכים והאמצעי בהם מצביע על פרט כלשהו למרגלותיו ומעניק </a:t>
            </a:r>
            <a:r>
              <a:rPr lang="he-IL" sz="1200" dirty="0" err="1">
                <a:solidFill>
                  <a:prstClr val="white"/>
                </a:solidFill>
                <a:latin typeface="Tahoma" panose="020B0604030504040204" pitchFamily="34" charset="0"/>
                <a:ea typeface="Tahoma" panose="020B0604030504040204" pitchFamily="34" charset="0"/>
                <a:cs typeface="Tahoma" panose="020B0604030504040204" pitchFamily="34" charset="0"/>
              </a:rPr>
              <a:t>לסצינה</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את משמעותה </a:t>
            </a:r>
          </a:p>
        </p:txBody>
      </p:sp>
    </p:spTree>
    <p:extLst>
      <p:ext uri="{BB962C8B-B14F-4D97-AF65-F5344CB8AC3E}">
        <p14:creationId xmlns:p14="http://schemas.microsoft.com/office/powerpoint/2010/main" val="1263392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1" y="1266825"/>
            <a:ext cx="6076949" cy="4557712"/>
          </a:xfrm>
          <a:prstGeom prst="rect">
            <a:avLst/>
          </a:prstGeom>
        </p:spPr>
      </p:pic>
      <p:sp>
        <p:nvSpPr>
          <p:cNvPr id="6" name="מלבן 5"/>
          <p:cNvSpPr/>
          <p:nvPr/>
        </p:nvSpPr>
        <p:spPr>
          <a:xfrm>
            <a:off x="10919074" y="520184"/>
            <a:ext cx="1111203" cy="276999"/>
          </a:xfrm>
          <a:prstGeom prst="rect">
            <a:avLst/>
          </a:prstGeom>
        </p:spPr>
        <p:txBody>
          <a:bodyPr wrap="none">
            <a:spAutoFit/>
          </a:bodyPr>
          <a:lstStyle/>
          <a:p>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משמאל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לימין</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מלבן 6"/>
          <p:cNvSpPr/>
          <p:nvPr/>
        </p:nvSpPr>
        <p:spPr>
          <a:xfrm>
            <a:off x="-114300" y="5810935"/>
            <a:ext cx="6210300" cy="276999"/>
          </a:xfrm>
          <a:prstGeom prst="rect">
            <a:avLst/>
          </a:prstGeom>
        </p:spPr>
        <p:txBody>
          <a:bodyPr wrap="square">
            <a:spAutoFit/>
          </a:bodyPr>
          <a:lstStyle/>
          <a:p>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תינוק אוחז בגלובוס ועליו צלב לצד הכיתוב </a:t>
            </a:r>
            <a:r>
              <a:rPr lang="he-IL" sz="1200" b="1" dirty="0" smtClean="0">
                <a:solidFill>
                  <a:prstClr val="white"/>
                </a:solidFill>
                <a:latin typeface="Tahoma" panose="020B0604030504040204" pitchFamily="34" charset="0"/>
                <a:ea typeface="Tahoma" panose="020B0604030504040204" pitchFamily="34" charset="0"/>
                <a:cs typeface="Tahoma" panose="020B0604030504040204" pitchFamily="34" charset="0"/>
              </a:rPr>
              <a:t>בֵּן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נִתַּן לָנוּ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(ישעיהו ט, ו)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 סמל להולדת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ישוע</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8" name="תמונה 7"/>
          <p:cNvPicPr>
            <a:picLocks noChangeAspect="1"/>
          </p:cNvPicPr>
          <p:nvPr/>
        </p:nvPicPr>
        <p:blipFill>
          <a:blip r:embed="rId3"/>
          <a:stretch>
            <a:fillRect/>
          </a:stretch>
        </p:blipFill>
        <p:spPr>
          <a:xfrm>
            <a:off x="6132051" y="1253293"/>
            <a:ext cx="6059949" cy="4541914"/>
          </a:xfrm>
          <a:prstGeom prst="rect">
            <a:avLst/>
          </a:prstGeom>
        </p:spPr>
      </p:pic>
      <p:sp>
        <p:nvSpPr>
          <p:cNvPr id="9" name="מלבן 8"/>
          <p:cNvSpPr/>
          <p:nvPr/>
        </p:nvSpPr>
        <p:spPr>
          <a:xfrm>
            <a:off x="6096000" y="5696635"/>
            <a:ext cx="6096000" cy="608693"/>
          </a:xfrm>
          <a:prstGeom prst="rect">
            <a:avLst/>
          </a:prstGeom>
        </p:spPr>
        <p:txBody>
          <a:bodyPr>
            <a:spAutoFit/>
          </a:bodyPr>
          <a:lstStyle/>
          <a:p>
            <a:pPr>
              <a:lnSpc>
                <a:spcPct val="150000"/>
              </a:lnSpc>
            </a:pP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מלאך אוחז בגביע יין ובלחם הקודש. למרגלותיו חיטה משולבת בגפן והכיתוב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אָנֹכִי הוּא לֶחֶם הַחַיִּים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(הבשורה על-פי יוחנן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ו,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35) - סמל ללחם הרוחני </a:t>
            </a:r>
          </a:p>
        </p:txBody>
      </p:sp>
    </p:spTree>
    <p:extLst>
      <p:ext uri="{BB962C8B-B14F-4D97-AF65-F5344CB8AC3E}">
        <p14:creationId xmlns:p14="http://schemas.microsoft.com/office/powerpoint/2010/main" val="2134203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תמונה 5"/>
          <p:cNvPicPr>
            <a:picLocks noChangeAspect="1"/>
          </p:cNvPicPr>
          <p:nvPr/>
        </p:nvPicPr>
        <p:blipFill>
          <a:blip r:embed="rId2"/>
          <a:stretch>
            <a:fillRect/>
          </a:stretch>
        </p:blipFill>
        <p:spPr>
          <a:xfrm>
            <a:off x="6107665" y="1244148"/>
            <a:ext cx="6084335" cy="4560203"/>
          </a:xfrm>
          <a:prstGeom prst="rect">
            <a:avLst/>
          </a:prstGeom>
        </p:spPr>
      </p:pic>
      <p:pic>
        <p:nvPicPr>
          <p:cNvPr id="4" name="תמונה 3"/>
          <p:cNvPicPr>
            <a:picLocks noChangeAspect="1"/>
          </p:cNvPicPr>
          <p:nvPr/>
        </p:nvPicPr>
        <p:blipFill>
          <a:blip r:embed="rId3"/>
          <a:stretch>
            <a:fillRect/>
          </a:stretch>
        </p:blipFill>
        <p:spPr>
          <a:xfrm>
            <a:off x="0" y="1329512"/>
            <a:ext cx="6055032" cy="4537888"/>
          </a:xfrm>
          <a:prstGeom prst="rect">
            <a:avLst/>
          </a:prstGeom>
        </p:spPr>
      </p:pic>
      <p:sp>
        <p:nvSpPr>
          <p:cNvPr id="3" name="מלבן 2"/>
          <p:cNvSpPr/>
          <p:nvPr/>
        </p:nvSpPr>
        <p:spPr>
          <a:xfrm>
            <a:off x="0" y="5906185"/>
            <a:ext cx="6096000" cy="276999"/>
          </a:xfrm>
          <a:prstGeom prst="rect">
            <a:avLst/>
          </a:prstGeom>
        </p:spPr>
        <p:txBody>
          <a:bodyPr>
            <a:spAutoFit/>
          </a:bodyPr>
          <a:lstStyle/>
          <a:p>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שה שחוט לצד הכיתוב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וָאֱהִי מֵת וְהִנְנִי חַי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(חזון יוחנן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א,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18) - סמל לקורבנו של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ישוע</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10909347" y="476250"/>
            <a:ext cx="1111203" cy="276999"/>
          </a:xfrm>
          <a:prstGeom prst="rect">
            <a:avLst/>
          </a:prstGeom>
          <a:noFill/>
        </p:spPr>
        <p:txBody>
          <a:bodyPr wrap="none" rtlCol="1">
            <a:spAutoFit/>
          </a:bodyPr>
          <a:lstStyle/>
          <a:p>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משמאל לימין</a:t>
            </a:r>
            <a:endParaRPr lang="he-IL" sz="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מלבן 7"/>
          <p:cNvSpPr/>
          <p:nvPr/>
        </p:nvSpPr>
        <p:spPr>
          <a:xfrm>
            <a:off x="6096000" y="5849035"/>
            <a:ext cx="6096000" cy="461665"/>
          </a:xfrm>
          <a:prstGeom prst="rect">
            <a:avLst/>
          </a:prstGeom>
        </p:spPr>
        <p:txBody>
          <a:bodyPr>
            <a:spAutoFit/>
          </a:bodyPr>
          <a:lstStyle/>
          <a:p>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ארון קבורה ריק לצד הכיתוב </a:t>
            </a:r>
            <a:r>
              <a:rPr lang="he-IL" sz="1200" b="1" dirty="0">
                <a:solidFill>
                  <a:prstClr val="white"/>
                </a:solidFill>
                <a:latin typeface="Tahoma" panose="020B0604030504040204" pitchFamily="34" charset="0"/>
                <a:ea typeface="Tahoma" panose="020B0604030504040204" pitchFamily="34" charset="0"/>
                <a:cs typeface="Tahoma" panose="020B0604030504040204" pitchFamily="34" charset="0"/>
              </a:rPr>
              <a:t>הוּא קָם אֵינֶנּוּ פֹ</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ה (הבשורה על-פי מרקוס </a:t>
            </a:r>
            <a:r>
              <a:rPr lang="he-IL" sz="12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טז</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6) - סמל לתחיית </a:t>
            </a:r>
            <a:r>
              <a:rPr lang="he-IL" sz="1200" dirty="0" smtClean="0">
                <a:solidFill>
                  <a:prstClr val="white"/>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prstClr val="white"/>
                </a:solidFill>
                <a:latin typeface="Tahoma" panose="020B0604030504040204" pitchFamily="34" charset="0"/>
                <a:ea typeface="Tahoma" panose="020B0604030504040204" pitchFamily="34" charset="0"/>
                <a:cs typeface="Tahoma" panose="020B0604030504040204" pitchFamily="34" charset="0"/>
              </a:rPr>
              <a:t>ולגאולה</a:t>
            </a:r>
          </a:p>
        </p:txBody>
      </p:sp>
    </p:spTree>
    <p:extLst>
      <p:ext uri="{BB962C8B-B14F-4D97-AF65-F5344CB8AC3E}">
        <p14:creationId xmlns:p14="http://schemas.microsoft.com/office/powerpoint/2010/main" val="5176278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7620000" y="0"/>
            <a:ext cx="4572000" cy="6858000"/>
          </a:xfrm>
          <a:prstGeom prst="rect">
            <a:avLst/>
          </a:prstGeom>
        </p:spPr>
      </p:pic>
      <p:sp>
        <p:nvSpPr>
          <p:cNvPr id="5" name="מלבן 4"/>
          <p:cNvSpPr/>
          <p:nvPr/>
        </p:nvSpPr>
        <p:spPr>
          <a:xfrm>
            <a:off x="7578199" y="6550223"/>
            <a:ext cx="3823226" cy="307777"/>
          </a:xfrm>
          <a:prstGeom prst="rect">
            <a:avLst/>
          </a:prstGeom>
        </p:spPr>
        <p:txBody>
          <a:bodyPr wrap="none">
            <a:spAutoFit/>
          </a:bodyPr>
          <a:lstStyle/>
          <a:p>
            <a:r>
              <a:rPr lang="en-US" sz="1400" b="1" i="1" dirty="0">
                <a:solidFill>
                  <a:schemeClr val="bg1"/>
                </a:solidFill>
                <a:latin typeface="Times New Roman" panose="02020603050405020304" pitchFamily="18" charset="0"/>
                <a:cs typeface="Times New Roman" panose="02020603050405020304" pitchFamily="18" charset="0"/>
              </a:rPr>
              <a:t>Right side altar in Church of the Transfiguration</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7" name="תמונה 6"/>
          <p:cNvPicPr>
            <a:picLocks noChangeAspect="1"/>
          </p:cNvPicPr>
          <p:nvPr/>
        </p:nvPicPr>
        <p:blipFill>
          <a:blip r:embed="rId3"/>
          <a:stretch>
            <a:fillRect/>
          </a:stretch>
        </p:blipFill>
        <p:spPr>
          <a:xfrm>
            <a:off x="0" y="0"/>
            <a:ext cx="4572000" cy="6858000"/>
          </a:xfrm>
          <a:prstGeom prst="rect">
            <a:avLst/>
          </a:prstGeom>
        </p:spPr>
      </p:pic>
      <p:sp>
        <p:nvSpPr>
          <p:cNvPr id="8" name="מלבן 7"/>
          <p:cNvSpPr/>
          <p:nvPr/>
        </p:nvSpPr>
        <p:spPr>
          <a:xfrm>
            <a:off x="-11490" y="6545818"/>
            <a:ext cx="3814762" cy="307777"/>
          </a:xfrm>
          <a:prstGeom prst="rect">
            <a:avLst/>
          </a:prstGeom>
        </p:spPr>
        <p:txBody>
          <a:bodyPr wrap="none">
            <a:spAutoFit/>
          </a:bodyPr>
          <a:lstStyle/>
          <a:p>
            <a:r>
              <a:rPr lang="en-US" sz="1400" b="1" i="1" dirty="0" smtClean="0">
                <a:solidFill>
                  <a:schemeClr val="bg1"/>
                </a:solidFill>
                <a:latin typeface="Times New Roman" panose="02020603050405020304" pitchFamily="18" charset="0"/>
                <a:cs typeface="Times New Roman" panose="02020603050405020304" pitchFamily="18" charset="0"/>
              </a:rPr>
              <a:t>Left </a:t>
            </a:r>
            <a:r>
              <a:rPr lang="en-US" sz="1400" b="1" i="1" dirty="0">
                <a:solidFill>
                  <a:schemeClr val="bg1"/>
                </a:solidFill>
                <a:latin typeface="Times New Roman" panose="02020603050405020304" pitchFamily="18" charset="0"/>
                <a:cs typeface="Times New Roman" panose="02020603050405020304" pitchFamily="18" charset="0"/>
              </a:rPr>
              <a:t>side altar in Church of the Transfiguration</a:t>
            </a:r>
          </a:p>
        </p:txBody>
      </p:sp>
      <p:sp>
        <p:nvSpPr>
          <p:cNvPr id="6" name="מלבן 5"/>
          <p:cNvSpPr/>
          <p:nvPr/>
        </p:nvSpPr>
        <p:spPr>
          <a:xfrm>
            <a:off x="4714875" y="247561"/>
            <a:ext cx="2686050" cy="2031325"/>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שני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האפסיסים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הצדדיים שוכנים במפלס האולם: הימני מוקדש לרוח הקודש המיוצגת באמצעות יונה, והשמאלי לאל האב (עין על רקע משולש). שני אלה יחד עם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הקריפטה</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המוקדשת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לישוע (אלוהים הבן</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משלימים את השילוש הקדוש</a:t>
            </a:r>
          </a:p>
        </p:txBody>
      </p:sp>
    </p:spTree>
    <p:extLst>
      <p:ext uri="{BB962C8B-B14F-4D97-AF65-F5344CB8AC3E}">
        <p14:creationId xmlns:p14="http://schemas.microsoft.com/office/powerpoint/2010/main" val="4227290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a:blip r:embed="rId2"/>
          <a:stretch>
            <a:fillRect/>
          </a:stretch>
        </p:blipFill>
        <p:spPr>
          <a:xfrm>
            <a:off x="0" y="0"/>
            <a:ext cx="4572000" cy="6858000"/>
          </a:xfrm>
          <a:prstGeom prst="rect">
            <a:avLst/>
          </a:prstGeom>
        </p:spPr>
      </p:pic>
      <p:sp>
        <p:nvSpPr>
          <p:cNvPr id="6" name="מלבן 5"/>
          <p:cNvSpPr/>
          <p:nvPr/>
        </p:nvSpPr>
        <p:spPr>
          <a:xfrm>
            <a:off x="0" y="6550223"/>
            <a:ext cx="6848475" cy="307777"/>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Chapel of </a:t>
            </a:r>
            <a:r>
              <a:rPr lang="en-US" sz="1400" b="1" i="1" dirty="0" smtClean="0">
                <a:solidFill>
                  <a:schemeClr val="bg1"/>
                </a:solidFill>
                <a:latin typeface="Times New Roman" panose="02020603050405020304" pitchFamily="18" charset="0"/>
                <a:cs typeface="Times New Roman" panose="02020603050405020304" pitchFamily="18" charset="0"/>
              </a:rPr>
              <a:t>Moses</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3"/>
          <a:stretch>
            <a:fillRect/>
          </a:stretch>
        </p:blipFill>
        <p:spPr>
          <a:xfrm>
            <a:off x="7620000" y="0"/>
            <a:ext cx="4572000" cy="6858000"/>
          </a:xfrm>
          <a:prstGeom prst="rect">
            <a:avLst/>
          </a:prstGeom>
        </p:spPr>
      </p:pic>
      <p:sp>
        <p:nvSpPr>
          <p:cNvPr id="3" name="מלבן 2"/>
          <p:cNvSpPr/>
          <p:nvPr/>
        </p:nvSpPr>
        <p:spPr>
          <a:xfrm>
            <a:off x="7568352" y="6550223"/>
            <a:ext cx="1455847" cy="307777"/>
          </a:xfrm>
          <a:prstGeom prst="rect">
            <a:avLst/>
          </a:prstGeom>
        </p:spPr>
        <p:txBody>
          <a:bodyPr wrap="none">
            <a:spAutoFit/>
          </a:bodyPr>
          <a:lstStyle/>
          <a:p>
            <a:r>
              <a:rPr lang="en-US" sz="1400" b="1" i="1" dirty="0">
                <a:solidFill>
                  <a:prstClr val="white"/>
                </a:solidFill>
                <a:latin typeface="Times New Roman" panose="02020603050405020304" pitchFamily="18" charset="0"/>
                <a:cs typeface="Times New Roman" panose="02020603050405020304" pitchFamily="18" charset="0"/>
              </a:rPr>
              <a:t>Chapel of Elijah </a:t>
            </a:r>
            <a:endParaRPr lang="he-IL" dirty="0"/>
          </a:p>
        </p:txBody>
      </p:sp>
      <p:sp>
        <p:nvSpPr>
          <p:cNvPr id="7" name="מלבן 6"/>
          <p:cNvSpPr/>
          <p:nvPr/>
        </p:nvSpPr>
        <p:spPr>
          <a:xfrm>
            <a:off x="4619624" y="158740"/>
            <a:ext cx="2962275" cy="5871672"/>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בקדמת הכנסייה, משני צדדיה של הכניסה, שוכנות שתי קפלות מעל שרידי שתי הקפלות הצלבניות. שתי הקפלות פונות מערבה: הצפונית מוקדשת למשה והדרומית לאליהו, והן משולות לשתי הסוכות הנזכרות במעמד ההשתנות, אשר יועדו, לפי הצעת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פטרוס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עבור משה ואליהו. בקפלת משה נראה משה כשקרניים קורנות מפניו, והוא אוחז בלוחות הברית. מימינו הסנה הבוער, משמאלו מים בוקעים מן הסלע וברקע נראה הר סיני. סביב הקפלה מופיע ייצוג לתחנות הצלב, וברצפתה פסיפס מודרני המחקה את הפסיפס הביזנטי שהובא מקפלת אליהו. בקפלת אליהו נראה מאבק אליהו בנביאי הבעל על הכרמל. הרצפה משלבת פסיפס ביזנטי מקורי שהועבר ממקום אחר, ובקפלה הונח מבנה צלבני ששימש לקבורה, אולי של קדוש (נמצא בו שלד). בקירות הקפלה שולבו פיסות אלבסטר.</a:t>
            </a:r>
          </a:p>
        </p:txBody>
      </p:sp>
    </p:spTree>
    <p:extLst>
      <p:ext uri="{BB962C8B-B14F-4D97-AF65-F5344CB8AC3E}">
        <p14:creationId xmlns:p14="http://schemas.microsoft.com/office/powerpoint/2010/main" val="2541707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מלבן 3"/>
          <p:cNvSpPr/>
          <p:nvPr/>
        </p:nvSpPr>
        <p:spPr>
          <a:xfrm>
            <a:off x="9182101" y="259914"/>
            <a:ext cx="3009900" cy="3970318"/>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במורד הדרך המובילה אל "שער הרוחות" שוכן בית קברות פרנציסקני, ולידו קפלה ששופצה בידי אנטוניו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ברלוצי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הקפלה מזוהה עם המקום בו הורה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לשלושת השליחים שלא לספר את דבר ההשתנות לאיש, ועל כן היא מכונה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בשם</a:t>
            </a:r>
          </a:p>
          <a:p>
            <a:pPr>
              <a:lnSpc>
                <a:spcPct val="150000"/>
              </a:lnSpc>
            </a:pP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DIXERITIS VISIONEM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NEMINI</a:t>
            </a:r>
          </a:p>
          <a:p>
            <a:pPr>
              <a:lnSpc>
                <a:spcPct val="150000"/>
              </a:lnSpc>
            </a:pP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"לא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תגידו לאיש את-דבר המראה</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או בשם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DESCENTIBUS</a:t>
            </a:r>
            <a:r>
              <a:rPr lang="en-US"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"היורדים"</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שכן השליחים היו בדרכם מטה מן ההר.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ברלוצי</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הוסיף למבנה כניסה מסודרת וקבע בו גומחת תפילה, אך ספק אם זהו המבנה המקורי אשר תואר בתקופה הצלבנית, ואשר לפי העדויות שכן במערה</a:t>
            </a:r>
          </a:p>
        </p:txBody>
      </p:sp>
      <p:pic>
        <p:nvPicPr>
          <p:cNvPr id="5" name="תמונה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2294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a:srcRect l="20000" r="21250"/>
          <a:stretch/>
        </p:blipFill>
        <p:spPr>
          <a:xfrm>
            <a:off x="6101397" y="1419225"/>
            <a:ext cx="3887311" cy="4962525"/>
          </a:xfrm>
          <a:prstGeom prst="rect">
            <a:avLst/>
          </a:prstGeom>
        </p:spPr>
      </p:pic>
      <p:pic>
        <p:nvPicPr>
          <p:cNvPr id="5" name="תמונה 4"/>
          <p:cNvPicPr>
            <a:picLocks noChangeAspect="1"/>
          </p:cNvPicPr>
          <p:nvPr/>
        </p:nvPicPr>
        <p:blipFill>
          <a:blip r:embed="rId3"/>
          <a:stretch>
            <a:fillRect/>
          </a:stretch>
        </p:blipFill>
        <p:spPr>
          <a:xfrm>
            <a:off x="0" y="0"/>
            <a:ext cx="5141893" cy="6858000"/>
          </a:xfrm>
          <a:prstGeom prst="rect">
            <a:avLst/>
          </a:prstGeom>
        </p:spPr>
      </p:pic>
      <p:sp>
        <p:nvSpPr>
          <p:cNvPr id="6" name="מלבן 5"/>
          <p:cNvSpPr/>
          <p:nvPr/>
        </p:nvSpPr>
        <p:spPr>
          <a:xfrm>
            <a:off x="5143500" y="190500"/>
            <a:ext cx="6905625" cy="120032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בחלקה הצפוני של פסגת הר תבור, צפונית-מערבית לכנסיית ההשתנות הקתולית,שוכן מנזר ההשתנות (יוונית </a:t>
            </a:r>
            <a:r>
              <a:rPr lang="el-GR" sz="1200" dirty="0">
                <a:solidFill>
                  <a:schemeClr val="bg1"/>
                </a:solidFill>
                <a:latin typeface="Tahoma" panose="020B0604030504040204" pitchFamily="34" charset="0"/>
                <a:ea typeface="Tahoma" panose="020B0604030504040204" pitchFamily="34" charset="0"/>
                <a:cs typeface="Tahoma" panose="020B0604030504040204" pitchFamily="34" charset="0"/>
              </a:rPr>
              <a:t>Μονη </a:t>
            </a:r>
            <a:r>
              <a:rPr lang="el-GR"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Μεταμορφωσεως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מנזר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יווני-אורתודוקסי המוקדש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למעמד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ההשתנות של ישוע. כנסיית המנזר מוקדשת לנביא אליהו, והיא נבנתה בשנות ה-60 של המאה ה-19 מעל שרידיו של מבנה מימי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הביניים.</a:t>
            </a:r>
            <a:endParaRPr lang="he-IL" sz="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95092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מלבן 3"/>
          <p:cNvSpPr/>
          <p:nvPr/>
        </p:nvSpPr>
        <p:spPr>
          <a:xfrm>
            <a:off x="8582026" y="0"/>
            <a:ext cx="3495674" cy="6463308"/>
          </a:xfrm>
          <a:prstGeom prst="rect">
            <a:avLst/>
          </a:prstGeom>
        </p:spPr>
        <p:txBody>
          <a:bodyPr wrap="square">
            <a:spAutoFit/>
          </a:bodyPr>
          <a:lstStyle/>
          <a:p>
            <a:pPr>
              <a:lnSpc>
                <a:spcPct val="150000"/>
              </a:lnSpc>
            </a:pP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חג ההשתנות במסורת הנוצרית</a:t>
            </a:r>
          </a:p>
          <a:p>
            <a:pPr>
              <a:lnSpc>
                <a:spcPct val="150000"/>
              </a:lnSpc>
            </a:pP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החג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צוין על ידי הכנסייה הנסטוריאנית כבר בסוף המאה ה-5, ונחוג גם בסוריה במאה ה-7</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בכנסייה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הקתולית נחוג חג ההשתנות ב-6 באוגוסט, שכן לפי המסורת התרחשה ההשתנות 40 יום לפני הצליבה, וזו צוינה במזרח בחג הצלב ב-14 בספטמבר.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הנצרות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המערבית החלה לציין את החג במחצית המאה ה-9 וזה התפשט במאות הבאות והונהג גם ברומא במאה ה-12.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ב-1457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הנהיג האפיפיור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קליקסטוס</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השלישי את החג באופן רשמי, כאות תודה על הניצחון על </a:t>
            </a:r>
            <a:r>
              <a:rPr lang="he-IL" sz="1200" dirty="0" err="1">
                <a:solidFill>
                  <a:schemeClr val="bg1"/>
                </a:solidFill>
                <a:latin typeface="Tahoma" panose="020B0604030504040204" pitchFamily="34" charset="0"/>
                <a:ea typeface="Tahoma" panose="020B0604030504040204" pitchFamily="34" charset="0"/>
                <a:cs typeface="Tahoma" panose="020B0604030504040204" pitchFamily="34" charset="0"/>
              </a:rPr>
              <a:t>העות'מאנים</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 במצור על בלגרד ב-6 באוגוסט 1456</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בכנסייה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האורתודוקסית נחשב חג ההשתנות לאחד מ-12 החגים החשובים בשנה הליטורגית ונחגג ביום 6 באוגוסט (או 19 באוגוסט לפי הלוח הגרגוריאני).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לפי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המסורת מביאים ענבים לכנסייה, או תפוחים או כל פרי אחר אם לא ניתן להביא ענבים, ונערכת "ברכת הפרי הראשון" של השנה.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החג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קשור לא רק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לישוע,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אלא לשילוש הקדוש כולו, שכן האל דיבר במהלכו מהשמיים ורוח הקודש הייתה גם היא נוכחת בדמות ענן.</a:t>
            </a:r>
          </a:p>
        </p:txBody>
      </p:sp>
      <p:pic>
        <p:nvPicPr>
          <p:cNvPr id="8" name="תמונה 7"/>
          <p:cNvPicPr>
            <a:picLocks noChangeAspect="1"/>
          </p:cNvPicPr>
          <p:nvPr/>
        </p:nvPicPr>
        <p:blipFill>
          <a:blip r:embed="rId2"/>
          <a:stretch>
            <a:fillRect/>
          </a:stretch>
        </p:blipFill>
        <p:spPr>
          <a:xfrm>
            <a:off x="333375" y="628650"/>
            <a:ext cx="8234134" cy="5487278"/>
          </a:xfrm>
          <a:prstGeom prst="rect">
            <a:avLst/>
          </a:prstGeom>
        </p:spPr>
      </p:pic>
    </p:spTree>
    <p:extLst>
      <p:ext uri="{BB962C8B-B14F-4D97-AF65-F5344CB8AC3E}">
        <p14:creationId xmlns:p14="http://schemas.microsoft.com/office/powerpoint/2010/main" val="36212314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8" name="Rectangle 10"/>
          <p:cNvSpPr>
            <a:spLocks noChangeArrowheads="1"/>
          </p:cNvSpPr>
          <p:nvPr/>
        </p:nvSpPr>
        <p:spPr bwMode="auto">
          <a:xfrm>
            <a:off x="6200775" y="3692525"/>
            <a:ext cx="6096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fontAlgn="base">
              <a:spcBef>
                <a:spcPct val="0"/>
              </a:spcBef>
              <a:spcAft>
                <a:spcPct val="0"/>
              </a:spcAft>
              <a:defRPr/>
            </a:pPr>
            <a:r>
              <a:rPr lang="he-IL" altLang="he-IL" sz="1600" b="1" dirty="0" smtClean="0">
                <a:solidFill>
                  <a:schemeClr val="bg1"/>
                </a:solidFill>
                <a:latin typeface="Tahoma" panose="020B0604030504040204" pitchFamily="34" charset="0"/>
                <a:cs typeface="Tahoma" panose="020B0604030504040204" pitchFamily="34" charset="0"/>
              </a:rPr>
              <a:t>המוסיקה: </a:t>
            </a:r>
            <a:r>
              <a:rPr lang="en-US" altLang="he-IL" sz="1600" b="1" dirty="0" smtClean="0">
                <a:solidFill>
                  <a:schemeClr val="bg1"/>
                </a:solidFill>
                <a:latin typeface="Tahoma" panose="020B0604030504040204" pitchFamily="34" charset="0"/>
                <a:cs typeface="Tahoma" panose="020B0604030504040204" pitchFamily="34" charset="0"/>
              </a:rPr>
              <a:t>Mascagni, </a:t>
            </a:r>
            <a:r>
              <a:rPr lang="en-US" altLang="he-IL" sz="1600" b="1" dirty="0" err="1" smtClean="0">
                <a:solidFill>
                  <a:schemeClr val="bg1"/>
                </a:solidFill>
                <a:latin typeface="Tahoma" panose="020B0604030504040204" pitchFamily="34" charset="0"/>
                <a:cs typeface="Tahoma" panose="020B0604030504040204" pitchFamily="34" charset="0"/>
              </a:rPr>
              <a:t>Cavalleria</a:t>
            </a:r>
            <a:r>
              <a:rPr lang="en-US" altLang="he-IL" sz="1600" b="1" dirty="0" smtClean="0">
                <a:solidFill>
                  <a:schemeClr val="bg1"/>
                </a:solidFill>
                <a:latin typeface="Tahoma" panose="020B0604030504040204" pitchFamily="34" charset="0"/>
                <a:cs typeface="Tahoma" panose="020B0604030504040204" pitchFamily="34" charset="0"/>
              </a:rPr>
              <a:t> </a:t>
            </a:r>
            <a:r>
              <a:rPr lang="en-US" altLang="he-IL" sz="1600" b="1" dirty="0" err="1" smtClean="0">
                <a:solidFill>
                  <a:schemeClr val="bg1"/>
                </a:solidFill>
                <a:latin typeface="Tahoma" panose="020B0604030504040204" pitchFamily="34" charset="0"/>
                <a:cs typeface="Tahoma" panose="020B0604030504040204" pitchFamily="34" charset="0"/>
              </a:rPr>
              <a:t>Rusticana</a:t>
            </a:r>
            <a:r>
              <a:rPr lang="en-US" altLang="he-IL" sz="1600" b="1" dirty="0">
                <a:solidFill>
                  <a:schemeClr val="bg1"/>
                </a:solidFill>
                <a:latin typeface="Tahoma" panose="020B0604030504040204" pitchFamily="34" charset="0"/>
                <a:cs typeface="Tahoma" panose="020B0604030504040204" pitchFamily="34" charset="0"/>
              </a:rPr>
              <a:t> </a:t>
            </a:r>
            <a:r>
              <a:rPr lang="en-US" altLang="he-IL" sz="1600" b="1" dirty="0" smtClean="0">
                <a:solidFill>
                  <a:schemeClr val="bg1"/>
                </a:solidFill>
                <a:latin typeface="Tahoma" panose="020B0604030504040204" pitchFamily="34" charset="0"/>
                <a:cs typeface="Tahoma" panose="020B0604030504040204" pitchFamily="34" charset="0"/>
              </a:rPr>
              <a:t>Easter Hymn</a:t>
            </a:r>
            <a:endParaRPr lang="en-US" altLang="he-IL" sz="1600" b="1" dirty="0">
              <a:solidFill>
                <a:schemeClr val="bg1"/>
              </a:solidFill>
              <a:latin typeface="Tahoma" panose="020B0604030504040204" pitchFamily="34" charset="0"/>
              <a:cs typeface="Tahoma" panose="020B0604030504040204" pitchFamily="34" charset="0"/>
            </a:endParaRPr>
          </a:p>
          <a:p>
            <a:pPr algn="l" rtl="0" fontAlgn="base">
              <a:spcBef>
                <a:spcPct val="50000"/>
              </a:spcBef>
              <a:spcAft>
                <a:spcPct val="0"/>
              </a:spcAft>
              <a:defRPr/>
            </a:pPr>
            <a:endParaRPr lang="en-US" altLang="he-IL" sz="1600" b="1" dirty="0">
              <a:solidFill>
                <a:schemeClr val="bg1"/>
              </a:solidFill>
              <a:latin typeface="Tahoma" panose="020B0604030504040204" pitchFamily="34" charset="0"/>
              <a:cs typeface="Tahoma" panose="020B0604030504040204" pitchFamily="34" charset="0"/>
            </a:endParaRPr>
          </a:p>
        </p:txBody>
      </p:sp>
      <p:sp>
        <p:nvSpPr>
          <p:cNvPr id="27659" name="Rectangle 11"/>
          <p:cNvSpPr>
            <a:spLocks noChangeArrowheads="1"/>
          </p:cNvSpPr>
          <p:nvPr/>
        </p:nvSpPr>
        <p:spPr bwMode="auto">
          <a:xfrm>
            <a:off x="10829989" y="104775"/>
            <a:ext cx="11095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he-IL" altLang="he-IL" b="1" dirty="0">
                <a:solidFill>
                  <a:schemeClr val="bg1"/>
                </a:solidFill>
                <a:latin typeface="Times New Roman" panose="02020603050405020304" pitchFamily="18" charset="0"/>
                <a:cs typeface="Tahoma" panose="020B0604030504040204" pitchFamily="34" charset="0"/>
              </a:rPr>
              <a:t>מקורות:</a:t>
            </a:r>
            <a:endParaRPr lang="en-US" altLang="he-IL" b="1" dirty="0">
              <a:solidFill>
                <a:schemeClr val="bg1"/>
              </a:solidFill>
              <a:latin typeface="Times New Roman" panose="02020603050405020304" pitchFamily="18" charset="0"/>
              <a:cs typeface="Tahoma" panose="020B0604030504040204" pitchFamily="34" charset="0"/>
            </a:endParaRPr>
          </a:p>
        </p:txBody>
      </p:sp>
      <p:sp>
        <p:nvSpPr>
          <p:cNvPr id="27660" name="Rectangle 12"/>
          <p:cNvSpPr>
            <a:spLocks noChangeArrowheads="1"/>
          </p:cNvSpPr>
          <p:nvPr/>
        </p:nvSpPr>
        <p:spPr bwMode="auto">
          <a:xfrm>
            <a:off x="9866244" y="4016375"/>
            <a:ext cx="21082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he-IL" altLang="he-IL" b="1" dirty="0">
                <a:solidFill>
                  <a:schemeClr val="bg1"/>
                </a:solidFill>
                <a:latin typeface="Times New Roman" panose="02020603050405020304" pitchFamily="18" charset="0"/>
                <a:cs typeface="Tahoma" panose="020B0604030504040204" pitchFamily="34" charset="0"/>
              </a:rPr>
              <a:t>עריכה: אסף פלר</a:t>
            </a:r>
            <a:endParaRPr lang="en-US" altLang="he-IL" b="1" dirty="0">
              <a:solidFill>
                <a:schemeClr val="bg1"/>
              </a:solidFill>
              <a:latin typeface="Times New Roman" panose="02020603050405020304" pitchFamily="18" charset="0"/>
              <a:cs typeface="Tahoma" panose="020B0604030504040204" pitchFamily="34" charset="0"/>
            </a:endParaRPr>
          </a:p>
        </p:txBody>
      </p:sp>
      <p:sp>
        <p:nvSpPr>
          <p:cNvPr id="27661" name="Rectangle 13"/>
          <p:cNvSpPr>
            <a:spLocks noChangeArrowheads="1"/>
          </p:cNvSpPr>
          <p:nvPr/>
        </p:nvSpPr>
        <p:spPr bwMode="auto">
          <a:xfrm>
            <a:off x="6340475" y="485775"/>
            <a:ext cx="322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b="1" i="1" dirty="0">
                <a:solidFill>
                  <a:prstClr val="black"/>
                </a:solidFill>
                <a:latin typeface="Times New Roman" panose="02020603050405020304" pitchFamily="18" charset="0"/>
                <a:cs typeface="Times New Roman" panose="02020603050405020304" pitchFamily="18" charset="0"/>
                <a:hlinkClick r:id="rId2"/>
              </a:rPr>
              <a:t>http://www.wga/Transfiguration</a:t>
            </a:r>
            <a:endParaRPr lang="en-US" altLang="he-IL" b="1" i="1" dirty="0">
              <a:solidFill>
                <a:prstClr val="black"/>
              </a:solidFill>
              <a:latin typeface="Times New Roman" panose="02020603050405020304" pitchFamily="18" charset="0"/>
              <a:cs typeface="Times New Roman" panose="02020603050405020304" pitchFamily="18" charset="0"/>
            </a:endParaRPr>
          </a:p>
        </p:txBody>
      </p:sp>
      <p:sp>
        <p:nvSpPr>
          <p:cNvPr id="27662" name="Rectangle 14"/>
          <p:cNvSpPr>
            <a:spLocks noChangeArrowheads="1"/>
          </p:cNvSpPr>
          <p:nvPr/>
        </p:nvSpPr>
        <p:spPr bwMode="auto">
          <a:xfrm>
            <a:off x="6369050" y="917575"/>
            <a:ext cx="4483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base">
              <a:spcBef>
                <a:spcPct val="20000"/>
              </a:spcBef>
              <a:spcAft>
                <a:spcPct val="0"/>
              </a:spcAft>
              <a:defRPr/>
            </a:pPr>
            <a:r>
              <a:rPr lang="en-US" altLang="he-IL"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3"/>
              </a:rPr>
              <a:t>http://commons.wikimedia/Transfiguration</a:t>
            </a:r>
            <a:endParaRPr lang="en-US" altLang="he-IL" b="1" i="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663" name="Rectangle 15"/>
          <p:cNvSpPr>
            <a:spLocks noChangeArrowheads="1"/>
          </p:cNvSpPr>
          <p:nvPr/>
        </p:nvSpPr>
        <p:spPr bwMode="auto">
          <a:xfrm>
            <a:off x="6340475" y="1349375"/>
            <a:ext cx="3670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b="1" i="1" dirty="0">
                <a:solidFill>
                  <a:prstClr val="black"/>
                </a:solidFill>
                <a:latin typeface="Times New Roman" panose="02020603050405020304" pitchFamily="18" charset="0"/>
                <a:cs typeface="Times New Roman" panose="02020603050405020304" pitchFamily="18" charset="0"/>
                <a:hlinkClick r:id="rId4"/>
              </a:rPr>
              <a:t>http://images.google/Transfiguration</a:t>
            </a:r>
            <a:endParaRPr lang="en-US" altLang="he-IL" b="1" i="1" dirty="0">
              <a:solidFill>
                <a:prstClr val="black"/>
              </a:solidFill>
              <a:latin typeface="Times New Roman" panose="02020603050405020304" pitchFamily="18" charset="0"/>
              <a:cs typeface="Times New Roman" panose="02020603050405020304" pitchFamily="18" charset="0"/>
            </a:endParaRPr>
          </a:p>
        </p:txBody>
      </p:sp>
      <p:sp>
        <p:nvSpPr>
          <p:cNvPr id="27664" name="Rectangle 16"/>
          <p:cNvSpPr>
            <a:spLocks noChangeArrowheads="1"/>
          </p:cNvSpPr>
          <p:nvPr/>
        </p:nvSpPr>
        <p:spPr bwMode="auto">
          <a:xfrm>
            <a:off x="6281738" y="1795463"/>
            <a:ext cx="4135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altLang="he-IL" b="1" i="1" dirty="0">
                <a:solidFill>
                  <a:prstClr val="black"/>
                </a:solidFill>
                <a:latin typeface="Times New Roman" panose="02020603050405020304" pitchFamily="18" charset="0"/>
                <a:cs typeface="Times New Roman" panose="02020603050405020304" pitchFamily="18" charset="0"/>
                <a:hlinkClick r:id="rId5"/>
              </a:rPr>
              <a:t>http://www.artcyclopedia/Transfiguration</a:t>
            </a:r>
            <a:endParaRPr lang="en-US" altLang="he-IL" b="1" i="1" dirty="0">
              <a:solidFill>
                <a:prstClr val="black"/>
              </a:solidFill>
              <a:latin typeface="Times New Roman" panose="02020603050405020304" pitchFamily="18" charset="0"/>
              <a:cs typeface="Times New Roman" panose="02020603050405020304" pitchFamily="18" charset="0"/>
            </a:endParaRPr>
          </a:p>
        </p:txBody>
      </p:sp>
      <p:sp>
        <p:nvSpPr>
          <p:cNvPr id="27665" name="Rectangle 17"/>
          <p:cNvSpPr>
            <a:spLocks noChangeArrowheads="1"/>
          </p:cNvSpPr>
          <p:nvPr/>
        </p:nvSpPr>
        <p:spPr bwMode="auto">
          <a:xfrm>
            <a:off x="6186488" y="3270250"/>
            <a:ext cx="3889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US" altLang="he-IL" b="1" i="1" dirty="0">
                <a:solidFill>
                  <a:srgbClr val="44546A"/>
                </a:solidFill>
                <a:latin typeface="Times New Roman" panose="02020603050405020304" pitchFamily="18" charset="0"/>
                <a:cs typeface="Times New Roman" panose="02020603050405020304" pitchFamily="18" charset="0"/>
                <a:hlinkClick r:id="rId6"/>
              </a:rPr>
              <a:t>http://he.wikipedia/Transfiguration</a:t>
            </a:r>
            <a:r>
              <a:rPr lang="en-US" altLang="he-IL" b="1" i="1" dirty="0">
                <a:solidFill>
                  <a:srgbClr val="44546A"/>
                </a:solidFill>
                <a:latin typeface="Times New Roman" panose="02020603050405020304" pitchFamily="18" charset="0"/>
                <a:cs typeface="Times New Roman" panose="02020603050405020304" pitchFamily="18" charset="0"/>
              </a:rPr>
              <a:t/>
            </a:r>
            <a:br>
              <a:rPr lang="en-US" altLang="he-IL" b="1" i="1" dirty="0">
                <a:solidFill>
                  <a:srgbClr val="44546A"/>
                </a:solidFill>
                <a:latin typeface="Times New Roman" panose="02020603050405020304" pitchFamily="18" charset="0"/>
                <a:cs typeface="Times New Roman" panose="02020603050405020304" pitchFamily="18" charset="0"/>
              </a:rPr>
            </a:br>
            <a:r>
              <a:rPr lang="en-US" altLang="he-IL" b="1" i="1" dirty="0">
                <a:solidFill>
                  <a:srgbClr val="44546A"/>
                </a:solidFill>
                <a:latin typeface="Times New Roman" panose="02020603050405020304" pitchFamily="18" charset="0"/>
                <a:cs typeface="Times New Roman" panose="02020603050405020304" pitchFamily="18" charset="0"/>
              </a:rPr>
              <a:t> </a:t>
            </a:r>
          </a:p>
        </p:txBody>
      </p:sp>
      <p:sp>
        <p:nvSpPr>
          <p:cNvPr id="27666" name="Rectangle 18"/>
          <p:cNvSpPr>
            <a:spLocks noChangeArrowheads="1"/>
          </p:cNvSpPr>
          <p:nvPr/>
        </p:nvSpPr>
        <p:spPr bwMode="auto">
          <a:xfrm>
            <a:off x="6350000" y="2197100"/>
            <a:ext cx="435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fontAlgn="base">
              <a:spcBef>
                <a:spcPct val="0"/>
              </a:spcBef>
              <a:spcAft>
                <a:spcPct val="0"/>
              </a:spcAft>
              <a:defRPr/>
            </a:pPr>
            <a:r>
              <a:rPr lang="en-US" altLang="he-IL" b="1" i="1" dirty="0">
                <a:solidFill>
                  <a:prstClr val="black"/>
                </a:solidFill>
                <a:latin typeface="Times New Roman" panose="02020603050405020304" pitchFamily="18" charset="0"/>
                <a:cs typeface="Times New Roman" panose="02020603050405020304" pitchFamily="18" charset="0"/>
                <a:hlinkClick r:id="rId7"/>
              </a:rPr>
              <a:t>http://commons.wikimedia/Berg Tabor</a:t>
            </a:r>
            <a:endParaRPr lang="en-US" altLang="he-IL" b="1" i="1" dirty="0">
              <a:solidFill>
                <a:prstClr val="black"/>
              </a:solidFill>
              <a:latin typeface="Times New Roman" panose="02020603050405020304" pitchFamily="18" charset="0"/>
              <a:cs typeface="Times New Roman" panose="02020603050405020304" pitchFamily="18" charset="0"/>
            </a:endParaRPr>
          </a:p>
        </p:txBody>
      </p:sp>
      <p:sp>
        <p:nvSpPr>
          <p:cNvPr id="27667" name="Text Box 19"/>
          <p:cNvSpPr txBox="1">
            <a:spLocks noChangeArrowheads="1"/>
          </p:cNvSpPr>
          <p:nvPr/>
        </p:nvSpPr>
        <p:spPr bwMode="auto">
          <a:xfrm>
            <a:off x="6337649" y="2614613"/>
            <a:ext cx="28857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he-IL" altLang="he-IL" b="1" dirty="0">
                <a:solidFill>
                  <a:srgbClr val="0563C1"/>
                </a:solidFill>
                <a:latin typeface="Times New Roman" panose="02020603050405020304" pitchFamily="18" charset="0"/>
                <a:cs typeface="Times New Roman" panose="02020603050405020304" pitchFamily="18" charset="0"/>
              </a:rPr>
              <a:t>איתן בורשטיין , לקסיקון לנצרות</a:t>
            </a:r>
            <a:endParaRPr lang="en-US" altLang="he-IL" b="1" dirty="0">
              <a:solidFill>
                <a:srgbClr val="0563C1"/>
              </a:solidFill>
              <a:latin typeface="Times New Roman" panose="02020603050405020304" pitchFamily="18" charset="0"/>
              <a:cs typeface="Times New Roman" panose="02020603050405020304" pitchFamily="18" charset="0"/>
            </a:endParaRPr>
          </a:p>
        </p:txBody>
      </p:sp>
      <p:sp>
        <p:nvSpPr>
          <p:cNvPr id="27668" name="Rectangle 20"/>
          <p:cNvSpPr>
            <a:spLocks noChangeArrowheads="1"/>
          </p:cNvSpPr>
          <p:nvPr/>
        </p:nvSpPr>
        <p:spPr bwMode="auto">
          <a:xfrm>
            <a:off x="6345238" y="2925763"/>
            <a:ext cx="3886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defRPr/>
            </a:pPr>
            <a:r>
              <a:rPr lang="en-US" altLang="he-IL" b="1" i="1" dirty="0">
                <a:solidFill>
                  <a:prstClr val="black"/>
                </a:solidFill>
                <a:latin typeface="Times New Roman" panose="02020603050405020304" pitchFamily="18" charset="0"/>
                <a:cs typeface="Times New Roman" panose="02020603050405020304" pitchFamily="18" charset="0"/>
                <a:hlinkClick r:id="rId8"/>
              </a:rPr>
              <a:t>http://www.biblical-art/Transfiguration</a:t>
            </a:r>
            <a:endParaRPr lang="en-US" altLang="he-IL" b="1" i="1" dirty="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defRPr/>
            </a:pPr>
            <a:endParaRPr lang="en-US" altLang="he-IL" b="1" i="1" dirty="0">
              <a:solidFill>
                <a:prstClr val="black"/>
              </a:solidFill>
              <a:latin typeface="Times New Roman" panose="02020603050405020304" pitchFamily="18" charset="0"/>
              <a:cs typeface="Times New Roman" panose="02020603050405020304" pitchFamily="18" charset="0"/>
            </a:endParaRPr>
          </a:p>
        </p:txBody>
      </p:sp>
      <p:sp>
        <p:nvSpPr>
          <p:cNvPr id="3" name="מלבן 2"/>
          <p:cNvSpPr/>
          <p:nvPr/>
        </p:nvSpPr>
        <p:spPr>
          <a:xfrm>
            <a:off x="800099" y="6220480"/>
            <a:ext cx="5524501" cy="523220"/>
          </a:xfrm>
          <a:prstGeom prst="rect">
            <a:avLst/>
          </a:prstGeom>
        </p:spPr>
        <p:txBody>
          <a:bodyPr wrap="square">
            <a:spAutoFit/>
          </a:bodyPr>
          <a:lstStyle/>
          <a:p>
            <a:pPr algn="l"/>
            <a:r>
              <a:rPr lang="en-US" sz="1400" b="1" i="1" dirty="0">
                <a:solidFill>
                  <a:schemeClr val="bg1"/>
                </a:solidFill>
                <a:latin typeface="Times New Roman" panose="02020603050405020304" pitchFamily="18" charset="0"/>
                <a:cs typeface="Times New Roman" panose="02020603050405020304" pitchFamily="18" charset="0"/>
              </a:rPr>
              <a:t>The Transfiguration of </a:t>
            </a:r>
            <a:r>
              <a:rPr lang="en-US" sz="1400" b="1" i="1" dirty="0" smtClean="0">
                <a:solidFill>
                  <a:schemeClr val="bg1"/>
                </a:solidFill>
                <a:latin typeface="Times New Roman" panose="02020603050405020304" pitchFamily="18" charset="0"/>
                <a:cs typeface="Times New Roman" panose="02020603050405020304" pitchFamily="18" charset="0"/>
              </a:rPr>
              <a:t>Christ</a:t>
            </a:r>
          </a:p>
          <a:p>
            <a:pPr algn="l"/>
            <a:r>
              <a:rPr lang="en-US" sz="1400" b="1" i="1" dirty="0" smtClean="0">
                <a:solidFill>
                  <a:schemeClr val="bg1"/>
                </a:solidFill>
                <a:latin typeface="Times New Roman" panose="02020603050405020304" pitchFamily="18" charset="0"/>
                <a:cs typeface="Times New Roman" panose="02020603050405020304" pitchFamily="18" charset="0"/>
              </a:rPr>
              <a:t>Psalter, 15th century, Chantilly Castle,  France</a:t>
            </a:r>
            <a:endParaRPr lang="he-IL" sz="1400" b="1" i="1" dirty="0">
              <a:solidFill>
                <a:schemeClr val="bg1"/>
              </a:solidFill>
              <a:latin typeface="Times New Roman" panose="02020603050405020304" pitchFamily="18" charset="0"/>
              <a:cs typeface="Times New Roman" panose="02020603050405020304" pitchFamily="18" charset="0"/>
            </a:endParaRPr>
          </a:p>
        </p:txBody>
      </p:sp>
      <p:pic>
        <p:nvPicPr>
          <p:cNvPr id="5" name="תמונה 4"/>
          <p:cNvPicPr>
            <a:picLocks noChangeAspect="1"/>
          </p:cNvPicPr>
          <p:nvPr/>
        </p:nvPicPr>
        <p:blipFill>
          <a:blip r:embed="rId9"/>
          <a:stretch>
            <a:fillRect/>
          </a:stretch>
        </p:blipFill>
        <p:spPr>
          <a:xfrm>
            <a:off x="890587" y="371475"/>
            <a:ext cx="3895725" cy="5715000"/>
          </a:xfrm>
          <a:prstGeom prst="rect">
            <a:avLst/>
          </a:prstGeom>
        </p:spPr>
      </p:pic>
      <p:sp>
        <p:nvSpPr>
          <p:cNvPr id="6" name="מלבן 5"/>
          <p:cNvSpPr/>
          <p:nvPr/>
        </p:nvSpPr>
        <p:spPr>
          <a:xfrm>
            <a:off x="5781675" y="4744601"/>
            <a:ext cx="6096000" cy="2113399"/>
          </a:xfrm>
          <a:prstGeom prst="rect">
            <a:avLst/>
          </a:prstGeom>
        </p:spPr>
        <p:txBody>
          <a:bodyPr>
            <a:spAutoFit/>
          </a:bodyPr>
          <a:lstStyle/>
          <a:p>
            <a:pPr lvl="0" algn="ctr" fontAlgn="base">
              <a:lnSpc>
                <a:spcPct val="150000"/>
              </a:lnSpc>
              <a:spcBef>
                <a:spcPct val="0"/>
              </a:spcBef>
              <a:spcAft>
                <a:spcPct val="0"/>
              </a:spcAft>
              <a:defRPr/>
            </a:pPr>
            <a:r>
              <a:rPr lang="he-IL" altLang="he-IL" b="1" dirty="0">
                <a:solidFill>
                  <a:prstClr val="white"/>
                </a:solidFill>
                <a:latin typeface="Tahoma" panose="020B0604030504040204" pitchFamily="34" charset="0"/>
                <a:cs typeface="Tahoma" panose="020B0604030504040204" pitchFamily="34" charset="0"/>
              </a:rPr>
              <a:t>שלום לך, </a:t>
            </a:r>
            <a:r>
              <a:rPr lang="he-IL" altLang="he-IL" b="1" dirty="0" smtClean="0">
                <a:solidFill>
                  <a:prstClr val="white"/>
                </a:solidFill>
                <a:latin typeface="Tahoma" panose="020B0604030504040204" pitchFamily="34" charset="0"/>
                <a:cs typeface="Tahoma" panose="020B0604030504040204" pitchFamily="34" charset="0"/>
              </a:rPr>
              <a:t>אני </a:t>
            </a:r>
            <a:r>
              <a:rPr lang="he-IL" altLang="he-IL" b="1" dirty="0">
                <a:solidFill>
                  <a:prstClr val="white"/>
                </a:solidFill>
                <a:latin typeface="Tahoma" panose="020B0604030504040204" pitchFamily="34" charset="0"/>
                <a:cs typeface="Tahoma" panose="020B0604030504040204" pitchFamily="34" charset="0"/>
              </a:rPr>
              <a:t>מזמין אותך לבקר באתר המצגות שלי</a:t>
            </a:r>
            <a:br>
              <a:rPr lang="he-IL" altLang="he-IL" b="1" dirty="0">
                <a:solidFill>
                  <a:prstClr val="white"/>
                </a:solidFill>
                <a:latin typeface="Tahoma" panose="020B0604030504040204" pitchFamily="34" charset="0"/>
                <a:cs typeface="Tahoma" panose="020B0604030504040204" pitchFamily="34" charset="0"/>
              </a:rPr>
            </a:br>
            <a:r>
              <a:rPr lang="he-IL" altLang="he-IL" b="1" dirty="0" err="1">
                <a:solidFill>
                  <a:prstClr val="white"/>
                </a:solidFill>
                <a:latin typeface="Tahoma" panose="020B0604030504040204" pitchFamily="34" charset="0"/>
                <a:cs typeface="Tahoma" panose="020B0604030504040204" pitchFamily="34" charset="0"/>
              </a:rPr>
              <a:t>ולהנות</a:t>
            </a:r>
            <a:r>
              <a:rPr lang="he-IL" altLang="he-IL" b="1" dirty="0">
                <a:solidFill>
                  <a:prstClr val="white"/>
                </a:solidFill>
                <a:latin typeface="Tahoma" panose="020B0604030504040204" pitchFamily="34" charset="0"/>
                <a:cs typeface="Tahoma" panose="020B0604030504040204" pitchFamily="34" charset="0"/>
              </a:rPr>
              <a:t> ממצגות נוספות</a:t>
            </a:r>
            <a:br>
              <a:rPr lang="he-IL" altLang="he-IL" b="1" dirty="0">
                <a:solidFill>
                  <a:prstClr val="white"/>
                </a:solidFill>
                <a:latin typeface="Tahoma" panose="020B0604030504040204" pitchFamily="34" charset="0"/>
                <a:cs typeface="Tahoma" panose="020B0604030504040204" pitchFamily="34" charset="0"/>
              </a:rPr>
            </a:br>
            <a:r>
              <a:rPr lang="he-IL" altLang="he-IL" b="1" dirty="0">
                <a:solidFill>
                  <a:prstClr val="white"/>
                </a:solidFill>
                <a:latin typeface="Tahoma" panose="020B0604030504040204" pitchFamily="34" charset="0"/>
                <a:cs typeface="Tahoma" panose="020B0604030504040204" pitchFamily="34" charset="0"/>
              </a:rPr>
              <a:t>להתראות, אסף פלר</a:t>
            </a:r>
            <a:r>
              <a:rPr lang="en-US" altLang="he-IL" b="1" dirty="0">
                <a:solidFill>
                  <a:prstClr val="white"/>
                </a:solidFill>
                <a:latin typeface="Tahoma" panose="020B0604030504040204" pitchFamily="34" charset="0"/>
                <a:cs typeface="Tahoma" panose="020B0604030504040204" pitchFamily="34" charset="0"/>
              </a:rPr>
              <a:t/>
            </a:r>
            <a:br>
              <a:rPr lang="en-US" altLang="he-IL" b="1" dirty="0">
                <a:solidFill>
                  <a:prstClr val="white"/>
                </a:solidFill>
                <a:latin typeface="Tahoma" panose="020B0604030504040204" pitchFamily="34" charset="0"/>
                <a:cs typeface="Tahoma" panose="020B0604030504040204" pitchFamily="34" charset="0"/>
              </a:rPr>
            </a:br>
            <a:r>
              <a:rPr lang="en-US" altLang="he-IL" b="1" dirty="0">
                <a:solidFill>
                  <a:prstClr val="white"/>
                </a:solidFill>
                <a:latin typeface="Tahoma" panose="020B0604030504040204" pitchFamily="34" charset="0"/>
                <a:cs typeface="Tahoma" panose="020B0604030504040204" pitchFamily="34" charset="0"/>
                <a:hlinkClick r:id="rId10"/>
              </a:rPr>
              <a:t>http://assaffeller.com</a:t>
            </a:r>
            <a:r>
              <a:rPr lang="en-US" altLang="he-IL" b="1" dirty="0">
                <a:solidFill>
                  <a:prstClr val="white"/>
                </a:solidFill>
                <a:latin typeface="Tahoma" panose="020B0604030504040204" pitchFamily="34" charset="0"/>
                <a:cs typeface="Tahoma" panose="020B0604030504040204" pitchFamily="34" charset="0"/>
              </a:rPr>
              <a:t> </a:t>
            </a:r>
            <a:br>
              <a:rPr lang="en-US" altLang="he-IL" b="1" dirty="0">
                <a:solidFill>
                  <a:prstClr val="white"/>
                </a:solidFill>
                <a:latin typeface="Tahoma" panose="020B0604030504040204" pitchFamily="34" charset="0"/>
                <a:cs typeface="Tahoma" panose="020B0604030504040204" pitchFamily="34" charset="0"/>
              </a:rPr>
            </a:br>
            <a:endParaRPr lang="en-US" altLang="he-IL" b="1" dirty="0">
              <a:solidFill>
                <a:prstClr val="white"/>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4618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64518" name="Rectangle 6"/>
          <p:cNvSpPr>
            <a:spLocks noChangeArrowheads="1"/>
          </p:cNvSpPr>
          <p:nvPr/>
        </p:nvSpPr>
        <p:spPr bwMode="auto">
          <a:xfrm>
            <a:off x="4788512" y="5848595"/>
            <a:ext cx="3384550" cy="121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rtl="0" fontAlgn="base">
              <a:spcBef>
                <a:spcPct val="20000"/>
              </a:spcBef>
              <a:spcAft>
                <a:spcPct val="0"/>
              </a:spcAft>
              <a:defRPr/>
            </a:pPr>
            <a:r>
              <a:rPr lang="en-US" altLang="he-IL" sz="1400" b="1" i="1" dirty="0" smtClean="0">
                <a:solidFill>
                  <a:prstClr val="white"/>
                </a:solidFill>
                <a:latin typeface="Times New Roman" panose="02020603050405020304" pitchFamily="18" charset="0"/>
                <a:cs typeface="Times New Roman" panose="02020603050405020304" pitchFamily="18" charset="0"/>
              </a:rPr>
              <a:t>Unknown Byzantine </a:t>
            </a:r>
            <a:r>
              <a:rPr lang="en-US" altLang="he-IL" sz="1400" b="1" i="1" dirty="0">
                <a:solidFill>
                  <a:prstClr val="white"/>
                </a:solidFill>
                <a:latin typeface="Times New Roman" panose="02020603050405020304" pitchFamily="18" charset="0"/>
                <a:cs typeface="Times New Roman" panose="02020603050405020304" pitchFamily="18" charset="0"/>
              </a:rPr>
              <a:t>Master</a:t>
            </a:r>
            <a:r>
              <a:rPr lang="he-IL" altLang="he-IL" sz="1400" b="1" i="1" dirty="0">
                <a:solidFill>
                  <a:prstClr val="white"/>
                </a:solidFill>
                <a:latin typeface="Times New Roman" panose="02020603050405020304" pitchFamily="18" charset="0"/>
                <a:cs typeface="Times New Roman" panose="02020603050405020304" pitchFamily="18" charset="0"/>
              </a:rPr>
              <a:t> </a:t>
            </a:r>
            <a:br>
              <a:rPr lang="he-IL" altLang="he-IL" sz="1400" b="1" i="1" dirty="0">
                <a:solidFill>
                  <a:prstClr val="white"/>
                </a:solidFill>
                <a:latin typeface="Times New Roman" panose="02020603050405020304" pitchFamily="18" charset="0"/>
                <a:cs typeface="Times New Roman" panose="02020603050405020304" pitchFamily="18" charset="0"/>
              </a:rPr>
            </a:br>
            <a:r>
              <a:rPr lang="en-US" altLang="he-IL" sz="1400" b="1" i="1" dirty="0" smtClean="0">
                <a:solidFill>
                  <a:prstClr val="white"/>
                </a:solidFill>
                <a:latin typeface="Times New Roman" panose="02020603050405020304" pitchFamily="18" charset="0"/>
                <a:cs typeface="Times New Roman" panose="02020603050405020304" pitchFamily="18" charset="0"/>
              </a:rPr>
              <a:t>The Transfiguration</a:t>
            </a:r>
            <a:endParaRPr lang="en-US" altLang="he-IL" sz="1400" b="1" i="1" dirty="0">
              <a:solidFill>
                <a:prstClr val="white"/>
              </a:solidFill>
              <a:latin typeface="Times New Roman" panose="02020603050405020304" pitchFamily="18" charset="0"/>
              <a:cs typeface="Times New Roman" panose="02020603050405020304" pitchFamily="18" charset="0"/>
            </a:endParaRPr>
          </a:p>
          <a:p>
            <a:pPr algn="l" rtl="0" fontAlgn="base">
              <a:spcBef>
                <a:spcPct val="20000"/>
              </a:spcBef>
              <a:spcAft>
                <a:spcPct val="0"/>
              </a:spcAft>
              <a:defRPr/>
            </a:pPr>
            <a:r>
              <a:rPr lang="en-US" altLang="he-IL" sz="1400" b="1" i="1" dirty="0">
                <a:solidFill>
                  <a:prstClr val="white"/>
                </a:solidFill>
                <a:latin typeface="Times New Roman" panose="02020603050405020304" pitchFamily="18" charset="0"/>
                <a:cs typeface="Times New Roman" panose="02020603050405020304" pitchFamily="18" charset="0"/>
              </a:rPr>
              <a:t>From a Gospel Book,</a:t>
            </a:r>
            <a:r>
              <a:rPr lang="he-IL" altLang="he-IL" sz="1400" b="1" i="1" dirty="0">
                <a:solidFill>
                  <a:prstClr val="white"/>
                </a:solidFill>
                <a:latin typeface="Arial" panose="020B0604020202020204" pitchFamily="34" charset="0"/>
                <a:cs typeface="Times New Roman" panose="02020603050405020304" pitchFamily="18" charset="0"/>
              </a:rPr>
              <a:t> </a:t>
            </a:r>
            <a:r>
              <a:rPr lang="en-US" altLang="he-IL" sz="1400" b="1" i="1" dirty="0">
                <a:solidFill>
                  <a:prstClr val="white"/>
                </a:solidFill>
                <a:latin typeface="Times New Roman" panose="02020603050405020304" pitchFamily="18" charset="0"/>
                <a:cs typeface="Times New Roman" panose="02020603050405020304" pitchFamily="18" charset="0"/>
              </a:rPr>
              <a:t>Late 1200s</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r>
              <a:rPr lang="en-US" altLang="he-IL" sz="1400" b="1" i="1" dirty="0" smtClean="0">
                <a:solidFill>
                  <a:prstClr val="white"/>
                </a:solidFill>
                <a:latin typeface="Times New Roman" panose="02020603050405020304" pitchFamily="18" charset="0"/>
                <a:cs typeface="Times New Roman" panose="02020603050405020304" pitchFamily="18" charset="0"/>
              </a:rPr>
              <a:t>J</a:t>
            </a:r>
            <a:r>
              <a:rPr lang="en-US" altLang="he-IL" sz="1400" b="1" i="1" dirty="0">
                <a:solidFill>
                  <a:prstClr val="white"/>
                </a:solidFill>
                <a:latin typeface="Times New Roman" panose="02020603050405020304" pitchFamily="18" charset="0"/>
                <a:cs typeface="Times New Roman" panose="02020603050405020304" pitchFamily="18" charset="0"/>
              </a:rPr>
              <a:t>. Paul Getty Museum, Los Angeles</a:t>
            </a:r>
            <a:r>
              <a:rPr lang="he-IL" altLang="he-IL" sz="1400" b="1" i="1" dirty="0">
                <a:solidFill>
                  <a:prstClr val="white"/>
                </a:solidFill>
                <a:latin typeface="Times New Roman" panose="02020603050405020304" pitchFamily="18" charset="0"/>
                <a:cs typeface="Times New Roman" panose="02020603050405020304" pitchFamily="18" charset="0"/>
              </a:rPr>
              <a:t/>
            </a:r>
            <a:br>
              <a:rPr lang="he-IL" altLang="he-IL" sz="1400" b="1" i="1" dirty="0">
                <a:solidFill>
                  <a:prstClr val="white"/>
                </a:solidFill>
                <a:latin typeface="Times New Roman" panose="02020603050405020304" pitchFamily="18" charset="0"/>
                <a:cs typeface="Times New Roman" panose="02020603050405020304" pitchFamily="18" charset="0"/>
              </a:rPr>
            </a:br>
            <a:endParaRPr lang="en-US" altLang="he-IL" sz="1400" b="1" i="1" dirty="0">
              <a:solidFill>
                <a:prstClr val="white"/>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0" y="0"/>
            <a:ext cx="4842663" cy="6858000"/>
          </a:xfrm>
          <a:prstGeom prst="rect">
            <a:avLst/>
          </a:prstGeom>
        </p:spPr>
      </p:pic>
      <p:sp>
        <p:nvSpPr>
          <p:cNvPr id="4" name="מלבן 3"/>
          <p:cNvSpPr/>
          <p:nvPr/>
        </p:nvSpPr>
        <p:spPr>
          <a:xfrm>
            <a:off x="5295901" y="551679"/>
            <a:ext cx="6362700" cy="2917017"/>
          </a:xfrm>
          <a:prstGeom prst="rect">
            <a:avLst/>
          </a:prstGeom>
        </p:spPr>
        <p:txBody>
          <a:bodyPr wrap="square">
            <a:spAutoFit/>
          </a:bodyPr>
          <a:lstStyle/>
          <a:p>
            <a:pPr lvl="0" fontAlgn="base">
              <a:lnSpc>
                <a:spcPct val="150000"/>
              </a:lnSpc>
              <a:spcBef>
                <a:spcPts val="1000"/>
              </a:spcBef>
              <a:spcAft>
                <a:spcPct val="0"/>
              </a:spcAft>
            </a:pPr>
            <a:r>
              <a:rPr lang="he-IL" altLang="he-IL" sz="1200" b="1" dirty="0">
                <a:solidFill>
                  <a:schemeClr val="bg1"/>
                </a:solidFill>
                <a:latin typeface="Tahoma" panose="020B0604030504040204" pitchFamily="34" charset="0"/>
                <a:cs typeface="Tahoma" panose="020B0604030504040204" pitchFamily="34" charset="0"/>
              </a:rPr>
              <a:t>כִּשְׁמֹנָה יָמִים אַחֲרֵי שֶׁאָמַר אֶת הַדְּבָרִים הָאֵלֶּה לָקַח אֶת </a:t>
            </a:r>
            <a:r>
              <a:rPr lang="he-IL" altLang="he-IL" sz="1200" b="1" dirty="0" err="1">
                <a:solidFill>
                  <a:schemeClr val="bg1"/>
                </a:solidFill>
                <a:latin typeface="Tahoma" panose="020B0604030504040204" pitchFamily="34" charset="0"/>
                <a:cs typeface="Tahoma" panose="020B0604030504040204" pitchFamily="34" charset="0"/>
              </a:rPr>
              <a:t>כֵּיפָא</a:t>
            </a:r>
            <a:r>
              <a:rPr lang="he-IL" altLang="he-IL" sz="1200" b="1" dirty="0">
                <a:solidFill>
                  <a:schemeClr val="bg1"/>
                </a:solidFill>
                <a:latin typeface="Tahoma" panose="020B0604030504040204" pitchFamily="34" charset="0"/>
                <a:cs typeface="Tahoma" panose="020B0604030504040204" pitchFamily="34" charset="0"/>
              </a:rPr>
              <a:t> וְאֶת יוֹחָנָן וְאֶת יַעֲקֹב וְעָלָה לָהָר לְהִתְפַּלֵּל. </a:t>
            </a:r>
            <a:r>
              <a:rPr lang="he-IL" altLang="he-IL" sz="1400" b="1" dirty="0">
                <a:solidFill>
                  <a:schemeClr val="bg1"/>
                </a:solidFill>
                <a:latin typeface="Tahoma" panose="020B0604030504040204" pitchFamily="34" charset="0"/>
                <a:cs typeface="Tahoma" panose="020B0604030504040204" pitchFamily="34" charset="0"/>
              </a:rPr>
              <a:t>בְּעוֹד הוּא מִתְפַּלֵּל הִשְׁתַּנָּה מַרְאֵה פָּנָיו, וּלְבוּשׁוֹ נַעֲשָׂה לָבָן מַבְהִיק. </a:t>
            </a:r>
            <a:r>
              <a:rPr lang="he-IL" altLang="he-IL" sz="1200" b="1" dirty="0">
                <a:solidFill>
                  <a:schemeClr val="bg1"/>
                </a:solidFill>
                <a:latin typeface="Tahoma" panose="020B0604030504040204" pitchFamily="34" charset="0"/>
                <a:cs typeface="Tahoma" panose="020B0604030504040204" pitchFamily="34" charset="0"/>
              </a:rPr>
              <a:t>וְהִנֵּה שְׁנֵי אֲנָשִׁים מְשׂוֹחֲחִים אִתּוֹ, מֹשֶׁה וְאֵלִיָּהוּ שֶׁהוֹפִיעוּ בַּהֲדַר כָּבוֹד וְדִבְּרוּ עַל הִסְתַּלְּקוּתוֹ אֲשֶׁר הָיָה עָתִיד לְהַגְשִׁים בִּירוּשָׁלַיִם. </a:t>
            </a:r>
            <a:r>
              <a:rPr lang="he-IL" altLang="he-IL" sz="1200" b="1" dirty="0" err="1">
                <a:solidFill>
                  <a:schemeClr val="bg1"/>
                </a:solidFill>
                <a:latin typeface="Tahoma" panose="020B0604030504040204" pitchFamily="34" charset="0"/>
                <a:cs typeface="Tahoma" panose="020B0604030504040204" pitchFamily="34" charset="0"/>
              </a:rPr>
              <a:t>כֵּיפָא</a:t>
            </a:r>
            <a:r>
              <a:rPr lang="he-IL" altLang="he-IL" sz="1200" b="1" dirty="0">
                <a:solidFill>
                  <a:schemeClr val="bg1"/>
                </a:solidFill>
                <a:latin typeface="Tahoma" panose="020B0604030504040204" pitchFamily="34" charset="0"/>
                <a:cs typeface="Tahoma" panose="020B0604030504040204" pitchFamily="34" charset="0"/>
              </a:rPr>
              <a:t> וַחֲבֵרָיו הָיוּ רְדוּמִים. הֵם הִתְעוֹרְרוּ וְאָז רָאוּ אֶת כְּבוֹדוֹ וְאֶת שְׁנֵי הָאֲנָשִׁים הָעוֹמְדִים לְיָדוֹ. כְּשֶׁנִּפְרְדוּ מִמֶּנּוּ אָמַר </a:t>
            </a:r>
            <a:r>
              <a:rPr lang="he-IL" altLang="he-IL" sz="1200" b="1" dirty="0" err="1">
                <a:solidFill>
                  <a:schemeClr val="bg1"/>
                </a:solidFill>
                <a:latin typeface="Tahoma" panose="020B0604030504040204" pitchFamily="34" charset="0"/>
                <a:cs typeface="Tahoma" panose="020B0604030504040204" pitchFamily="34" charset="0"/>
              </a:rPr>
              <a:t>כֵּיפָא</a:t>
            </a:r>
            <a:r>
              <a:rPr lang="he-IL" altLang="he-IL" sz="1200" b="1" dirty="0">
                <a:solidFill>
                  <a:schemeClr val="bg1"/>
                </a:solidFill>
                <a:latin typeface="Tahoma" panose="020B0604030504040204" pitchFamily="34" charset="0"/>
                <a:cs typeface="Tahoma" panose="020B0604030504040204" pitchFamily="34" charset="0"/>
              </a:rPr>
              <a:t> אֶל יֵשׁוּעַ: "אֲדוֹנִי, טוֹב שֶׁאֲנַחְנוּ כָּאן. נַעֲשֶׂה נָא שָׁלֹשׁ סֻכּוֹת; לְךָ אַחַת, לְמֹשֶׁה אַחַת וּלְאֵלִיָּהוּ אַחַת", וְלֹא יָדַע מַה שֶּׁאָמַר. בְּדַבְּרוֹ אֶת הַדְּבָרִים הָאֵלֶּה הוֹפִיעַ עָנָן וְסָכַך עֲלֵיהֶם, וּפַחַד נָפַל עֲלֵיהֶם בִּהְיוֹתָם בְּתוֹךְ הֶעָנָן. יָצָא קוֹל מִתּוֹךְ הֶעָנָן </a:t>
            </a:r>
            <a:r>
              <a:rPr lang="he-IL" altLang="he-IL" sz="1200" b="1" dirty="0" err="1">
                <a:solidFill>
                  <a:schemeClr val="bg1"/>
                </a:solidFill>
                <a:latin typeface="Tahoma" panose="020B0604030504040204" pitchFamily="34" charset="0"/>
                <a:cs typeface="Tahoma" panose="020B0604030504040204" pitchFamily="34" charset="0"/>
              </a:rPr>
              <a:t>לֵאמֹר</a:t>
            </a:r>
            <a:r>
              <a:rPr lang="he-IL" altLang="he-IL" sz="1200" b="1" dirty="0">
                <a:solidFill>
                  <a:schemeClr val="bg1"/>
                </a:solidFill>
                <a:latin typeface="Tahoma" panose="020B0604030504040204" pitchFamily="34" charset="0"/>
                <a:cs typeface="Tahoma" panose="020B0604030504040204" pitchFamily="34" charset="0"/>
              </a:rPr>
              <a:t>: "זֶה בְּנִי בְּחִירִי, אֵלָיו תִּשְׁמָעוּן!" כַּאֲשֶׁר נִשְׁמַע הַקּוֹל נִמְצָא יֵשׁוּעַ לְבַדּוֹ. הֵם שָׁתְקוּ וּבְאוֹתָם יָמִים לֹא סִפְּרוּ לְאִישׁ מִכָּל מַה </a:t>
            </a:r>
            <a:r>
              <a:rPr lang="he-IL" altLang="he-IL" sz="1200" b="1" dirty="0" smtClean="0">
                <a:solidFill>
                  <a:schemeClr val="bg1"/>
                </a:solidFill>
                <a:latin typeface="Tahoma" panose="020B0604030504040204" pitchFamily="34" charset="0"/>
                <a:cs typeface="Tahoma" panose="020B0604030504040204" pitchFamily="34" charset="0"/>
              </a:rPr>
              <a:t>שֶּׁרָאוּ. (</a:t>
            </a:r>
            <a:r>
              <a:rPr lang="he-IL" altLang="he-IL" sz="1200" b="1" dirty="0">
                <a:solidFill>
                  <a:schemeClr val="bg1"/>
                </a:solidFill>
                <a:latin typeface="Tahoma" panose="020B0604030504040204" pitchFamily="34" charset="0"/>
                <a:cs typeface="Tahoma" panose="020B0604030504040204" pitchFamily="34" charset="0"/>
              </a:rPr>
              <a:t>הבשורה על פי לוקס ט, </a:t>
            </a:r>
            <a:r>
              <a:rPr lang="he-IL" altLang="he-IL" sz="1200" b="1" dirty="0" smtClean="0">
                <a:solidFill>
                  <a:schemeClr val="bg1"/>
                </a:solidFill>
                <a:latin typeface="Tahoma" panose="020B0604030504040204" pitchFamily="34" charset="0"/>
                <a:cs typeface="Tahoma" panose="020B0604030504040204" pitchFamily="34" charset="0"/>
              </a:rPr>
              <a:t>28-36)</a:t>
            </a:r>
            <a:endParaRPr lang="he-IL" altLang="he-IL" sz="12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2722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תמונה 2"/>
          <p:cNvPicPr>
            <a:picLocks noChangeAspect="1"/>
          </p:cNvPicPr>
          <p:nvPr/>
        </p:nvPicPr>
        <p:blipFill rotWithShape="1">
          <a:blip r:embed="rId2">
            <a:extLst>
              <a:ext uri="{28A0092B-C50C-407E-A947-70E740481C1C}">
                <a14:useLocalDpi xmlns:a14="http://schemas.microsoft.com/office/drawing/2010/main" val="0"/>
              </a:ext>
            </a:extLst>
          </a:blip>
          <a:srcRect l="1016" t="1111" r="1722" b="1528"/>
          <a:stretch/>
        </p:blipFill>
        <p:spPr bwMode="auto">
          <a:xfrm>
            <a:off x="104774" y="76200"/>
            <a:ext cx="6991351"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מלבן 3"/>
          <p:cNvSpPr>
            <a:spLocks noChangeArrowheads="1"/>
          </p:cNvSpPr>
          <p:nvPr/>
        </p:nvSpPr>
        <p:spPr bwMode="auto">
          <a:xfrm>
            <a:off x="7319963" y="6119813"/>
            <a:ext cx="3265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b="1" i="1">
                <a:solidFill>
                  <a:schemeClr val="tx1"/>
                </a:solidFill>
                <a:latin typeface="Times New Roman" panose="02020603050405020304" pitchFamily="18" charset="0"/>
                <a:cs typeface="Times New Roman" panose="02020603050405020304" pitchFamily="18" charset="0"/>
              </a:defRPr>
            </a:lvl1pPr>
            <a:lvl2pPr marL="742950" indent="-285750" algn="r" rtl="1">
              <a:defRPr b="1" i="1">
                <a:solidFill>
                  <a:schemeClr val="tx1"/>
                </a:solidFill>
                <a:latin typeface="Times New Roman" panose="02020603050405020304" pitchFamily="18" charset="0"/>
                <a:cs typeface="Times New Roman" panose="02020603050405020304" pitchFamily="18" charset="0"/>
              </a:defRPr>
            </a:lvl2pPr>
            <a:lvl3pPr marL="1143000" indent="-228600" algn="r" rtl="1">
              <a:defRPr b="1" i="1">
                <a:solidFill>
                  <a:schemeClr val="tx1"/>
                </a:solidFill>
                <a:latin typeface="Times New Roman" panose="02020603050405020304" pitchFamily="18" charset="0"/>
                <a:cs typeface="Times New Roman" panose="02020603050405020304" pitchFamily="18" charset="0"/>
              </a:defRPr>
            </a:lvl3pPr>
            <a:lvl4pPr marL="1600200" indent="-228600" algn="r" rtl="1">
              <a:defRPr b="1" i="1">
                <a:solidFill>
                  <a:schemeClr val="tx1"/>
                </a:solidFill>
                <a:latin typeface="Times New Roman" panose="02020603050405020304" pitchFamily="18" charset="0"/>
                <a:cs typeface="Times New Roman" panose="02020603050405020304" pitchFamily="18" charset="0"/>
              </a:defRPr>
            </a:lvl4pPr>
            <a:lvl5pPr marL="2057400" indent="-228600" algn="r" rtl="1">
              <a:defRPr b="1" i="1">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b="1" i="1">
                <a:solidFill>
                  <a:schemeClr val="tx1"/>
                </a:solidFill>
                <a:latin typeface="Times New Roman" panose="02020603050405020304" pitchFamily="18" charset="0"/>
                <a:cs typeface="Times New Roman" panose="02020603050405020304" pitchFamily="18" charset="0"/>
              </a:defRPr>
            </a:lvl9pPr>
          </a:lstStyle>
          <a:p>
            <a:pPr algn="l" fontAlgn="base">
              <a:spcBef>
                <a:spcPct val="0"/>
              </a:spcBef>
              <a:spcAft>
                <a:spcPct val="0"/>
              </a:spcAft>
            </a:pPr>
            <a:r>
              <a:rPr lang="it-IT" altLang="he-IL" sz="1400" dirty="0">
                <a:solidFill>
                  <a:schemeClr val="bg1"/>
                </a:solidFill>
              </a:rPr>
              <a:t>Duccio di Buoninsegna</a:t>
            </a:r>
          </a:p>
          <a:p>
            <a:pPr algn="l" fontAlgn="base">
              <a:spcBef>
                <a:spcPct val="0"/>
              </a:spcBef>
              <a:spcAft>
                <a:spcPct val="0"/>
              </a:spcAft>
            </a:pPr>
            <a:r>
              <a:rPr lang="it-IT" altLang="he-IL" sz="1400" dirty="0">
                <a:solidFill>
                  <a:schemeClr val="bg1"/>
                </a:solidFill>
              </a:rPr>
              <a:t>Transfiguration, between 1308 and 1311</a:t>
            </a:r>
          </a:p>
          <a:p>
            <a:pPr algn="l" fontAlgn="base">
              <a:spcBef>
                <a:spcPct val="0"/>
              </a:spcBef>
              <a:spcAft>
                <a:spcPct val="0"/>
              </a:spcAft>
            </a:pPr>
            <a:r>
              <a:rPr lang="it-IT" altLang="he-IL" sz="1400" dirty="0">
                <a:solidFill>
                  <a:schemeClr val="bg1"/>
                </a:solidFill>
              </a:rPr>
              <a:t>National Gallery, London</a:t>
            </a:r>
            <a:endParaRPr lang="he-IL" altLang="he-IL" sz="1400" dirty="0">
              <a:solidFill>
                <a:schemeClr val="bg1"/>
              </a:solidFill>
            </a:endParaRPr>
          </a:p>
        </p:txBody>
      </p:sp>
      <p:sp>
        <p:nvSpPr>
          <p:cNvPr id="3" name="מלבן 2"/>
          <p:cNvSpPr/>
          <p:nvPr/>
        </p:nvSpPr>
        <p:spPr>
          <a:xfrm>
            <a:off x="7323991" y="672543"/>
            <a:ext cx="4607169" cy="2159566"/>
          </a:xfrm>
          <a:prstGeom prst="rect">
            <a:avLst/>
          </a:prstGeom>
        </p:spPr>
        <p:txBody>
          <a:bodyPr wrap="square">
            <a:spAutoFit/>
          </a:bodyPr>
          <a:lstStyle/>
          <a:p>
            <a:pPr lvl="0" fontAlgn="base">
              <a:lnSpc>
                <a:spcPct val="150000"/>
              </a:lnSpc>
              <a:spcBef>
                <a:spcPts val="1000"/>
              </a:spcBef>
              <a:spcAft>
                <a:spcPct val="0"/>
              </a:spcAft>
            </a:pPr>
            <a:r>
              <a:rPr lang="he-IL" altLang="he-IL" sz="1200" dirty="0" smtClean="0">
                <a:solidFill>
                  <a:schemeClr val="bg1"/>
                </a:solidFill>
                <a:latin typeface="Tahoma" panose="020B0604030504040204" pitchFamily="34" charset="0"/>
                <a:cs typeface="Tahoma" panose="020B0604030504040204" pitchFamily="34" charset="0"/>
              </a:rPr>
              <a:t>אזכור של אירוע ההשתנות מופיע גם באגרת </a:t>
            </a:r>
            <a:r>
              <a:rPr lang="he-IL" altLang="he-IL" sz="1200" dirty="0" err="1" smtClean="0">
                <a:solidFill>
                  <a:schemeClr val="bg1"/>
                </a:solidFill>
                <a:latin typeface="Tahoma" panose="020B0604030504040204" pitchFamily="34" charset="0"/>
                <a:cs typeface="Tahoma" panose="020B0604030504040204" pitchFamily="34" charset="0"/>
              </a:rPr>
              <a:t>פטרוס</a:t>
            </a:r>
            <a:r>
              <a:rPr lang="he-IL" altLang="he-IL" sz="1200" dirty="0" smtClean="0">
                <a:solidFill>
                  <a:schemeClr val="bg1"/>
                </a:solidFill>
                <a:latin typeface="Tahoma" panose="020B0604030504040204" pitchFamily="34" charset="0"/>
                <a:cs typeface="Tahoma" panose="020B0604030504040204" pitchFamily="34" charset="0"/>
              </a:rPr>
              <a:t> השנייה </a:t>
            </a:r>
          </a:p>
          <a:p>
            <a:pPr lvl="0" fontAlgn="base">
              <a:lnSpc>
                <a:spcPct val="150000"/>
              </a:lnSpc>
              <a:spcBef>
                <a:spcPts val="1000"/>
              </a:spcBef>
              <a:spcAft>
                <a:spcPct val="0"/>
              </a:spcAft>
            </a:pPr>
            <a:r>
              <a:rPr lang="he-IL" altLang="he-IL" sz="1200" b="1" dirty="0" smtClean="0">
                <a:solidFill>
                  <a:schemeClr val="bg1"/>
                </a:solidFill>
                <a:latin typeface="Tahoma" panose="020B0604030504040204" pitchFamily="34" charset="0"/>
                <a:cs typeface="Tahoma" panose="020B0604030504040204" pitchFamily="34" charset="0"/>
              </a:rPr>
              <a:t>לֹא </a:t>
            </a:r>
            <a:r>
              <a:rPr lang="he-IL" altLang="he-IL" sz="1200" b="1" dirty="0">
                <a:solidFill>
                  <a:schemeClr val="bg1"/>
                </a:solidFill>
                <a:latin typeface="Tahoma" panose="020B0604030504040204" pitchFamily="34" charset="0"/>
                <a:cs typeface="Tahoma" panose="020B0604030504040204" pitchFamily="34" charset="0"/>
              </a:rPr>
              <a:t>אַחֲרֵי אַגָּדוֹת מְחֻכָּמוֹת הָלַכְנוּ כַּאֲשֶׁר הוֹדַעְנוּ לָכֶם אֶת גְּבוּרַת אֲדוֹנֵנוּ יֵשׁוּעַ הַמָּשִׁיחַ וְאֶת בּוֹאוֹ, אֶלָּא בְּמוֹ עֵינֵינוּ רָאִינוּ אֶת </a:t>
            </a:r>
            <a:r>
              <a:rPr lang="he-IL" altLang="he-IL" sz="1200" b="1" dirty="0" err="1">
                <a:solidFill>
                  <a:schemeClr val="bg1"/>
                </a:solidFill>
                <a:latin typeface="Tahoma" panose="020B0604030504040204" pitchFamily="34" charset="0"/>
                <a:cs typeface="Tahoma" panose="020B0604030504040204" pitchFamily="34" charset="0"/>
              </a:rPr>
              <a:t>גְּדֻלָּתו</a:t>
            </a:r>
            <a:r>
              <a:rPr lang="he-IL" altLang="he-IL" sz="1200" b="1" dirty="0">
                <a:solidFill>
                  <a:schemeClr val="bg1"/>
                </a:solidFill>
                <a:latin typeface="Tahoma" panose="020B0604030504040204" pitchFamily="34" charset="0"/>
                <a:cs typeface="Tahoma" panose="020B0604030504040204" pitchFamily="34" charset="0"/>
              </a:rPr>
              <a:t>ֹ;  שֶׁכֵּן קִבֵּל יְקָר וְכָבוֹד מֵאֵת </a:t>
            </a:r>
            <a:r>
              <a:rPr lang="he-IL" altLang="he-IL" sz="1200" b="1" dirty="0" err="1">
                <a:solidFill>
                  <a:schemeClr val="bg1"/>
                </a:solidFill>
                <a:latin typeface="Tahoma" panose="020B0604030504040204" pitchFamily="34" charset="0"/>
                <a:cs typeface="Tahoma" panose="020B0604030504040204" pitchFamily="34" charset="0"/>
              </a:rPr>
              <a:t>אֱלֹהִים</a:t>
            </a:r>
            <a:r>
              <a:rPr lang="he-IL" altLang="he-IL" sz="1200" b="1" dirty="0">
                <a:solidFill>
                  <a:schemeClr val="bg1"/>
                </a:solidFill>
                <a:latin typeface="Tahoma" panose="020B0604030504040204" pitchFamily="34" charset="0"/>
                <a:cs typeface="Tahoma" panose="020B0604030504040204" pitchFamily="34" charset="0"/>
              </a:rPr>
              <a:t> הָאָב כַּאֲשֶׁר נִשָֹא אֵלָיו הַקּוֹל הַזֶּה מֵהַדְרַת הַכָּבוֹד: "זֶה בְּנִי אֲהוּבִי אֲשֶׁר בּוֹ חָפַצְתִּי", וְאֶת הַקּוֹל הַזֶּה שָׁמַעְנוּ בָּא מִן הַשָּׁמַיִם בִּהְיוֹתֵנוּ עִמּוֹ בְּהַר הַקֹּדֶשׁ. (אגרת </a:t>
            </a:r>
            <a:r>
              <a:rPr lang="he-IL" altLang="he-IL" sz="1200" b="1" dirty="0" err="1">
                <a:solidFill>
                  <a:schemeClr val="bg1"/>
                </a:solidFill>
                <a:latin typeface="Tahoma" panose="020B0604030504040204" pitchFamily="34" charset="0"/>
                <a:cs typeface="Tahoma" panose="020B0604030504040204" pitchFamily="34" charset="0"/>
              </a:rPr>
              <a:t>פטרוס</a:t>
            </a:r>
            <a:r>
              <a:rPr lang="he-IL" altLang="he-IL" sz="1200" b="1" dirty="0">
                <a:solidFill>
                  <a:schemeClr val="bg1"/>
                </a:solidFill>
                <a:latin typeface="Tahoma" panose="020B0604030504040204" pitchFamily="34" charset="0"/>
                <a:cs typeface="Tahoma" panose="020B0604030504040204" pitchFamily="34" charset="0"/>
              </a:rPr>
              <a:t> השנייה א, 16-18)</a:t>
            </a:r>
          </a:p>
        </p:txBody>
      </p:sp>
    </p:spTree>
    <p:extLst>
      <p:ext uri="{BB962C8B-B14F-4D97-AF65-F5344CB8AC3E}">
        <p14:creationId xmlns:p14="http://schemas.microsoft.com/office/powerpoint/2010/main" val="29141727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61448" name="Rectangle 8"/>
          <p:cNvSpPr>
            <a:spLocks noChangeArrowheads="1"/>
          </p:cNvSpPr>
          <p:nvPr/>
        </p:nvSpPr>
        <p:spPr bwMode="auto">
          <a:xfrm>
            <a:off x="600075" y="5751513"/>
            <a:ext cx="6076950" cy="99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rtl="0" fontAlgn="base">
              <a:spcBef>
                <a:spcPct val="20000"/>
              </a:spcBef>
              <a:spcAft>
                <a:spcPct val="0"/>
              </a:spcAft>
              <a:defRPr/>
            </a:pPr>
            <a:r>
              <a:rPr lang="en-US" altLang="he-IL" sz="1400" b="1" i="1" dirty="0" smtClean="0">
                <a:solidFill>
                  <a:schemeClr val="bg1"/>
                </a:solidFill>
                <a:latin typeface="Times New Roman" panose="02020603050405020304" pitchFamily="18" charset="0"/>
                <a:cs typeface="Times New Roman" panose="02020603050405020304" pitchFamily="18" charset="0"/>
              </a:rPr>
              <a:t>The Transfiguration</a:t>
            </a:r>
          </a:p>
          <a:p>
            <a:pPr algn="l" rtl="0" fontAlgn="base">
              <a:spcBef>
                <a:spcPct val="20000"/>
              </a:spcBef>
              <a:spcAft>
                <a:spcPct val="0"/>
              </a:spcAft>
              <a:defRPr/>
            </a:pPr>
            <a:r>
              <a:rPr lang="en-US" altLang="he-IL" sz="1400" b="1" i="1" dirty="0" smtClean="0">
                <a:solidFill>
                  <a:schemeClr val="bg1"/>
                </a:solidFill>
                <a:latin typeface="Times New Roman" panose="02020603050405020304" pitchFamily="18" charset="0"/>
                <a:cs typeface="Times New Roman" panose="02020603050405020304" pitchFamily="18" charset="0"/>
              </a:rPr>
              <a:t> from </a:t>
            </a:r>
            <a:r>
              <a:rPr lang="en-US" altLang="he-IL" sz="1400" b="1" i="1" dirty="0">
                <a:solidFill>
                  <a:schemeClr val="bg1"/>
                </a:solidFill>
                <a:latin typeface="Times New Roman" panose="02020603050405020304" pitchFamily="18" charset="0"/>
                <a:cs typeface="Times New Roman" panose="02020603050405020304" pitchFamily="18" charset="0"/>
              </a:rPr>
              <a:t>Petrus </a:t>
            </a:r>
            <a:r>
              <a:rPr lang="en-US" altLang="he-IL" sz="1400" b="1" i="1" dirty="0" err="1">
                <a:solidFill>
                  <a:schemeClr val="bg1"/>
                </a:solidFill>
                <a:latin typeface="Times New Roman" panose="02020603050405020304" pitchFamily="18" charset="0"/>
                <a:cs typeface="Times New Roman" panose="02020603050405020304" pitchFamily="18" charset="0"/>
              </a:rPr>
              <a:t>Comestor's</a:t>
            </a:r>
            <a:r>
              <a:rPr lang="en-US" altLang="he-IL" sz="1400" b="1" i="1" dirty="0">
                <a:solidFill>
                  <a:schemeClr val="bg1"/>
                </a:solidFill>
                <a:latin typeface="Times New Roman" panose="02020603050405020304" pitchFamily="18" charset="0"/>
                <a:cs typeface="Times New Roman" panose="02020603050405020304" pitchFamily="18" charset="0"/>
              </a:rPr>
              <a:t> "Bible </a:t>
            </a:r>
            <a:r>
              <a:rPr lang="en-US" altLang="he-IL" sz="1400" b="1" i="1" dirty="0" err="1">
                <a:solidFill>
                  <a:schemeClr val="bg1"/>
                </a:solidFill>
                <a:latin typeface="Times New Roman" panose="02020603050405020304" pitchFamily="18" charset="0"/>
                <a:cs typeface="Times New Roman" panose="02020603050405020304" pitchFamily="18" charset="0"/>
              </a:rPr>
              <a:t>Historiale</a:t>
            </a:r>
            <a:r>
              <a:rPr lang="en-US" altLang="he-IL" sz="1400" b="1" i="1" dirty="0" smtClean="0">
                <a:solidFill>
                  <a:schemeClr val="bg1"/>
                </a:solidFill>
                <a:latin typeface="Times New Roman" panose="02020603050405020304" pitchFamily="18" charset="0"/>
                <a:cs typeface="Times New Roman" panose="02020603050405020304" pitchFamily="18" charset="0"/>
              </a:rPr>
              <a:t>", </a:t>
            </a:r>
            <a:r>
              <a:rPr lang="en-US" altLang="he-IL" sz="1400" b="1" i="1" dirty="0">
                <a:solidFill>
                  <a:schemeClr val="bg1"/>
                </a:solidFill>
                <a:latin typeface="Times New Roman" panose="02020603050405020304" pitchFamily="18" charset="0"/>
                <a:cs typeface="Times New Roman" panose="02020603050405020304" pitchFamily="18" charset="0"/>
              </a:rPr>
              <a:t>France, 1372</a:t>
            </a:r>
            <a:r>
              <a:rPr lang="he-IL" altLang="he-IL" sz="1400" b="1" i="1" dirty="0">
                <a:solidFill>
                  <a:schemeClr val="bg1"/>
                </a:solidFill>
                <a:latin typeface="Times New Roman" panose="02020603050405020304" pitchFamily="18" charset="0"/>
                <a:cs typeface="Times New Roman" panose="02020603050405020304" pitchFamily="18" charset="0"/>
              </a:rPr>
              <a:t> </a:t>
            </a:r>
            <a:br>
              <a:rPr lang="he-IL" altLang="he-IL" sz="1400" b="1" i="1" dirty="0">
                <a:solidFill>
                  <a:schemeClr val="bg1"/>
                </a:solidFill>
                <a:latin typeface="Times New Roman" panose="02020603050405020304" pitchFamily="18" charset="0"/>
                <a:cs typeface="Times New Roman" panose="02020603050405020304" pitchFamily="18" charset="0"/>
              </a:rPr>
            </a:br>
            <a:r>
              <a:rPr lang="en-US" altLang="he-IL" sz="1400" b="1" i="1" dirty="0">
                <a:solidFill>
                  <a:schemeClr val="bg1"/>
                </a:solidFill>
                <a:latin typeface="Times New Roman" panose="02020603050405020304" pitchFamily="18" charset="0"/>
                <a:cs typeface="Times New Roman" panose="02020603050405020304" pitchFamily="18" charset="0"/>
              </a:rPr>
              <a:t>Museum </a:t>
            </a:r>
            <a:r>
              <a:rPr lang="en-US" altLang="he-IL" sz="1400" b="1" i="1" dirty="0" err="1">
                <a:solidFill>
                  <a:schemeClr val="bg1"/>
                </a:solidFill>
                <a:latin typeface="Times New Roman" panose="02020603050405020304" pitchFamily="18" charset="0"/>
                <a:cs typeface="Times New Roman" panose="02020603050405020304" pitchFamily="18" charset="0"/>
              </a:rPr>
              <a:t>Meermanno</a:t>
            </a:r>
            <a:r>
              <a:rPr lang="en-US" altLang="he-IL" sz="1400" b="1" i="1" dirty="0">
                <a:solidFill>
                  <a:schemeClr val="bg1"/>
                </a:solidFill>
                <a:latin typeface="Times New Roman" panose="02020603050405020304" pitchFamily="18" charset="0"/>
                <a:cs typeface="Times New Roman" panose="02020603050405020304" pitchFamily="18" charset="0"/>
              </a:rPr>
              <a:t> </a:t>
            </a:r>
            <a:r>
              <a:rPr lang="en-US" altLang="he-IL" sz="1400" b="1" i="1" dirty="0" err="1" smtClean="0">
                <a:solidFill>
                  <a:schemeClr val="bg1"/>
                </a:solidFill>
                <a:latin typeface="Times New Roman" panose="02020603050405020304" pitchFamily="18" charset="0"/>
                <a:cs typeface="Times New Roman" panose="02020603050405020304" pitchFamily="18" charset="0"/>
              </a:rPr>
              <a:t>Westreenianum</a:t>
            </a:r>
            <a:r>
              <a:rPr lang="en-US" altLang="he-IL" sz="1400" b="1" i="1" dirty="0" smtClean="0">
                <a:solidFill>
                  <a:schemeClr val="bg1"/>
                </a:solidFill>
                <a:latin typeface="Times New Roman" panose="02020603050405020304" pitchFamily="18" charset="0"/>
                <a:cs typeface="Times New Roman" panose="02020603050405020304" pitchFamily="18" charset="0"/>
              </a:rPr>
              <a:t>, The </a:t>
            </a:r>
            <a:r>
              <a:rPr lang="en-US" altLang="he-IL" sz="1400" b="1" i="1" dirty="0">
                <a:solidFill>
                  <a:schemeClr val="bg1"/>
                </a:solidFill>
                <a:latin typeface="Times New Roman" panose="02020603050405020304" pitchFamily="18" charset="0"/>
                <a:cs typeface="Times New Roman" panose="02020603050405020304" pitchFamily="18" charset="0"/>
              </a:rPr>
              <a:t>Hague</a:t>
            </a:r>
            <a:r>
              <a:rPr lang="he-IL" altLang="he-IL" sz="1400" b="1" i="1" dirty="0">
                <a:solidFill>
                  <a:schemeClr val="bg1"/>
                </a:solidFill>
                <a:latin typeface="Times New Roman" panose="02020603050405020304" pitchFamily="18" charset="0"/>
                <a:cs typeface="Times New Roman" panose="02020603050405020304" pitchFamily="18" charset="0"/>
              </a:rPr>
              <a:t/>
            </a:r>
            <a:br>
              <a:rPr lang="he-IL" altLang="he-IL" sz="1400" b="1" i="1" dirty="0">
                <a:solidFill>
                  <a:schemeClr val="bg1"/>
                </a:solidFill>
                <a:latin typeface="Times New Roman" panose="02020603050405020304" pitchFamily="18" charset="0"/>
                <a:cs typeface="Times New Roman" panose="02020603050405020304" pitchFamily="18" charset="0"/>
              </a:rPr>
            </a:br>
            <a:r>
              <a:rPr lang="he-IL" altLang="he-IL" sz="1400" b="1" i="1" dirty="0">
                <a:solidFill>
                  <a:schemeClr val="bg1"/>
                </a:solidFill>
                <a:latin typeface="Arial" panose="020B0604020202020204" pitchFamily="34" charset="0"/>
                <a:cs typeface="Times New Roman" panose="02020603050405020304" pitchFamily="18" charset="0"/>
              </a:rPr>
              <a:t> </a:t>
            </a:r>
            <a:endParaRPr lang="en-US" altLang="he-IL" sz="1400" b="1" i="1" dirty="0">
              <a:solidFill>
                <a:schemeClr val="bg1"/>
              </a:solidFill>
              <a:latin typeface="Times New Roman" panose="02020603050405020304" pitchFamily="18" charset="0"/>
              <a:cs typeface="Times New Roman" panose="02020603050405020304" pitchFamily="18" charset="0"/>
            </a:endParaRPr>
          </a:p>
        </p:txBody>
      </p:sp>
      <p:pic>
        <p:nvPicPr>
          <p:cNvPr id="2" name="תמונה 1"/>
          <p:cNvPicPr>
            <a:picLocks noChangeAspect="1"/>
          </p:cNvPicPr>
          <p:nvPr/>
        </p:nvPicPr>
        <p:blipFill>
          <a:blip r:embed="rId2"/>
          <a:stretch>
            <a:fillRect/>
          </a:stretch>
        </p:blipFill>
        <p:spPr>
          <a:xfrm>
            <a:off x="719422" y="1371600"/>
            <a:ext cx="3768319" cy="4313522"/>
          </a:xfrm>
          <a:prstGeom prst="rect">
            <a:avLst/>
          </a:prstGeom>
        </p:spPr>
      </p:pic>
      <p:pic>
        <p:nvPicPr>
          <p:cNvPr id="3" name="תמונה 2"/>
          <p:cNvPicPr>
            <a:picLocks noChangeAspect="1"/>
          </p:cNvPicPr>
          <p:nvPr/>
        </p:nvPicPr>
        <p:blipFill>
          <a:blip r:embed="rId3"/>
          <a:stretch>
            <a:fillRect/>
          </a:stretch>
        </p:blipFill>
        <p:spPr>
          <a:xfrm>
            <a:off x="6342482" y="1317163"/>
            <a:ext cx="5122688" cy="4341419"/>
          </a:xfrm>
          <a:prstGeom prst="rect">
            <a:avLst/>
          </a:prstGeom>
        </p:spPr>
      </p:pic>
      <p:sp>
        <p:nvSpPr>
          <p:cNvPr id="4" name="מלבן 3"/>
          <p:cNvSpPr/>
          <p:nvPr/>
        </p:nvSpPr>
        <p:spPr>
          <a:xfrm>
            <a:off x="6251330" y="5682077"/>
            <a:ext cx="6096000" cy="1058751"/>
          </a:xfrm>
          <a:prstGeom prst="rect">
            <a:avLst/>
          </a:prstGeom>
        </p:spPr>
        <p:txBody>
          <a:bodyPr>
            <a:spAutoFit/>
          </a:bodyPr>
          <a:lstStyle/>
          <a:p>
            <a:pPr lvl="0" algn="l" rtl="0" fontAlgn="base">
              <a:spcBef>
                <a:spcPct val="20000"/>
              </a:spcBef>
              <a:spcAft>
                <a:spcPct val="0"/>
              </a:spcAft>
              <a:defRPr/>
            </a:pPr>
            <a:r>
              <a:rPr lang="en-US"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Transfiguration</a:t>
            </a:r>
          </a:p>
          <a:p>
            <a:pPr lvl="0" algn="l" rtl="0" fontAlgn="base">
              <a:spcBef>
                <a:spcPct val="20000"/>
              </a:spcBef>
              <a:spcAft>
                <a:spcPct val="0"/>
              </a:spcAft>
              <a:defRPr/>
            </a:pPr>
            <a:r>
              <a:rPr lang="en-US"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from "Petites </a:t>
            </a:r>
            <a:r>
              <a:rPr lang="en-US" altLang="he-IL" sz="1400" b="1" i="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Heures</a:t>
            </a:r>
            <a:r>
              <a:rPr lang="en-US"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Jean de Berry</a:t>
            </a:r>
            <a:r>
              <a:rPr lang="he-IL"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r-FR"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Latin 18014</a:t>
            </a:r>
            <a:r>
              <a:rPr lang="he-IL" altLang="he-IL" sz="1400" b="1"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he-IL" sz="1400" b="1"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14</a:t>
            </a:r>
            <a:r>
              <a:rPr lang="en-US" altLang="he-IL" sz="1400" b="1" i="1" baseline="30000"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t>
            </a:r>
            <a:r>
              <a:rPr lang="en-US" altLang="he-IL" sz="1400" b="1"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century</a:t>
            </a:r>
            <a:r>
              <a:rPr lang="he-IL"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he-IL"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fr-FR"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Bibliothèque </a:t>
            </a:r>
            <a:r>
              <a:rPr lang="fr-FR" altLang="he-IL" sz="1400" b="1" i="1" dirty="0" smtClean="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Nationale </a:t>
            </a:r>
            <a:r>
              <a:rPr lang="fr-FR"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France, </a:t>
            </a:r>
            <a:r>
              <a:rPr lang="en-US"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Paris</a:t>
            </a:r>
            <a:r>
              <a:rPr lang="he-IL"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he-IL" altLang="he-IL" sz="1400" b="1" i="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he-IL" dirty="0"/>
          </a:p>
        </p:txBody>
      </p:sp>
      <p:sp>
        <p:nvSpPr>
          <p:cNvPr id="6" name="מלבן 5"/>
          <p:cNvSpPr/>
          <p:nvPr/>
        </p:nvSpPr>
        <p:spPr>
          <a:xfrm>
            <a:off x="457201" y="268015"/>
            <a:ext cx="11201400" cy="608693"/>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הבשורה על-פי מתי והבשורה על-פי מרקוס מציינות כי מיד לאחר האירוע שאלו השליחים את ישוע  אודות בואו העתידי של אליהו, אולם הבשורה על-פי מרקוס מוסיפה כי השליחים אף הוסיפו ושאלו כדלקמן</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וַיִּשְׁמְרוּ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אֶת־הַדָּבָר</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בִּלְבָבָם וַיִּדְרְשׁוּ לָדַעַת הַתְּקוּמָה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מִן־הַמֵּתִים</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מַה־הִיא</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1200" b="1" dirty="0">
                <a:solidFill>
                  <a:schemeClr val="bg1"/>
                </a:solidFill>
                <a:latin typeface="Tahoma" panose="020B0604030504040204" pitchFamily="34" charset="0"/>
                <a:ea typeface="Tahoma" panose="020B0604030504040204" pitchFamily="34" charset="0"/>
                <a:cs typeface="Tahoma" panose="020B0604030504040204" pitchFamily="34" charset="0"/>
              </a:rPr>
              <a:t>(הבשורה על-פי מרקוס, ט', 10).</a:t>
            </a:r>
          </a:p>
        </p:txBody>
      </p:sp>
    </p:spTree>
    <p:extLst>
      <p:ext uri="{BB962C8B-B14F-4D97-AF65-F5344CB8AC3E}">
        <p14:creationId xmlns:p14="http://schemas.microsoft.com/office/powerpoint/2010/main" val="3022114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0"/>
            <a:ext cx="4938889" cy="6858000"/>
          </a:xfrm>
          <a:prstGeom prst="rect">
            <a:avLst/>
          </a:prstGeom>
        </p:spPr>
      </p:pic>
      <p:sp>
        <p:nvSpPr>
          <p:cNvPr id="4" name="מלבן 3"/>
          <p:cNvSpPr/>
          <p:nvPr/>
        </p:nvSpPr>
        <p:spPr>
          <a:xfrm>
            <a:off x="4924425" y="5473005"/>
            <a:ext cx="6096000" cy="1384995"/>
          </a:xfrm>
          <a:prstGeom prst="rect">
            <a:avLst/>
          </a:prstGeom>
        </p:spPr>
        <p:txBody>
          <a:bodyPr>
            <a:spAutoFit/>
          </a:bodyPr>
          <a:lstStyle/>
          <a:p>
            <a:pPr algn="l"/>
            <a:endParaRPr lang="en-US" sz="1400" b="1" i="1" dirty="0" smtClean="0">
              <a:solidFill>
                <a:schemeClr val="bg1"/>
              </a:solidFill>
              <a:latin typeface="Times New Roman" panose="02020603050405020304" pitchFamily="18" charset="0"/>
              <a:cs typeface="Times New Roman" panose="02020603050405020304" pitchFamily="18" charset="0"/>
            </a:endParaRPr>
          </a:p>
          <a:p>
            <a:pPr algn="l"/>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smtClean="0">
                <a:solidFill>
                  <a:schemeClr val="bg1"/>
                </a:solidFill>
                <a:latin typeface="Times New Roman" panose="02020603050405020304" pitchFamily="18" charset="0"/>
                <a:cs typeface="Times New Roman" panose="02020603050405020304" pitchFamily="18" charset="0"/>
              </a:rPr>
              <a:t>Unknown Artist</a:t>
            </a:r>
          </a:p>
          <a:p>
            <a:pPr algn="l"/>
            <a:r>
              <a:rPr lang="en-US" sz="1400" b="1" i="1" dirty="0" smtClean="0">
                <a:solidFill>
                  <a:schemeClr val="bg1"/>
                </a:solidFill>
                <a:latin typeface="Times New Roman" panose="02020603050405020304" pitchFamily="18" charset="0"/>
                <a:cs typeface="Times New Roman" panose="02020603050405020304" pitchFamily="18" charset="0"/>
              </a:rPr>
              <a:t>Transfiguration, 15</a:t>
            </a:r>
            <a:r>
              <a:rPr lang="en-US" sz="1400" b="1" i="1" baseline="30000" dirty="0" smtClean="0">
                <a:solidFill>
                  <a:schemeClr val="bg1"/>
                </a:solidFill>
                <a:latin typeface="Times New Roman" panose="02020603050405020304" pitchFamily="18" charset="0"/>
                <a:cs typeface="Times New Roman" panose="02020603050405020304" pitchFamily="18" charset="0"/>
              </a:rPr>
              <a:t>th</a:t>
            </a:r>
            <a:r>
              <a:rPr lang="en-US" sz="1400" b="1" i="1" dirty="0">
                <a:solidFill>
                  <a:schemeClr val="bg1"/>
                </a:solidFill>
                <a:latin typeface="Times New Roman" panose="02020603050405020304" pitchFamily="18" charset="0"/>
                <a:cs typeface="Times New Roman" panose="02020603050405020304" pitchFamily="18" charset="0"/>
              </a:rPr>
              <a:t> </a:t>
            </a:r>
            <a:r>
              <a:rPr lang="en-US" sz="1400" b="1" i="1" dirty="0" smtClean="0">
                <a:solidFill>
                  <a:schemeClr val="bg1"/>
                </a:solidFill>
                <a:latin typeface="Times New Roman" panose="02020603050405020304" pitchFamily="18" charset="0"/>
                <a:cs typeface="Times New Roman" panose="02020603050405020304" pitchFamily="18" charset="0"/>
              </a:rPr>
              <a:t>century</a:t>
            </a:r>
          </a:p>
          <a:p>
            <a:pPr algn="l"/>
            <a:r>
              <a:rPr lang="en-US" sz="1400" b="1" i="1" dirty="0" smtClean="0">
                <a:solidFill>
                  <a:schemeClr val="bg1"/>
                </a:solidFill>
                <a:latin typeface="Times New Roman" panose="02020603050405020304" pitchFamily="18" charset="0"/>
                <a:cs typeface="Times New Roman" panose="02020603050405020304" pitchFamily="18" charset="0"/>
              </a:rPr>
              <a:t>from </a:t>
            </a:r>
            <a:r>
              <a:rPr lang="en-US" sz="1400" b="1" i="1" dirty="0" err="1">
                <a:solidFill>
                  <a:schemeClr val="bg1"/>
                </a:solidFill>
                <a:latin typeface="Times New Roman" panose="02020603050405020304" pitchFamily="18" charset="0"/>
                <a:cs typeface="Times New Roman" panose="02020603050405020304" pitchFamily="18" charset="0"/>
              </a:rPr>
              <a:t>Spaso-Preobrazhensky</a:t>
            </a:r>
            <a:r>
              <a:rPr lang="en-US" sz="1400" b="1" i="1" dirty="0">
                <a:solidFill>
                  <a:schemeClr val="bg1"/>
                </a:solidFill>
                <a:latin typeface="Times New Roman" panose="02020603050405020304" pitchFamily="18" charset="0"/>
                <a:cs typeface="Times New Roman" panose="02020603050405020304" pitchFamily="18" charset="0"/>
              </a:rPr>
              <a:t> Cathedral in </a:t>
            </a:r>
            <a:r>
              <a:rPr lang="en-US" sz="1400" b="1" i="1" dirty="0" err="1">
                <a:solidFill>
                  <a:schemeClr val="bg1"/>
                </a:solidFill>
                <a:latin typeface="Times New Roman" panose="02020603050405020304" pitchFamily="18" charset="0"/>
                <a:cs typeface="Times New Roman" panose="02020603050405020304" pitchFamily="18" charset="0"/>
              </a:rPr>
              <a:t>Pereslavl-Zalessky</a:t>
            </a:r>
            <a:r>
              <a:rPr lang="en-US" sz="1400" b="1" i="1" dirty="0">
                <a:solidFill>
                  <a:schemeClr val="bg1"/>
                </a:solidFill>
                <a:latin typeface="Times New Roman" panose="02020603050405020304" pitchFamily="18" charset="0"/>
                <a:cs typeface="Times New Roman" panose="02020603050405020304" pitchFamily="18" charset="0"/>
              </a:rPr>
              <a:t> </a:t>
            </a:r>
          </a:p>
          <a:p>
            <a:pPr algn="l"/>
            <a:r>
              <a:rPr lang="en-US" sz="1400" b="1" i="1" dirty="0" err="1" smtClean="0">
                <a:solidFill>
                  <a:schemeClr val="bg1"/>
                </a:solidFill>
                <a:latin typeface="Times New Roman" panose="02020603050405020304" pitchFamily="18" charset="0"/>
                <a:cs typeface="Times New Roman" panose="02020603050405020304" pitchFamily="18" charset="0"/>
              </a:rPr>
              <a:t>Tretyakov</a:t>
            </a:r>
            <a:r>
              <a:rPr lang="en-US" sz="1400" b="1" i="1" dirty="0">
                <a:solidFill>
                  <a:schemeClr val="bg1"/>
                </a:solidFill>
                <a:latin typeface="Times New Roman" panose="02020603050405020304" pitchFamily="18" charset="0"/>
                <a:cs typeface="Times New Roman" panose="02020603050405020304" pitchFamily="18" charset="0"/>
              </a:rPr>
              <a:t> gallery, Moscow</a:t>
            </a:r>
            <a:endParaRPr lang="he-IL" sz="1400" b="1" i="1" dirty="0">
              <a:solidFill>
                <a:schemeClr val="bg1"/>
              </a:solidFill>
              <a:latin typeface="Times New Roman" panose="02020603050405020304" pitchFamily="18" charset="0"/>
              <a:cs typeface="Times New Roman" panose="02020603050405020304" pitchFamily="18" charset="0"/>
            </a:endParaRPr>
          </a:p>
        </p:txBody>
      </p:sp>
      <p:sp>
        <p:nvSpPr>
          <p:cNvPr id="5" name="מלבן 4"/>
          <p:cNvSpPr/>
          <p:nvPr/>
        </p:nvSpPr>
        <p:spPr>
          <a:xfrm>
            <a:off x="6939836" y="871446"/>
            <a:ext cx="4105275" cy="1200329"/>
          </a:xfrm>
          <a:prstGeom prst="rect">
            <a:avLst/>
          </a:prstGeom>
        </p:spPr>
        <p:txBody>
          <a:bodyPr wrap="square">
            <a:spAutoFit/>
          </a:bodyPr>
          <a:lstStyle/>
          <a:p>
            <a:pPr>
              <a:lnSpc>
                <a:spcPct val="150000"/>
              </a:lnSpc>
            </a:pP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ההשתנות הציבה את ישוע במעמד שווה למשה  ולאליהו שעימם הוא נראה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מדבר, ואף למעלה מזה,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ואישרה שוב את מעמדו כבן האלוהים, </a:t>
            </a:r>
            <a:r>
              <a:rPr lang="he-IL" sz="1200" dirty="0" smtClean="0">
                <a:solidFill>
                  <a:schemeClr val="bg1"/>
                </a:solidFill>
                <a:latin typeface="Tahoma" panose="020B0604030504040204" pitchFamily="34" charset="0"/>
                <a:ea typeface="Tahoma" panose="020B0604030504040204" pitchFamily="34" charset="0"/>
                <a:cs typeface="Tahoma" panose="020B0604030504040204" pitchFamily="34" charset="0"/>
              </a:rPr>
              <a:t>כפי </a:t>
            </a:r>
            <a:r>
              <a:rPr lang="he-IL" sz="1200" dirty="0">
                <a:solidFill>
                  <a:schemeClr val="bg1"/>
                </a:solidFill>
                <a:latin typeface="Tahoma" panose="020B0604030504040204" pitchFamily="34" charset="0"/>
                <a:ea typeface="Tahoma" panose="020B0604030504040204" pitchFamily="34" charset="0"/>
                <a:cs typeface="Tahoma" panose="020B0604030504040204" pitchFamily="34" charset="0"/>
              </a:rPr>
              <a:t>שאושר בבת קול שנשמעה במהלך האירוע.</a:t>
            </a:r>
          </a:p>
        </p:txBody>
      </p:sp>
    </p:spTree>
    <p:extLst>
      <p:ext uri="{BB962C8B-B14F-4D97-AF65-F5344CB8AC3E}">
        <p14:creationId xmlns:p14="http://schemas.microsoft.com/office/powerpoint/2010/main" val="83505091"/>
      </p:ext>
    </p:extLst>
  </p:cSld>
  <p:clrMapOvr>
    <a:masterClrMapping/>
  </p:clrMapOvr>
</p:sld>
</file>

<file path=ppt/theme/theme1.xml><?xml version="1.0" encoding="utf-8"?>
<a:theme xmlns:a="http://schemas.openxmlformats.org/drawingml/2006/main" name="עיצוב ברירת מחדל">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TotalTime>
  <Words>3227</Words>
  <Application>Microsoft Office PowerPoint</Application>
  <PresentationFormat>מסך רחב</PresentationFormat>
  <Paragraphs>205</Paragraphs>
  <Slides>59</Slides>
  <Notes>2</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59</vt:i4>
      </vt:variant>
    </vt:vector>
  </HeadingPairs>
  <TitlesOfParts>
    <vt:vector size="65" baseType="lpstr">
      <vt:lpstr>Arial</vt:lpstr>
      <vt:lpstr>Calibri</vt:lpstr>
      <vt:lpstr>Calibri Light</vt:lpstr>
      <vt:lpstr>Tahoma</vt:lpstr>
      <vt:lpstr>Times New Roman</vt:lpstr>
      <vt:lpstr>עיצוב ברירת מחדל</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אסף פלר</dc:creator>
  <cp:lastModifiedBy>אסף פלר</cp:lastModifiedBy>
  <cp:revision>70</cp:revision>
  <dcterms:created xsi:type="dcterms:W3CDTF">2021-12-19T09:39:45Z</dcterms:created>
  <dcterms:modified xsi:type="dcterms:W3CDTF">2021-12-21T08:54:53Z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31374755</vt:lpwstr>
  </property>
  <property fmtid="{D5CDD505-2E9C-101B-9397-08002B2CF9AE}" pid="3" name="NXPowerLiteSettings">
    <vt:lpwstr>C990061A04D200</vt:lpwstr>
  </property>
  <property fmtid="{D5CDD505-2E9C-101B-9397-08002B2CF9AE}" pid="4" name="NXPowerLiteVersion">
    <vt:lpwstr>D9.0.3</vt:lpwstr>
  </property>
</Properties>
</file>